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0.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ppt/notesSlides/notesSlide11.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2.xml" ContentType="application/vnd.openxmlformats-officedocument.drawingml.chartshapes+xml"/>
  <Override PartName="/ppt/notesSlides/notesSlide1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3.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4.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drawings/drawing3.xml" ContentType="application/vnd.openxmlformats-officedocument.drawingml.chartshapes+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17.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8.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drawings/drawing4.xml" ContentType="application/vnd.openxmlformats-officedocument.drawingml.chartshapes+xml"/>
  <Override PartName="/ppt/notesSlides/notesSlide21.xml" ContentType="application/vnd.openxmlformats-officedocument.presentationml.notesSlide+xml"/>
  <Override PartName="/ppt/charts/chart10.xml" ContentType="application/vnd.openxmlformats-officedocument.drawingml.chart+xml"/>
  <Override PartName="/ppt/theme/themeOverride1.xml" ContentType="application/vnd.openxmlformats-officedocument.themeOverride+xml"/>
  <Override PartName="/ppt/charts/chart11.xml" ContentType="application/vnd.openxmlformats-officedocument.drawingml.chart+xml"/>
  <Override PartName="/ppt/charts/chart12.xml" ContentType="application/vnd.openxmlformats-officedocument.drawingml.chart+xml"/>
  <Override PartName="/ppt/theme/themeOverride2.xml" ContentType="application/vnd.openxmlformats-officedocument.themeOverr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charts/chart13.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charts/chart14.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charts/chart15.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36.xml" ContentType="application/vnd.openxmlformats-officedocument.presentationml.notesSlide+xml"/>
  <Override PartName="/ppt/charts/chart16.xml" ContentType="application/vnd.openxmlformats-officedocument.drawingml.chart+xml"/>
  <Override PartName="/ppt/charts/style13.xml" ContentType="application/vnd.ms-office.chartstyle+xml"/>
  <Override PartName="/ppt/charts/colors13.xml" ContentType="application/vnd.ms-office.chartcolorstyl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9"/>
  </p:notesMasterIdLst>
  <p:sldIdLst>
    <p:sldId id="258" r:id="rId5"/>
    <p:sldId id="353" r:id="rId6"/>
    <p:sldId id="260" r:id="rId7"/>
    <p:sldId id="336" r:id="rId8"/>
    <p:sldId id="362" r:id="rId9"/>
    <p:sldId id="364" r:id="rId10"/>
    <p:sldId id="363" r:id="rId11"/>
    <p:sldId id="333" r:id="rId12"/>
    <p:sldId id="259" r:id="rId13"/>
    <p:sldId id="367" r:id="rId14"/>
    <p:sldId id="270" r:id="rId15"/>
    <p:sldId id="268" r:id="rId16"/>
    <p:sldId id="269" r:id="rId17"/>
    <p:sldId id="271" r:id="rId18"/>
    <p:sldId id="272" r:id="rId19"/>
    <p:sldId id="273" r:id="rId20"/>
    <p:sldId id="275" r:id="rId21"/>
    <p:sldId id="276" r:id="rId22"/>
    <p:sldId id="277" r:id="rId23"/>
    <p:sldId id="278" r:id="rId24"/>
    <p:sldId id="338" r:id="rId25"/>
    <p:sldId id="281" r:id="rId26"/>
    <p:sldId id="283" r:id="rId27"/>
    <p:sldId id="284" r:id="rId28"/>
    <p:sldId id="285" r:id="rId29"/>
    <p:sldId id="287" r:id="rId30"/>
    <p:sldId id="290" r:id="rId31"/>
    <p:sldId id="288" r:id="rId32"/>
    <p:sldId id="291" r:id="rId33"/>
    <p:sldId id="351" r:id="rId34"/>
    <p:sldId id="292" r:id="rId35"/>
    <p:sldId id="295" r:id="rId36"/>
    <p:sldId id="299" r:id="rId37"/>
    <p:sldId id="302" r:id="rId38"/>
    <p:sldId id="303" r:id="rId39"/>
    <p:sldId id="304" r:id="rId40"/>
    <p:sldId id="306" r:id="rId41"/>
    <p:sldId id="318" r:id="rId42"/>
    <p:sldId id="346" r:id="rId43"/>
    <p:sldId id="320" r:id="rId44"/>
    <p:sldId id="361" r:id="rId45"/>
    <p:sldId id="340" r:id="rId46"/>
    <p:sldId id="311" r:id="rId47"/>
    <p:sldId id="313" r:id="rId4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ristine H Morton" initials="CHM" lastIdx="101" clrIdx="0">
    <p:extLst/>
  </p:cmAuthor>
  <p:cmAuthor id="2" name="Krakowiak, Paula@CDPH" initials="KP" lastIdx="63" clrIdx="1">
    <p:extLst/>
  </p:cmAuthor>
  <p:cmAuthor id="3" name="Christy McCain" initials="Christy" lastIdx="14"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1BC"/>
    <a:srgbClr val="E8EEF8"/>
    <a:srgbClr val="FCA422"/>
    <a:srgbClr val="AA72D4"/>
    <a:srgbClr val="66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756" autoAdjust="0"/>
    <p:restoredTop sz="84778" autoAdjust="0"/>
  </p:normalViewPr>
  <p:slideViewPr>
    <p:cSldViewPr snapToGrid="0">
      <p:cViewPr varScale="1">
        <p:scale>
          <a:sx n="104" d="100"/>
          <a:sy n="104" d="100"/>
        </p:scale>
        <p:origin x="318" y="132"/>
      </p:cViewPr>
      <p:guideLst>
        <p:guide orient="horz" pos="2160"/>
        <p:guide pos="3840"/>
      </p:guideLst>
    </p:cSldViewPr>
  </p:slideViewPr>
  <p:notesTextViewPr>
    <p:cViewPr>
      <p:scale>
        <a:sx n="1" d="1"/>
        <a:sy n="1" d="1"/>
      </p:scale>
      <p:origin x="0" y="0"/>
    </p:cViewPr>
  </p:notesTextViewPr>
  <p:sorterViewPr>
    <p:cViewPr>
      <p:scale>
        <a:sx n="100" d="100"/>
        <a:sy n="100" d="100"/>
      </p:scale>
      <p:origin x="0" y="6568"/>
    </p:cViewPr>
  </p:sorterViewPr>
  <p:notesViewPr>
    <p:cSldViewPr snapToGrid="0">
      <p:cViewPr>
        <p:scale>
          <a:sx n="100" d="100"/>
          <a:sy n="100" d="100"/>
        </p:scale>
        <p:origin x="-1890" y="108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8" Type="http://schemas.openxmlformats.org/officeDocument/2006/relationships/slide" Target="slides/slide4.xml"/><Relationship Id="rId51"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2" Type="http://schemas.openxmlformats.org/officeDocument/2006/relationships/package" Target="../embeddings/Microsoft_Excel_Worksheet9.xlsx"/><Relationship Id="rId1" Type="http://schemas.openxmlformats.org/officeDocument/2006/relationships/themeOverride" Target="../theme/themeOverride1.xml"/></Relationships>
</file>

<file path=ppt/charts/_rels/chart11.xml.rels><?xml version="1.0" encoding="UTF-8" standalone="yes"?>
<Relationships xmlns="http://schemas.openxmlformats.org/package/2006/relationships"><Relationship Id="rId1" Type="http://schemas.openxmlformats.org/officeDocument/2006/relationships/oleObject" Target="../embeddings/oleObject1.bin"/></Relationships>
</file>

<file path=ppt/charts/_rels/chart12.xml.rels><?xml version="1.0" encoding="UTF-8" standalone="yes"?>
<Relationships xmlns="http://schemas.openxmlformats.org/package/2006/relationships"><Relationship Id="rId2" Type="http://schemas.openxmlformats.org/officeDocument/2006/relationships/package" Target="../embeddings/Microsoft_Excel_Worksheet10.xlsx"/><Relationship Id="rId1" Type="http://schemas.openxmlformats.org/officeDocument/2006/relationships/themeOverride" Target="../theme/themeOverride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0.xml"/><Relationship Id="rId1" Type="http://schemas.microsoft.com/office/2011/relationships/chartStyle" Target="style10.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1.xml"/><Relationship Id="rId1" Type="http://schemas.microsoft.com/office/2011/relationships/chartStyle" Target="style11.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2.xml"/><Relationship Id="rId1" Type="http://schemas.microsoft.com/office/2011/relationships/chartStyle" Target="style12.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13.xml"/><Relationship Id="rId1" Type="http://schemas.microsoft.com/office/2011/relationships/chartStyle" Target="style13.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2.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chartUserShapes" Target="../drawings/drawing3.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 Id="rId4" Type="http://schemas.openxmlformats.org/officeDocument/2006/relationships/chartUserShapes" Target="../drawings/drawing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areaChart>
        <c:grouping val="standard"/>
        <c:varyColors val="0"/>
        <c:ser>
          <c:idx val="2"/>
          <c:order val="2"/>
          <c:spPr>
            <a:solidFill>
              <a:schemeClr val="accent1">
                <a:tint val="65000"/>
              </a:schemeClr>
            </a:solidFill>
            <a:ln>
              <a:noFill/>
            </a:ln>
            <a:effectLst>
              <a:outerShdw blurRad="50800" dist="50800" dir="5400000" algn="ctr" rotWithShape="0">
                <a:schemeClr val="bg1"/>
              </a:outerShdw>
            </a:effectLst>
          </c:spPr>
          <c:val>
            <c:numRef>
              <c:f>Sheet1!$D$5:$D$22</c:f>
              <c:numCache>
                <c:formatCode>General</c:formatCode>
                <c:ptCount val="18"/>
                <c:pt idx="3" formatCode="0.0">
                  <c:v>5.4</c:v>
                </c:pt>
                <c:pt idx="4" formatCode="0.0">
                  <c:v>5.3</c:v>
                </c:pt>
                <c:pt idx="5" formatCode="0.0">
                  <c:v>5.8</c:v>
                </c:pt>
                <c:pt idx="6" formatCode="0.0">
                  <c:v>5.5</c:v>
                </c:pt>
                <c:pt idx="7" formatCode="0.0">
                  <c:v>5.5</c:v>
                </c:pt>
                <c:pt idx="8" formatCode="0.0">
                  <c:v>5.7</c:v>
                </c:pt>
                <c:pt idx="9" formatCode="0.0">
                  <c:v>6</c:v>
                </c:pt>
                <c:pt idx="10" formatCode="0.0">
                  <c:v>5.9</c:v>
                </c:pt>
                <c:pt idx="11" formatCode="0.0">
                  <c:v>6</c:v>
                </c:pt>
                <c:pt idx="12" formatCode="0.0">
                  <c:v>6.4</c:v>
                </c:pt>
                <c:pt idx="13" formatCode="0.0">
                  <c:v>6.6</c:v>
                </c:pt>
              </c:numCache>
            </c:numRef>
          </c:val>
          <c:extLst>
            <c:ext xmlns:c16="http://schemas.microsoft.com/office/drawing/2014/chart" uri="{C3380CC4-5D6E-409C-BE32-E72D297353CC}">
              <c16:uniqueId val="{00000000-945D-4979-96A2-F2B1B081E802}"/>
            </c:ext>
          </c:extLst>
        </c:ser>
        <c:dLbls>
          <c:showLegendKey val="0"/>
          <c:showVal val="0"/>
          <c:showCatName val="0"/>
          <c:showSerName val="0"/>
          <c:showPercent val="0"/>
          <c:showBubbleSize val="0"/>
        </c:dLbls>
        <c:axId val="151484288"/>
        <c:axId val="151482752"/>
      </c:areaChart>
      <c:lineChart>
        <c:grouping val="standard"/>
        <c:varyColors val="0"/>
        <c:ser>
          <c:idx val="0"/>
          <c:order val="0"/>
          <c:tx>
            <c:strRef>
              <c:f>Sheet1!$B$4</c:f>
              <c:strCache>
                <c:ptCount val="1"/>
                <c:pt idx="0">
                  <c:v>United States Rate</c:v>
                </c:pt>
              </c:strCache>
            </c:strRef>
          </c:tx>
          <c:spPr>
            <a:ln w="28575" cap="rnd">
              <a:solidFill>
                <a:schemeClr val="accent1">
                  <a:shade val="65000"/>
                </a:schemeClr>
              </a:solidFill>
              <a:round/>
            </a:ln>
            <a:effectLst/>
          </c:spPr>
          <c:marker>
            <c:symbol val="square"/>
            <c:size val="7"/>
            <c:spPr>
              <a:solidFill>
                <a:schemeClr val="accent1">
                  <a:shade val="65000"/>
                </a:schemeClr>
              </a:solidFill>
              <a:ln w="9525">
                <a:solidFill>
                  <a:schemeClr val="accent1">
                    <a:shade val="65000"/>
                  </a:schemeClr>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Sheet1!$A$5:$A$22</c:f>
              <c:numCache>
                <c:formatCode>General</c:formatCode>
                <c:ptCount val="18"/>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pt idx="13">
                  <c:v>2012</c:v>
                </c:pt>
                <c:pt idx="14">
                  <c:v>2013</c:v>
                </c:pt>
                <c:pt idx="15">
                  <c:v>2014</c:v>
                </c:pt>
                <c:pt idx="16">
                  <c:v>2015</c:v>
                </c:pt>
                <c:pt idx="17">
                  <c:v>2016</c:v>
                </c:pt>
              </c:numCache>
            </c:numRef>
          </c:cat>
          <c:val>
            <c:numRef>
              <c:f>Sheet1!$B$5:$B$22</c:f>
              <c:numCache>
                <c:formatCode>0.0</c:formatCode>
                <c:ptCount val="18"/>
                <c:pt idx="0">
                  <c:v>5</c:v>
                </c:pt>
                <c:pt idx="1">
                  <c:v>4.9000000000000004</c:v>
                </c:pt>
                <c:pt idx="2">
                  <c:v>5.0999999999999996</c:v>
                </c:pt>
                <c:pt idx="3">
                  <c:v>5.4</c:v>
                </c:pt>
                <c:pt idx="4">
                  <c:v>5.3</c:v>
                </c:pt>
                <c:pt idx="5">
                  <c:v>5.8</c:v>
                </c:pt>
                <c:pt idx="6">
                  <c:v>5.5</c:v>
                </c:pt>
                <c:pt idx="7">
                  <c:v>5.5</c:v>
                </c:pt>
                <c:pt idx="8">
                  <c:v>5.7</c:v>
                </c:pt>
                <c:pt idx="9">
                  <c:v>6</c:v>
                </c:pt>
                <c:pt idx="10">
                  <c:v>5.9</c:v>
                </c:pt>
                <c:pt idx="11">
                  <c:v>6</c:v>
                </c:pt>
                <c:pt idx="12">
                  <c:v>6.4</c:v>
                </c:pt>
                <c:pt idx="13">
                  <c:v>6.6</c:v>
                </c:pt>
                <c:pt idx="14">
                  <c:v>6.6</c:v>
                </c:pt>
                <c:pt idx="15">
                  <c:v>6.9</c:v>
                </c:pt>
                <c:pt idx="16">
                  <c:v>7.2</c:v>
                </c:pt>
                <c:pt idx="17">
                  <c:v>7.2</c:v>
                </c:pt>
              </c:numCache>
            </c:numRef>
          </c:val>
          <c:smooth val="0"/>
          <c:extLst>
            <c:ext xmlns:c16="http://schemas.microsoft.com/office/drawing/2014/chart" uri="{C3380CC4-5D6E-409C-BE32-E72D297353CC}">
              <c16:uniqueId val="{00000001-945D-4979-96A2-F2B1B081E802}"/>
            </c:ext>
          </c:extLst>
        </c:ser>
        <c:ser>
          <c:idx val="1"/>
          <c:order val="1"/>
          <c:tx>
            <c:strRef>
              <c:f>Sheet1!$C$4</c:f>
              <c:strCache>
                <c:ptCount val="1"/>
                <c:pt idx="0">
                  <c:v>California Rate</c:v>
                </c:pt>
              </c:strCache>
            </c:strRef>
          </c:tx>
          <c:spPr>
            <a:ln w="28575" cap="rnd">
              <a:solidFill>
                <a:schemeClr val="accent1"/>
              </a:solidFill>
              <a:round/>
            </a:ln>
            <a:effectLst/>
          </c:spPr>
          <c:marker>
            <c:symbol val="triangle"/>
            <c:size val="8"/>
            <c:spPr>
              <a:solidFill>
                <a:schemeClr val="accent1"/>
              </a:solidFill>
              <a:ln w="9525">
                <a:solidFill>
                  <a:schemeClr val="accent1"/>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Sheet1!$A$5:$A$22</c:f>
              <c:numCache>
                <c:formatCode>General</c:formatCode>
                <c:ptCount val="18"/>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pt idx="13">
                  <c:v>2012</c:v>
                </c:pt>
                <c:pt idx="14">
                  <c:v>2013</c:v>
                </c:pt>
                <c:pt idx="15">
                  <c:v>2014</c:v>
                </c:pt>
                <c:pt idx="16">
                  <c:v>2015</c:v>
                </c:pt>
                <c:pt idx="17">
                  <c:v>2016</c:v>
                </c:pt>
              </c:numCache>
            </c:numRef>
          </c:cat>
          <c:val>
            <c:numRef>
              <c:f>Sheet1!$C$5:$C$22</c:f>
              <c:numCache>
                <c:formatCode>0.0</c:formatCode>
                <c:ptCount val="18"/>
                <c:pt idx="0">
                  <c:v>4.7</c:v>
                </c:pt>
                <c:pt idx="1">
                  <c:v>4</c:v>
                </c:pt>
                <c:pt idx="2">
                  <c:v>3.2</c:v>
                </c:pt>
                <c:pt idx="3">
                  <c:v>4.5999999999999996</c:v>
                </c:pt>
                <c:pt idx="4">
                  <c:v>4.5999999999999996</c:v>
                </c:pt>
                <c:pt idx="5">
                  <c:v>5.0999999999999996</c:v>
                </c:pt>
                <c:pt idx="6">
                  <c:v>4.4000000000000004</c:v>
                </c:pt>
                <c:pt idx="7">
                  <c:v>4.5</c:v>
                </c:pt>
                <c:pt idx="8">
                  <c:v>4.7</c:v>
                </c:pt>
                <c:pt idx="9">
                  <c:v>5.0999999999999996</c:v>
                </c:pt>
                <c:pt idx="10">
                  <c:v>5</c:v>
                </c:pt>
                <c:pt idx="11">
                  <c:v>4.8</c:v>
                </c:pt>
                <c:pt idx="12">
                  <c:v>5.0999999999999996</c:v>
                </c:pt>
                <c:pt idx="13">
                  <c:v>4.5999999999999996</c:v>
                </c:pt>
                <c:pt idx="14">
                  <c:v>4.9000000000000004</c:v>
                </c:pt>
                <c:pt idx="15">
                  <c:v>4.9000000000000004</c:v>
                </c:pt>
                <c:pt idx="16">
                  <c:v>5.3</c:v>
                </c:pt>
                <c:pt idx="17">
                  <c:v>5</c:v>
                </c:pt>
              </c:numCache>
            </c:numRef>
          </c:val>
          <c:smooth val="0"/>
          <c:extLst>
            <c:ext xmlns:c16="http://schemas.microsoft.com/office/drawing/2014/chart" uri="{C3380CC4-5D6E-409C-BE32-E72D297353CC}">
              <c16:uniqueId val="{00000002-945D-4979-96A2-F2B1B081E802}"/>
            </c:ext>
          </c:extLst>
        </c:ser>
        <c:dLbls>
          <c:showLegendKey val="0"/>
          <c:showVal val="0"/>
          <c:showCatName val="0"/>
          <c:showSerName val="0"/>
          <c:showPercent val="0"/>
          <c:showBubbleSize val="0"/>
        </c:dLbls>
        <c:marker val="1"/>
        <c:smooth val="0"/>
        <c:axId val="151474560"/>
        <c:axId val="151476480"/>
      </c:lineChart>
      <c:catAx>
        <c:axId val="151474560"/>
        <c:scaling>
          <c:orientation val="minMax"/>
        </c:scaling>
        <c:delete val="0"/>
        <c:axPos val="b"/>
        <c:title>
          <c:tx>
            <c:rich>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US" sz="1800" dirty="0"/>
                  <a:t>Year</a:t>
                </a:r>
              </a:p>
            </c:rich>
          </c:tx>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title>
        <c:numFmt formatCode="General" sourceLinked="0"/>
        <c:majorTickMark val="in"/>
        <c:minorTickMark val="none"/>
        <c:tickLblPos val="nextTo"/>
        <c:spPr>
          <a:noFill/>
          <a:ln w="9525" cap="flat" cmpd="sng" algn="ctr">
            <a:solidFill>
              <a:schemeClr val="tx1"/>
            </a:solidFill>
            <a:round/>
          </a:ln>
          <a:effectLst/>
        </c:spPr>
        <c:txPr>
          <a:bodyPr rot="0" spcFirstLastPara="1" vertOverflow="ellipsis"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51476480"/>
        <c:crossesAt val="2"/>
        <c:auto val="1"/>
        <c:lblAlgn val="ctr"/>
        <c:lblOffset val="100"/>
        <c:tickMarkSkip val="1"/>
        <c:noMultiLvlLbl val="0"/>
      </c:catAx>
      <c:valAx>
        <c:axId val="151476480"/>
        <c:scaling>
          <c:orientation val="minMax"/>
          <c:max val="8"/>
          <c:min val="2"/>
        </c:scaling>
        <c:delete val="0"/>
        <c:axPos val="l"/>
        <c:title>
          <c:tx>
            <c:rich>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US" sz="1800" dirty="0"/>
                  <a:t>Deaths per</a:t>
                </a:r>
                <a:r>
                  <a:rPr lang="en-US" sz="1800" baseline="0" dirty="0"/>
                  <a:t> 100,000 population</a:t>
                </a:r>
                <a:endParaRPr lang="en-US" sz="1800" dirty="0"/>
              </a:p>
            </c:rich>
          </c:tx>
          <c:overlay val="0"/>
          <c:spPr>
            <a:noFill/>
            <a:ln>
              <a:noFill/>
            </a:ln>
            <a:effectLst/>
          </c:spPr>
          <c:txPr>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title>
        <c:numFmt formatCode="0.0" sourceLinked="1"/>
        <c:majorTickMark val="in"/>
        <c:minorTickMark val="none"/>
        <c:tickLblPos val="nextTo"/>
        <c:spPr>
          <a:noFill/>
          <a:ln>
            <a:solidFill>
              <a:schemeClr val="tx1"/>
            </a:solidFill>
          </a:ln>
          <a:effectLst/>
        </c:spPr>
        <c:txPr>
          <a:bodyPr rot="-60000000" spcFirstLastPara="1" vertOverflow="ellipsis" vert="horz" wrap="square" anchor="t" anchorCtr="0"/>
          <a:lstStyle/>
          <a:p>
            <a:pPr>
              <a:defRPr sz="1600" b="0" i="0" u="none" strike="noStrike" kern="1200" baseline="0">
                <a:solidFill>
                  <a:schemeClr val="tx1">
                    <a:lumMod val="65000"/>
                    <a:lumOff val="35000"/>
                  </a:schemeClr>
                </a:solidFill>
                <a:latin typeface="+mn-lt"/>
                <a:ea typeface="+mn-ea"/>
                <a:cs typeface="+mn-cs"/>
              </a:defRPr>
            </a:pPr>
            <a:endParaRPr lang="en-US"/>
          </a:p>
        </c:txPr>
        <c:crossAx val="151474560"/>
        <c:crosses val="autoZero"/>
        <c:crossBetween val="between"/>
      </c:valAx>
      <c:valAx>
        <c:axId val="151482752"/>
        <c:scaling>
          <c:orientation val="minMax"/>
        </c:scaling>
        <c:delete val="1"/>
        <c:axPos val="r"/>
        <c:numFmt formatCode="General" sourceLinked="1"/>
        <c:majorTickMark val="out"/>
        <c:minorTickMark val="none"/>
        <c:tickLblPos val="nextTo"/>
        <c:crossAx val="151484288"/>
        <c:crosses val="max"/>
        <c:crossBetween val="between"/>
      </c:valAx>
      <c:catAx>
        <c:axId val="151484288"/>
        <c:scaling>
          <c:orientation val="minMax"/>
        </c:scaling>
        <c:delete val="1"/>
        <c:axPos val="b"/>
        <c:majorTickMark val="out"/>
        <c:minorTickMark val="none"/>
        <c:tickLblPos val="nextTo"/>
        <c:crossAx val="151482752"/>
        <c:crosses val="autoZero"/>
        <c:auto val="1"/>
        <c:lblAlgn val="ctr"/>
        <c:lblOffset val="100"/>
        <c:noMultiLvlLbl val="0"/>
      </c:catAx>
      <c:spPr>
        <a:noFill/>
        <a:ln>
          <a:noFill/>
        </a:ln>
        <a:effectLst/>
      </c:spPr>
    </c:plotArea>
    <c:legend>
      <c:legendPos val="tr"/>
      <c:legendEntry>
        <c:idx val="0"/>
        <c:delete val="1"/>
      </c:legendEntry>
      <c:layout>
        <c:manualLayout>
          <c:xMode val="edge"/>
          <c:yMode val="edge"/>
          <c:x val="0.14506385177963607"/>
          <c:y val="6.8505210700311875E-2"/>
          <c:w val="0.27750756314184999"/>
          <c:h val="0.12757822287346562"/>
        </c:manualLayout>
      </c:layout>
      <c:overlay val="1"/>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3.3746035982790287E-2"/>
          <c:y val="2.6190476190476191E-2"/>
          <c:w val="0.59564164648910412"/>
          <c:h val="0.87857142857142856"/>
        </c:manualLayout>
      </c:layout>
      <c:pieChart>
        <c:varyColors val="1"/>
        <c:dLbls>
          <c:dLblPos val="inEnd"/>
          <c:showLegendKey val="0"/>
          <c:showVal val="1"/>
          <c:showCatName val="0"/>
          <c:showSerName val="0"/>
          <c:showPercent val="0"/>
          <c:showBubbleSize val="0"/>
          <c:showLeaderLines val="0"/>
        </c:dLbls>
        <c:firstSliceAng val="0"/>
      </c:pieChart>
    </c:plotArea>
    <c:legend>
      <c:legendPos val="r"/>
      <c:layout>
        <c:manualLayout>
          <c:xMode val="edge"/>
          <c:yMode val="edge"/>
          <c:x val="0.69156291904189937"/>
          <c:y val="0.16938751406074243"/>
          <c:w val="0.3084371312180389"/>
          <c:h val="0.51360573678290211"/>
        </c:manualLayout>
      </c:layout>
      <c:overlay val="0"/>
      <c:txPr>
        <a:bodyPr/>
        <a:lstStyle/>
        <a:p>
          <a:pPr>
            <a:defRPr sz="2000"/>
          </a:pPr>
          <a:endParaRPr lang="en-US"/>
        </a:p>
      </c:txPr>
    </c:legend>
    <c:plotVisOnly val="1"/>
    <c:dispBlanksAs val="gap"/>
    <c:showDLblsOverMax val="0"/>
  </c:chart>
  <c:externalData r:id="rId2">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2462154351918152E-2"/>
          <c:y val="0"/>
          <c:w val="0.49663299663299665"/>
          <c:h val="0.98333333333333328"/>
        </c:manualLayout>
      </c:layout>
      <c:pieChart>
        <c:varyColors val="1"/>
        <c:dLbls>
          <c:dLblPos val="inEnd"/>
          <c:showLegendKey val="0"/>
          <c:showVal val="1"/>
          <c:showCatName val="0"/>
          <c:showSerName val="0"/>
          <c:showPercent val="0"/>
          <c:showBubbleSize val="0"/>
          <c:showLeaderLines val="0"/>
        </c:dLbls>
        <c:firstSliceAng val="0"/>
      </c:pieChart>
    </c:plotArea>
    <c:legend>
      <c:legendPos val="r"/>
      <c:layout>
        <c:manualLayout>
          <c:xMode val="edge"/>
          <c:yMode val="edge"/>
          <c:x val="0.666068029375116"/>
          <c:y val="9.515845967015317E-2"/>
          <c:w val="0.31726530395821734"/>
          <c:h val="0.86480708661417327"/>
        </c:manualLayout>
      </c:layout>
      <c:overlay val="0"/>
      <c:txPr>
        <a:bodyPr/>
        <a:lstStyle/>
        <a:p>
          <a:pPr>
            <a:defRPr sz="1800"/>
          </a:pPr>
          <a:endParaRPr lang="en-US"/>
        </a:p>
      </c:txPr>
    </c:legend>
    <c:plotVisOnly val="1"/>
    <c:dispBlanksAs val="gap"/>
    <c:showDLblsOverMax val="0"/>
  </c:chart>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7000321951578481"/>
          <c:y val="2.3809523809523808E-2"/>
          <c:w val="0.36214953271028039"/>
          <c:h val="0.92261904761904767"/>
        </c:manualLayout>
      </c:layout>
      <c:pieChart>
        <c:varyColors val="1"/>
        <c:ser>
          <c:idx val="0"/>
          <c:order val="0"/>
          <c:explosion val="3"/>
          <c:dPt>
            <c:idx val="0"/>
            <c:bubble3D val="0"/>
            <c:explosion val="7"/>
            <c:spPr>
              <a:solidFill>
                <a:srgbClr val="4472C4">
                  <a:lumMod val="50000"/>
                </a:srgbClr>
              </a:solidFill>
            </c:spPr>
            <c:extLst>
              <c:ext xmlns:c16="http://schemas.microsoft.com/office/drawing/2014/chart" uri="{C3380CC4-5D6E-409C-BE32-E72D297353CC}">
                <c16:uniqueId val="{00000001-84A5-4520-B4E5-DF2FC16F8470}"/>
              </c:ext>
            </c:extLst>
          </c:dPt>
          <c:dPt>
            <c:idx val="1"/>
            <c:bubble3D val="0"/>
            <c:spPr>
              <a:solidFill>
                <a:srgbClr val="4472C4"/>
              </a:solidFill>
            </c:spPr>
            <c:extLst>
              <c:ext xmlns:c16="http://schemas.microsoft.com/office/drawing/2014/chart" uri="{C3380CC4-5D6E-409C-BE32-E72D297353CC}">
                <c16:uniqueId val="{00000003-84A5-4520-B4E5-DF2FC16F8470}"/>
              </c:ext>
            </c:extLst>
          </c:dPt>
          <c:dPt>
            <c:idx val="2"/>
            <c:bubble3D val="0"/>
            <c:spPr>
              <a:solidFill>
                <a:srgbClr val="4472C4">
                  <a:lumMod val="60000"/>
                  <a:lumOff val="40000"/>
                </a:srgbClr>
              </a:solidFill>
            </c:spPr>
            <c:extLst>
              <c:ext xmlns:c16="http://schemas.microsoft.com/office/drawing/2014/chart" uri="{C3380CC4-5D6E-409C-BE32-E72D297353CC}">
                <c16:uniqueId val="{00000005-84A5-4520-B4E5-DF2FC16F8470}"/>
              </c:ext>
            </c:extLst>
          </c:dPt>
          <c:dPt>
            <c:idx val="3"/>
            <c:bubble3D val="0"/>
            <c:spPr>
              <a:pattFill prst="pct90">
                <a:fgClr>
                  <a:srgbClr val="4472C4">
                    <a:lumMod val="40000"/>
                    <a:lumOff val="60000"/>
                  </a:srgbClr>
                </a:fgClr>
                <a:bgClr>
                  <a:sysClr val="window" lastClr="FFFFFF"/>
                </a:bgClr>
              </a:pattFill>
              <a:ln>
                <a:solidFill>
                  <a:srgbClr val="4472C4">
                    <a:lumMod val="60000"/>
                    <a:lumOff val="40000"/>
                  </a:srgbClr>
                </a:solidFill>
              </a:ln>
            </c:spPr>
            <c:extLst>
              <c:ext xmlns:c16="http://schemas.microsoft.com/office/drawing/2014/chart" uri="{C3380CC4-5D6E-409C-BE32-E72D297353CC}">
                <c16:uniqueId val="{00000007-84A5-4520-B4E5-DF2FC16F8470}"/>
              </c:ext>
            </c:extLst>
          </c:dPt>
          <c:dPt>
            <c:idx val="4"/>
            <c:bubble3D val="0"/>
            <c:spPr>
              <a:pattFill prst="pct5">
                <a:fgClr>
                  <a:srgbClr val="4472C4">
                    <a:lumMod val="40000"/>
                    <a:lumOff val="60000"/>
                  </a:srgbClr>
                </a:fgClr>
                <a:bgClr>
                  <a:sysClr val="window" lastClr="FFFFFF"/>
                </a:bgClr>
              </a:pattFill>
              <a:ln>
                <a:solidFill>
                  <a:srgbClr val="4472C4">
                    <a:lumMod val="60000"/>
                    <a:lumOff val="40000"/>
                  </a:srgbClr>
                </a:solidFill>
              </a:ln>
            </c:spPr>
            <c:extLst>
              <c:ext xmlns:c16="http://schemas.microsoft.com/office/drawing/2014/chart" uri="{C3380CC4-5D6E-409C-BE32-E72D297353CC}">
                <c16:uniqueId val="{00000009-84A5-4520-B4E5-DF2FC16F8470}"/>
              </c:ext>
            </c:extLst>
          </c:dPt>
          <c:dPt>
            <c:idx val="5"/>
            <c:bubble3D val="0"/>
            <c:explosion val="2"/>
            <c:spPr>
              <a:pattFill prst="dkHorz">
                <a:fgClr>
                  <a:srgbClr val="4472C4">
                    <a:lumMod val="40000"/>
                    <a:lumOff val="60000"/>
                  </a:srgbClr>
                </a:fgClr>
                <a:bgClr>
                  <a:sysClr val="window" lastClr="FFFFFF"/>
                </a:bgClr>
              </a:pattFill>
              <a:ln>
                <a:solidFill>
                  <a:srgbClr val="4472C4">
                    <a:lumMod val="60000"/>
                    <a:lumOff val="40000"/>
                  </a:srgbClr>
                </a:solidFill>
              </a:ln>
            </c:spPr>
            <c:extLst>
              <c:ext xmlns:c16="http://schemas.microsoft.com/office/drawing/2014/chart" uri="{C3380CC4-5D6E-409C-BE32-E72D297353CC}">
                <c16:uniqueId val="{0000000B-84A5-4520-B4E5-DF2FC16F8470}"/>
              </c:ext>
            </c:extLst>
          </c:dPt>
          <c:dLbls>
            <c:dLbl>
              <c:idx val="0"/>
              <c:tx>
                <c:rich>
                  <a:bodyPr/>
                  <a:lstStyle/>
                  <a:p>
                    <a:r>
                      <a:rPr lang="en-US" sz="1800" b="1" baseline="0" dirty="0">
                        <a:solidFill>
                          <a:schemeClr val="tx2"/>
                        </a:solidFill>
                      </a:rPr>
                      <a:t>39%</a:t>
                    </a:r>
                    <a:endParaRPr lang="en-US" dirty="0">
                      <a:solidFill>
                        <a:schemeClr val="tx2"/>
                      </a:solidFill>
                    </a:endParaRP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4A5-4520-B4E5-DF2FC16F8470}"/>
                </c:ext>
              </c:extLst>
            </c:dLbl>
            <c:dLbl>
              <c:idx val="1"/>
              <c:layout>
                <c:manualLayout>
                  <c:x val="9.3847321362867026E-2"/>
                  <c:y val="-2.9761904761903672E-3"/>
                </c:manualLayout>
              </c:layout>
              <c:tx>
                <c:rich>
                  <a:bodyPr/>
                  <a:lstStyle/>
                  <a:p>
                    <a:r>
                      <a:rPr lang="en-US" sz="1800" b="1" baseline="0" dirty="0">
                        <a:solidFill>
                          <a:schemeClr val="tx2"/>
                        </a:solidFill>
                      </a:rPr>
                      <a:t>22%</a:t>
                    </a:r>
                    <a:endParaRPr lang="en-US" dirty="0">
                      <a:solidFill>
                        <a:schemeClr val="tx2"/>
                      </a:solidFill>
                    </a:endParaRPr>
                  </a:p>
                </c:rich>
              </c:tx>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84A5-4520-B4E5-DF2FC16F8470}"/>
                </c:ext>
              </c:extLst>
            </c:dLbl>
            <c:dLbl>
              <c:idx val="2"/>
              <c:tx>
                <c:rich>
                  <a:bodyPr/>
                  <a:lstStyle/>
                  <a:p>
                    <a:r>
                      <a:rPr lang="en-US" sz="1800" b="1" baseline="0" dirty="0">
                        <a:solidFill>
                          <a:schemeClr val="tx2"/>
                        </a:solidFill>
                      </a:rPr>
                      <a:t>15%</a:t>
                    </a:r>
                    <a:endParaRPr lang="en-US" dirty="0">
                      <a:solidFill>
                        <a:schemeClr val="tx2"/>
                      </a:solidFill>
                    </a:endParaRP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84A5-4520-B4E5-DF2FC16F8470}"/>
                </c:ext>
              </c:extLst>
            </c:dLbl>
            <c:dLbl>
              <c:idx val="3"/>
              <c:tx>
                <c:rich>
                  <a:bodyPr/>
                  <a:lstStyle/>
                  <a:p>
                    <a:r>
                      <a:rPr lang="en-US" sz="1800" b="1" baseline="0" dirty="0">
                        <a:solidFill>
                          <a:schemeClr val="tx2"/>
                        </a:solidFill>
                      </a:rPr>
                      <a:t>5%</a:t>
                    </a:r>
                    <a:endParaRPr lang="en-US" dirty="0">
                      <a:solidFill>
                        <a:schemeClr val="tx2"/>
                      </a:solidFill>
                    </a:endParaRP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84A5-4520-B4E5-DF2FC16F8470}"/>
                </c:ext>
              </c:extLst>
            </c:dLbl>
            <c:dLbl>
              <c:idx val="4"/>
              <c:tx>
                <c:rich>
                  <a:bodyPr/>
                  <a:lstStyle/>
                  <a:p>
                    <a:r>
                      <a:rPr lang="en-US" sz="1800" b="1" baseline="0" dirty="0">
                        <a:solidFill>
                          <a:schemeClr val="tx2"/>
                        </a:solidFill>
                      </a:rPr>
                      <a:t>5%</a:t>
                    </a:r>
                    <a:endParaRPr lang="en-US" dirty="0">
                      <a:solidFill>
                        <a:schemeClr val="tx2"/>
                      </a:solidFill>
                    </a:endParaRP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84A5-4520-B4E5-DF2FC16F8470}"/>
                </c:ext>
              </c:extLst>
            </c:dLbl>
            <c:dLbl>
              <c:idx val="5"/>
              <c:layout>
                <c:manualLayout>
                  <c:x val="-1.1682242990654205E-2"/>
                  <c:y val="0"/>
                </c:manualLayout>
              </c:layout>
              <c:tx>
                <c:rich>
                  <a:bodyPr/>
                  <a:lstStyle/>
                  <a:p>
                    <a:r>
                      <a:rPr lang="en-US" sz="1800" b="1" baseline="0" dirty="0">
                        <a:solidFill>
                          <a:schemeClr val="tx2"/>
                        </a:solidFill>
                      </a:rPr>
                      <a:t>13%</a:t>
                    </a:r>
                    <a:endParaRPr lang="en-US" dirty="0">
                      <a:solidFill>
                        <a:schemeClr val="tx2"/>
                      </a:solidFill>
                    </a:endParaRPr>
                  </a:p>
                </c:rich>
              </c:tx>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84A5-4520-B4E5-DF2FC16F8470}"/>
                </c:ext>
              </c:extLst>
            </c:dLbl>
            <c:dLbl>
              <c:idx val="6"/>
              <c:tx>
                <c:rich>
                  <a:bodyPr/>
                  <a:lstStyle/>
                  <a:p>
                    <a:r>
                      <a:rPr lang="en-US" sz="1800" b="1" baseline="0" dirty="0">
                        <a:solidFill>
                          <a:srgbClr val="0071BC"/>
                        </a:solidFill>
                      </a:rPr>
                      <a:t>3%</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84A5-4520-B4E5-DF2FC16F8470}"/>
                </c:ext>
              </c:extLst>
            </c:dLbl>
            <c:dLbl>
              <c:idx val="7"/>
              <c:tx>
                <c:rich>
                  <a:bodyPr/>
                  <a:lstStyle/>
                  <a:p>
                    <a:r>
                      <a:rPr lang="en-US" sz="1800" b="1" baseline="0" dirty="0">
                        <a:solidFill>
                          <a:srgbClr val="0071BC"/>
                        </a:solidFill>
                      </a:rPr>
                      <a:t>3%</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84A5-4520-B4E5-DF2FC16F8470}"/>
                </c:ext>
              </c:extLst>
            </c:dLbl>
            <c:dLbl>
              <c:idx val="8"/>
              <c:tx>
                <c:rich>
                  <a:bodyPr/>
                  <a:lstStyle/>
                  <a:p>
                    <a:r>
                      <a:rPr lang="en-US" sz="1800" b="1" baseline="0" dirty="0">
                        <a:solidFill>
                          <a:srgbClr val="0071BC"/>
                        </a:solidFill>
                      </a:rPr>
                      <a:t>2%</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84A5-4520-B4E5-DF2FC16F8470}"/>
                </c:ext>
              </c:extLst>
            </c:dLbl>
            <c:dLbl>
              <c:idx val="9"/>
              <c:tx>
                <c:rich>
                  <a:bodyPr/>
                  <a:lstStyle/>
                  <a:p>
                    <a:r>
                      <a:rPr lang="en-US" sz="1800" b="1" baseline="0" dirty="0">
                        <a:solidFill>
                          <a:srgbClr val="0071BC"/>
                        </a:solidFill>
                      </a:rPr>
                      <a:t>2%</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84A5-4520-B4E5-DF2FC16F8470}"/>
                </c:ext>
              </c:extLst>
            </c:dLbl>
            <c:spPr>
              <a:noFill/>
            </c:spPr>
            <c:txPr>
              <a:bodyPr/>
              <a:lstStyle/>
              <a:p>
                <a:pPr>
                  <a:defRPr sz="1800" b="1" baseline="0">
                    <a:solidFill>
                      <a:schemeClr val="tx2"/>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extLst>
          </c:dLbls>
          <c:cat>
            <c:strRef>
              <c:f>sheet1!$B$6:$B$11</c:f>
              <c:strCache>
                <c:ptCount val="6"/>
                <c:pt idx="0">
                  <c:v>Hanging</c:v>
                </c:pt>
                <c:pt idx="1">
                  <c:v>Drug Overdose</c:v>
                </c:pt>
                <c:pt idx="2">
                  <c:v>Firearm</c:v>
                </c:pt>
                <c:pt idx="3">
                  <c:v>Jump from height</c:v>
                </c:pt>
                <c:pt idx="4">
                  <c:v>Oncoming traffic/train</c:v>
                </c:pt>
                <c:pt idx="5">
                  <c:v>Other</c:v>
                </c:pt>
              </c:strCache>
            </c:strRef>
          </c:cat>
          <c:val>
            <c:numRef>
              <c:f>sheet1!$C$6:$C$11</c:f>
              <c:numCache>
                <c:formatCode>General</c:formatCode>
                <c:ptCount val="6"/>
                <c:pt idx="0">
                  <c:v>39</c:v>
                </c:pt>
                <c:pt idx="1">
                  <c:v>22</c:v>
                </c:pt>
                <c:pt idx="2">
                  <c:v>15</c:v>
                </c:pt>
                <c:pt idx="3">
                  <c:v>5</c:v>
                </c:pt>
                <c:pt idx="4">
                  <c:v>5</c:v>
                </c:pt>
                <c:pt idx="5">
                  <c:v>13</c:v>
                </c:pt>
              </c:numCache>
            </c:numRef>
          </c:val>
          <c:extLst>
            <c:ext xmlns:c16="http://schemas.microsoft.com/office/drawing/2014/chart" uri="{C3380CC4-5D6E-409C-BE32-E72D297353CC}">
              <c16:uniqueId val="{00000010-84A5-4520-B4E5-DF2FC16F8470}"/>
            </c:ext>
          </c:extLst>
        </c:ser>
        <c:dLbls>
          <c:dLblPos val="inEnd"/>
          <c:showLegendKey val="0"/>
          <c:showVal val="1"/>
          <c:showCatName val="0"/>
          <c:showSerName val="0"/>
          <c:showPercent val="0"/>
          <c:showBubbleSize val="0"/>
          <c:showLeaderLines val="0"/>
        </c:dLbls>
        <c:firstSliceAng val="0"/>
      </c:pieChart>
    </c:plotArea>
    <c:legend>
      <c:legendPos val="r"/>
      <c:layout>
        <c:manualLayout>
          <c:xMode val="edge"/>
          <c:yMode val="edge"/>
          <c:x val="0.66788812029337452"/>
          <c:y val="3.7174962504686916E-2"/>
          <c:w val="0.32276608531410211"/>
          <c:h val="0.55957864641919763"/>
        </c:manualLayout>
      </c:layout>
      <c:overlay val="0"/>
      <c:txPr>
        <a:bodyPr/>
        <a:lstStyle/>
        <a:p>
          <a:pPr>
            <a:defRPr sz="2200"/>
          </a:pPr>
          <a:endParaRPr lang="en-US"/>
        </a:p>
      </c:txPr>
    </c:legend>
    <c:plotVisOnly val="1"/>
    <c:dispBlanksAs val="gap"/>
    <c:showDLblsOverMax val="0"/>
  </c:chart>
  <c:externalData r:id="rId2">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accent5"/>
            </a:solidFill>
            <a:ln>
              <a:solidFill>
                <a:schemeClr val="accent5"/>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Interpersonal conflict</c:v>
                </c:pt>
                <c:pt idx="1">
                  <c:v>Substance use</c:v>
                </c:pt>
                <c:pt idx="2">
                  <c:v>Financial hardship</c:v>
                </c:pt>
                <c:pt idx="3">
                  <c:v>Exposure to violence (ever)</c:v>
                </c:pt>
                <c:pt idx="4">
                  <c:v>Reproductive loss</c:v>
                </c:pt>
                <c:pt idx="5">
                  <c:v>Death of a loved one (ever)</c:v>
                </c:pt>
                <c:pt idx="6">
                  <c:v>Housing issues</c:v>
                </c:pt>
                <c:pt idx="7">
                  <c:v>No social support</c:v>
                </c:pt>
                <c:pt idx="8">
                  <c:v>Incarceration</c:v>
                </c:pt>
              </c:strCache>
            </c:strRef>
          </c:cat>
          <c:val>
            <c:numRef>
              <c:f>Sheet1!$B$2:$B$10</c:f>
              <c:numCache>
                <c:formatCode>0</c:formatCode>
                <c:ptCount val="9"/>
                <c:pt idx="0">
                  <c:v>53</c:v>
                </c:pt>
                <c:pt idx="1">
                  <c:v>39.200000000000003</c:v>
                </c:pt>
                <c:pt idx="2">
                  <c:v>27.3</c:v>
                </c:pt>
                <c:pt idx="3">
                  <c:v>25.3</c:v>
                </c:pt>
                <c:pt idx="4">
                  <c:v>24.2</c:v>
                </c:pt>
                <c:pt idx="5">
                  <c:v>16.2</c:v>
                </c:pt>
                <c:pt idx="6">
                  <c:v>14.1</c:v>
                </c:pt>
                <c:pt idx="7">
                  <c:v>13.1</c:v>
                </c:pt>
                <c:pt idx="8">
                  <c:v>11.1</c:v>
                </c:pt>
              </c:numCache>
            </c:numRef>
          </c:val>
          <c:extLst>
            <c:ext xmlns:c16="http://schemas.microsoft.com/office/drawing/2014/chart" uri="{C3380CC4-5D6E-409C-BE32-E72D297353CC}">
              <c16:uniqueId val="{00000000-0F60-498D-8441-72DAFF68BB2E}"/>
            </c:ext>
          </c:extLst>
        </c:ser>
        <c:dLbls>
          <c:dLblPos val="outEnd"/>
          <c:showLegendKey val="0"/>
          <c:showVal val="1"/>
          <c:showCatName val="0"/>
          <c:showSerName val="0"/>
          <c:showPercent val="0"/>
          <c:showBubbleSize val="0"/>
        </c:dLbls>
        <c:gapWidth val="219"/>
        <c:overlap val="-27"/>
        <c:axId val="251731328"/>
        <c:axId val="251771136"/>
      </c:barChart>
      <c:catAx>
        <c:axId val="251731328"/>
        <c:scaling>
          <c:orientation val="minMax"/>
        </c:scaling>
        <c:delete val="0"/>
        <c:axPos val="b"/>
        <c:numFmt formatCode="General" sourceLinked="1"/>
        <c:majorTickMark val="out"/>
        <c:minorTickMark val="none"/>
        <c:tickLblPos val="nextTo"/>
        <c:spPr>
          <a:noFill/>
          <a:ln w="9525" cap="flat" cmpd="sng" algn="ctr">
            <a:solidFill>
              <a:schemeClr val="tx2"/>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51771136"/>
        <c:crosses val="autoZero"/>
        <c:auto val="1"/>
        <c:lblAlgn val="ctr"/>
        <c:lblOffset val="100"/>
        <c:noMultiLvlLbl val="0"/>
      </c:catAx>
      <c:valAx>
        <c:axId val="251771136"/>
        <c:scaling>
          <c:orientation val="minMax"/>
        </c:scaling>
        <c:delete val="0"/>
        <c:axPos val="l"/>
        <c:title>
          <c:tx>
            <c:rich>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sz="1600" dirty="0"/>
                  <a:t>Percent</a:t>
                </a:r>
              </a:p>
            </c:rich>
          </c:tx>
          <c:overlay val="0"/>
          <c:spPr>
            <a:noFill/>
            <a:ln>
              <a:noFill/>
            </a:ln>
            <a:effectLst/>
          </c:spPr>
          <c:txPr>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out"/>
        <c:minorTickMark val="none"/>
        <c:tickLblPos val="nextTo"/>
        <c:spPr>
          <a:noFill/>
          <a:ln>
            <a:solidFill>
              <a:schemeClr val="tx2"/>
            </a:solid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25173132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3826279527559056E-2"/>
          <c:y val="3.662375204160076E-2"/>
          <c:w val="0.59102562700495775"/>
          <c:h val="0.84275756976874505"/>
        </c:manualLayout>
      </c:layout>
      <c:barChart>
        <c:barDir val="col"/>
        <c:grouping val="clustered"/>
        <c:varyColors val="0"/>
        <c:ser>
          <c:idx val="0"/>
          <c:order val="0"/>
          <c:tx>
            <c:strRef>
              <c:f>Sheet1!$A$2</c:f>
              <c:strCache>
                <c:ptCount val="1"/>
                <c:pt idx="0">
                  <c:v>Severe mental health condition before pregnancy
</c:v>
                </c:pt>
              </c:strCache>
            </c:strRef>
          </c:tx>
          <c:spPr>
            <a:solidFill>
              <a:schemeClr val="accent5">
                <a:lumMod val="50000"/>
              </a:schemeClr>
            </a:solidFill>
            <a:ln>
              <a:solidFill>
                <a:schemeClr val="accent5">
                  <a:lumMod val="60000"/>
                  <a:lumOff val="40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Pregnancy-related (n=58)</c:v>
                </c:pt>
                <c:pt idx="1">
                  <c:v>Not pregnancy-related (n=19)</c:v>
                </c:pt>
              </c:strCache>
            </c:strRef>
          </c:cat>
          <c:val>
            <c:numRef>
              <c:f>Sheet1!$B$2:$C$2</c:f>
              <c:numCache>
                <c:formatCode>General</c:formatCode>
                <c:ptCount val="2"/>
                <c:pt idx="0">
                  <c:v>36</c:v>
                </c:pt>
                <c:pt idx="1">
                  <c:v>50</c:v>
                </c:pt>
              </c:numCache>
            </c:numRef>
          </c:val>
          <c:extLst>
            <c:ext xmlns:c16="http://schemas.microsoft.com/office/drawing/2014/chart" uri="{C3380CC4-5D6E-409C-BE32-E72D297353CC}">
              <c16:uniqueId val="{00000000-3C4A-45AB-B478-128AEBAC2C23}"/>
            </c:ext>
          </c:extLst>
        </c:ser>
        <c:ser>
          <c:idx val="1"/>
          <c:order val="1"/>
          <c:tx>
            <c:strRef>
              <c:f>Sheet1!$A$3</c:f>
              <c:strCache>
                <c:ptCount val="1"/>
                <c:pt idx="0">
                  <c:v>Mild to moderate mental health condition before pregnancy
</c:v>
                </c:pt>
              </c:strCache>
            </c:strRef>
          </c:tx>
          <c:spPr>
            <a:solidFill>
              <a:schemeClr val="accent5"/>
            </a:solidFill>
            <a:ln>
              <a:solidFill>
                <a:schemeClr val="accent5"/>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Pregnancy-related (n=58)</c:v>
                </c:pt>
                <c:pt idx="1">
                  <c:v>Not pregnancy-related (n=19)</c:v>
                </c:pt>
              </c:strCache>
            </c:strRef>
          </c:cat>
          <c:val>
            <c:numRef>
              <c:f>Sheet1!$B$3:$C$3</c:f>
              <c:numCache>
                <c:formatCode>General</c:formatCode>
                <c:ptCount val="2"/>
                <c:pt idx="0">
                  <c:v>18</c:v>
                </c:pt>
                <c:pt idx="1">
                  <c:v>13</c:v>
                </c:pt>
              </c:numCache>
            </c:numRef>
          </c:val>
          <c:extLst>
            <c:ext xmlns:c16="http://schemas.microsoft.com/office/drawing/2014/chart" uri="{C3380CC4-5D6E-409C-BE32-E72D297353CC}">
              <c16:uniqueId val="{00000001-3C4A-45AB-B478-128AEBAC2C23}"/>
            </c:ext>
          </c:extLst>
        </c:ser>
        <c:ser>
          <c:idx val="2"/>
          <c:order val="2"/>
          <c:tx>
            <c:strRef>
              <c:f>Sheet1!$A$4</c:f>
              <c:strCache>
                <c:ptCount val="1"/>
                <c:pt idx="0">
                  <c:v>Prior suicide attempt only</c:v>
                </c:pt>
              </c:strCache>
            </c:strRef>
          </c:tx>
          <c:spPr>
            <a:solidFill>
              <a:schemeClr val="accent5">
                <a:lumMod val="60000"/>
                <a:lumOff val="40000"/>
              </a:schemeClr>
            </a:solidFill>
            <a:ln>
              <a:solidFill>
                <a:schemeClr val="accent5">
                  <a:lumMod val="60000"/>
                  <a:lumOff val="40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Pregnancy-related (n=58)</c:v>
                </c:pt>
                <c:pt idx="1">
                  <c:v>Not pregnancy-related (n=19)</c:v>
                </c:pt>
              </c:strCache>
            </c:strRef>
          </c:cat>
          <c:val>
            <c:numRef>
              <c:f>Sheet1!$B$4:$C$4</c:f>
              <c:numCache>
                <c:formatCode>General</c:formatCode>
                <c:ptCount val="2"/>
                <c:pt idx="0">
                  <c:v>4</c:v>
                </c:pt>
                <c:pt idx="1">
                  <c:v>6</c:v>
                </c:pt>
              </c:numCache>
            </c:numRef>
          </c:val>
          <c:extLst>
            <c:ext xmlns:c16="http://schemas.microsoft.com/office/drawing/2014/chart" uri="{C3380CC4-5D6E-409C-BE32-E72D297353CC}">
              <c16:uniqueId val="{00000003-3C4A-45AB-B478-128AEBAC2C23}"/>
            </c:ext>
          </c:extLst>
        </c:ser>
        <c:ser>
          <c:idx val="3"/>
          <c:order val="3"/>
          <c:tx>
            <c:strRef>
              <c:f>Sheet1!$A$5</c:f>
              <c:strCache>
                <c:ptCount val="1"/>
                <c:pt idx="0">
                  <c:v>New onset mental health condition</c:v>
                </c:pt>
              </c:strCache>
            </c:strRef>
          </c:tx>
          <c:spPr>
            <a:pattFill prst="pct25">
              <a:fgClr>
                <a:schemeClr val="accent5">
                  <a:lumMod val="60000"/>
                  <a:lumOff val="40000"/>
                </a:schemeClr>
              </a:fgClr>
              <a:bgClr>
                <a:schemeClr val="bg1"/>
              </a:bgClr>
            </a:pattFill>
            <a:ln>
              <a:solidFill>
                <a:schemeClr val="accent5">
                  <a:lumMod val="60000"/>
                  <a:lumOff val="40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Pregnancy-related (n=58)</c:v>
                </c:pt>
                <c:pt idx="1">
                  <c:v>Not pregnancy-related (n=19)</c:v>
                </c:pt>
              </c:strCache>
            </c:strRef>
          </c:cat>
          <c:val>
            <c:numRef>
              <c:f>Sheet1!$B$5:$C$5</c:f>
              <c:numCache>
                <c:formatCode>General</c:formatCode>
                <c:ptCount val="2"/>
                <c:pt idx="0">
                  <c:v>38</c:v>
                </c:pt>
                <c:pt idx="1">
                  <c:v>6</c:v>
                </c:pt>
              </c:numCache>
            </c:numRef>
          </c:val>
          <c:extLst>
            <c:ext xmlns:c16="http://schemas.microsoft.com/office/drawing/2014/chart" uri="{C3380CC4-5D6E-409C-BE32-E72D297353CC}">
              <c16:uniqueId val="{00000004-3C4A-45AB-B478-128AEBAC2C23}"/>
            </c:ext>
          </c:extLst>
        </c:ser>
        <c:ser>
          <c:idx val="4"/>
          <c:order val="4"/>
          <c:tx>
            <c:strRef>
              <c:f>Sheet1!$A$6</c:f>
              <c:strCache>
                <c:ptCount val="1"/>
                <c:pt idx="0">
                  <c:v>No mental health history</c:v>
                </c:pt>
              </c:strCache>
            </c:strRef>
          </c:tx>
          <c:spPr>
            <a:pattFill prst="pct5">
              <a:fgClr>
                <a:schemeClr val="accent5">
                  <a:lumMod val="60000"/>
                  <a:lumOff val="40000"/>
                </a:schemeClr>
              </a:fgClr>
              <a:bgClr>
                <a:schemeClr val="bg1"/>
              </a:bgClr>
            </a:pattFill>
            <a:ln>
              <a:solidFill>
                <a:schemeClr val="accent5">
                  <a:lumMod val="60000"/>
                  <a:lumOff val="40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Pregnancy-related (n=58)</c:v>
                </c:pt>
                <c:pt idx="1">
                  <c:v>Not pregnancy-related (n=19)</c:v>
                </c:pt>
              </c:strCache>
            </c:strRef>
          </c:cat>
          <c:val>
            <c:numRef>
              <c:f>Sheet1!$B$6:$C$6</c:f>
              <c:numCache>
                <c:formatCode>General</c:formatCode>
                <c:ptCount val="2"/>
                <c:pt idx="0">
                  <c:v>5</c:v>
                </c:pt>
                <c:pt idx="1">
                  <c:v>25</c:v>
                </c:pt>
              </c:numCache>
            </c:numRef>
          </c:val>
          <c:extLst>
            <c:ext xmlns:c16="http://schemas.microsoft.com/office/drawing/2014/chart" uri="{C3380CC4-5D6E-409C-BE32-E72D297353CC}">
              <c16:uniqueId val="{00000005-3C4A-45AB-B478-128AEBAC2C23}"/>
            </c:ext>
          </c:extLst>
        </c:ser>
        <c:dLbls>
          <c:dLblPos val="outEnd"/>
          <c:showLegendKey val="0"/>
          <c:showVal val="1"/>
          <c:showCatName val="0"/>
          <c:showSerName val="0"/>
          <c:showPercent val="0"/>
          <c:showBubbleSize val="0"/>
        </c:dLbls>
        <c:gapWidth val="219"/>
        <c:axId val="264483200"/>
        <c:axId val="264484736"/>
      </c:barChart>
      <c:catAx>
        <c:axId val="264483200"/>
        <c:scaling>
          <c:orientation val="minMax"/>
        </c:scaling>
        <c:delete val="0"/>
        <c:axPos val="b"/>
        <c:numFmt formatCode="General" sourceLinked="1"/>
        <c:majorTickMark val="out"/>
        <c:minorTickMark val="none"/>
        <c:tickLblPos val="nextTo"/>
        <c:spPr>
          <a:noFill/>
          <a:ln w="9525" cap="flat" cmpd="sng" algn="ctr">
            <a:solidFill>
              <a:schemeClr val="tx2"/>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264484736"/>
        <c:crosses val="autoZero"/>
        <c:auto val="1"/>
        <c:lblAlgn val="ctr"/>
        <c:lblOffset val="100"/>
        <c:noMultiLvlLbl val="0"/>
      </c:catAx>
      <c:valAx>
        <c:axId val="264484736"/>
        <c:scaling>
          <c:orientation val="minMax"/>
        </c:scaling>
        <c:delete val="0"/>
        <c:axPos val="l"/>
        <c:title>
          <c:tx>
            <c:rich>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US" sz="1800" dirty="0"/>
                  <a:t>Percent</a:t>
                </a:r>
              </a:p>
            </c:rich>
          </c:tx>
          <c:overlay val="0"/>
          <c:spPr>
            <a:noFill/>
            <a:ln>
              <a:noFill/>
            </a:ln>
            <a:effectLst/>
          </c:spPr>
          <c:txPr>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out"/>
        <c:minorTickMark val="none"/>
        <c:tickLblPos val="nextTo"/>
        <c:spPr>
          <a:noFill/>
          <a:ln>
            <a:solidFill>
              <a:schemeClr val="tx2"/>
            </a:solid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264483200"/>
        <c:crosses val="autoZero"/>
        <c:crossBetween val="between"/>
      </c:valAx>
      <c:spPr>
        <a:noFill/>
        <a:ln>
          <a:noFill/>
        </a:ln>
        <a:effectLst/>
      </c:spPr>
    </c:plotArea>
    <c:legend>
      <c:legendPos val="r"/>
      <c:layout>
        <c:manualLayout>
          <c:xMode val="edge"/>
          <c:yMode val="edge"/>
          <c:x val="0.66906486949547972"/>
          <c:y val="3.4094962288619024E-2"/>
          <c:w val="0.32862031568970546"/>
          <c:h val="0.85181239555783372"/>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Series 1</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Unable to determine</c:v>
                </c:pt>
                <c:pt idx="1">
                  <c:v>None</c:v>
                </c:pt>
                <c:pt idx="2">
                  <c:v>Some</c:v>
                </c:pt>
                <c:pt idx="3">
                  <c:v>Good</c:v>
                </c:pt>
                <c:pt idx="4">
                  <c:v>Strong</c:v>
                </c:pt>
              </c:strCache>
            </c:strRef>
          </c:cat>
          <c:val>
            <c:numRef>
              <c:f>Sheet1!$B$2:$B$6</c:f>
              <c:numCache>
                <c:formatCode>0</c:formatCode>
                <c:ptCount val="5"/>
                <c:pt idx="0">
                  <c:v>1.0101010101010102</c:v>
                </c:pt>
                <c:pt idx="1">
                  <c:v>1.0101010101010102</c:v>
                </c:pt>
                <c:pt idx="2">
                  <c:v>46.464646464646464</c:v>
                </c:pt>
                <c:pt idx="3">
                  <c:v>27.27272727272727</c:v>
                </c:pt>
                <c:pt idx="4">
                  <c:v>24.242424242424242</c:v>
                </c:pt>
              </c:numCache>
            </c:numRef>
          </c:val>
          <c:extLst>
            <c:ext xmlns:c16="http://schemas.microsoft.com/office/drawing/2014/chart" uri="{C3380CC4-5D6E-409C-BE32-E72D297353CC}">
              <c16:uniqueId val="{00000000-B968-4B31-BE60-2A7BF93DDD23}"/>
            </c:ext>
          </c:extLst>
        </c:ser>
        <c:dLbls>
          <c:dLblPos val="outEnd"/>
          <c:showLegendKey val="0"/>
          <c:showVal val="1"/>
          <c:showCatName val="0"/>
          <c:showSerName val="0"/>
          <c:showPercent val="0"/>
          <c:showBubbleSize val="0"/>
        </c:dLbls>
        <c:gapWidth val="182"/>
        <c:axId val="244531968"/>
        <c:axId val="244534656"/>
      </c:barChart>
      <c:catAx>
        <c:axId val="244531968"/>
        <c:scaling>
          <c:orientation val="minMax"/>
        </c:scaling>
        <c:delete val="0"/>
        <c:axPos val="l"/>
        <c:numFmt formatCode="General" sourceLinked="1"/>
        <c:majorTickMark val="out"/>
        <c:minorTickMark val="none"/>
        <c:tickLblPos val="nextTo"/>
        <c:spPr>
          <a:noFill/>
          <a:ln w="9525" cap="flat" cmpd="sng" algn="ctr">
            <a:solidFill>
              <a:schemeClr val="tx2"/>
            </a:solidFill>
            <a:round/>
          </a:ln>
          <a:effectLst/>
        </c:spPr>
        <c:txPr>
          <a:bodyPr rot="-60000000" spcFirstLastPara="1" vertOverflow="ellipsis" vert="horz" wrap="square" anchor="ctr" anchorCtr="1"/>
          <a:lstStyle/>
          <a:p>
            <a:pPr>
              <a:defRPr sz="2200" b="0" i="0" u="none" strike="noStrike" kern="1200" baseline="0">
                <a:solidFill>
                  <a:schemeClr val="tx1"/>
                </a:solidFill>
                <a:latin typeface="+mn-lt"/>
                <a:ea typeface="+mn-ea"/>
                <a:cs typeface="+mn-cs"/>
              </a:defRPr>
            </a:pPr>
            <a:endParaRPr lang="en-US"/>
          </a:p>
        </c:txPr>
        <c:crossAx val="244534656"/>
        <c:crosses val="autoZero"/>
        <c:auto val="1"/>
        <c:lblAlgn val="ctr"/>
        <c:lblOffset val="100"/>
        <c:noMultiLvlLbl val="0"/>
      </c:catAx>
      <c:valAx>
        <c:axId val="244534656"/>
        <c:scaling>
          <c:orientation val="minMax"/>
        </c:scaling>
        <c:delete val="0"/>
        <c:axPos val="b"/>
        <c:majorGridlines>
          <c:spPr>
            <a:ln w="9525" cap="flat" cmpd="sng" algn="ctr">
              <a:noFill/>
              <a:round/>
            </a:ln>
            <a:effectLst/>
          </c:spPr>
        </c:majorGridlines>
        <c:title>
          <c:tx>
            <c:rich>
              <a:bodyPr rot="0" spcFirstLastPara="1" vertOverflow="ellipsis" vert="horz" wrap="square" anchor="ctr" anchorCtr="1"/>
              <a:lstStyle/>
              <a:p>
                <a:pPr>
                  <a:defRPr sz="1330" b="0" i="0" u="none" strike="noStrike" kern="1200" baseline="0">
                    <a:solidFill>
                      <a:schemeClr val="tx1"/>
                    </a:solidFill>
                    <a:latin typeface="+mn-lt"/>
                    <a:ea typeface="+mn-ea"/>
                    <a:cs typeface="+mn-cs"/>
                  </a:defRPr>
                </a:pPr>
                <a:r>
                  <a:rPr lang="en-US" sz="1800" dirty="0">
                    <a:solidFill>
                      <a:schemeClr val="tx1"/>
                    </a:solidFill>
                  </a:rPr>
                  <a:t>Percent</a:t>
                </a:r>
              </a:p>
            </c:rich>
          </c:tx>
          <c:overlay val="0"/>
          <c:spPr>
            <a:noFill/>
            <a:ln>
              <a:noFill/>
            </a:ln>
            <a:effectLst/>
          </c:spPr>
          <c:txPr>
            <a:bodyPr rot="0" spcFirstLastPara="1" vertOverflow="ellipsis" vert="horz" wrap="square" anchor="ctr" anchorCtr="1"/>
            <a:lstStyle/>
            <a:p>
              <a:pPr>
                <a:defRPr sz="1330" b="0" i="0" u="none" strike="noStrike" kern="1200" baseline="0">
                  <a:solidFill>
                    <a:schemeClr val="tx1"/>
                  </a:solidFill>
                  <a:latin typeface="+mn-lt"/>
                  <a:ea typeface="+mn-ea"/>
                  <a:cs typeface="+mn-cs"/>
                </a:defRPr>
              </a:pPr>
              <a:endParaRPr lang="en-US"/>
            </a:p>
          </c:txPr>
        </c:title>
        <c:numFmt formatCode="0" sourceLinked="1"/>
        <c:majorTickMark val="out"/>
        <c:minorTickMark val="none"/>
        <c:tickLblPos val="nextTo"/>
        <c:spPr>
          <a:noFill/>
          <a:ln>
            <a:solidFill>
              <a:schemeClr val="tx2"/>
            </a:solidFill>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24453196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2965525807140325E-2"/>
          <c:y val="4.7972360269139112E-2"/>
          <c:w val="0.90443372343345474"/>
          <c:h val="0.53619575197202196"/>
        </c:manualLayout>
      </c:layout>
      <c:barChart>
        <c:barDir val="col"/>
        <c:grouping val="clustered"/>
        <c:varyColors val="0"/>
        <c:ser>
          <c:idx val="0"/>
          <c:order val="0"/>
          <c:tx>
            <c:strRef>
              <c:f>Sheet1!$B$1</c:f>
              <c:strCache>
                <c:ptCount val="1"/>
                <c:pt idx="0">
                  <c:v>Good-to-Strong preventability</c:v>
                </c:pt>
              </c:strCache>
            </c:strRef>
          </c:tx>
          <c:spPr>
            <a:solidFill>
              <a:schemeClr val="accent5">
                <a:lumMod val="50000"/>
              </a:schemeClr>
            </a:solidFill>
            <a:ln>
              <a:solidFill>
                <a:schemeClr val="accent5">
                  <a:lumMod val="50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Severe mental health condition before pregnancy (n=36)</c:v>
                </c:pt>
                <c:pt idx="1">
                  <c:v>Mild to moderate mental health condition before pregnancy (n=19)</c:v>
                </c:pt>
                <c:pt idx="2">
                  <c:v>Prior suicide attempt (n=4)</c:v>
                </c:pt>
                <c:pt idx="3">
                  <c:v>New onset mental health condition (n=22)</c:v>
                </c:pt>
                <c:pt idx="4">
                  <c:v>No mental health history (n=8)</c:v>
                </c:pt>
              </c:strCache>
            </c:strRef>
          </c:cat>
          <c:val>
            <c:numRef>
              <c:f>Sheet1!$B$2:$B$6</c:f>
              <c:numCache>
                <c:formatCode>General</c:formatCode>
                <c:ptCount val="5"/>
                <c:pt idx="0">
                  <c:v>47</c:v>
                </c:pt>
                <c:pt idx="1">
                  <c:v>63</c:v>
                </c:pt>
                <c:pt idx="2">
                  <c:v>25</c:v>
                </c:pt>
                <c:pt idx="3">
                  <c:v>77</c:v>
                </c:pt>
                <c:pt idx="4">
                  <c:v>50</c:v>
                </c:pt>
              </c:numCache>
            </c:numRef>
          </c:val>
          <c:extLst>
            <c:ext xmlns:c16="http://schemas.microsoft.com/office/drawing/2014/chart" uri="{C3380CC4-5D6E-409C-BE32-E72D297353CC}">
              <c16:uniqueId val="{00000000-6887-434D-A976-298C873E2659}"/>
            </c:ext>
          </c:extLst>
        </c:ser>
        <c:ser>
          <c:idx val="1"/>
          <c:order val="1"/>
          <c:tx>
            <c:strRef>
              <c:f>Sheet1!$C$1</c:f>
              <c:strCache>
                <c:ptCount val="1"/>
                <c:pt idx="0">
                  <c:v>Some-to-None preventability</c:v>
                </c:pt>
              </c:strCache>
            </c:strRef>
          </c:tx>
          <c:spPr>
            <a:solidFill>
              <a:schemeClr val="accent5"/>
            </a:solidFill>
            <a:ln>
              <a:solidFill>
                <a:schemeClr val="accent5"/>
              </a:solidFill>
            </a:ln>
            <a:effectLst/>
          </c:spPr>
          <c:invertIfNegative val="0"/>
          <c:dPt>
            <c:idx val="0"/>
            <c:invertIfNegative val="0"/>
            <c:bubble3D val="0"/>
            <c:spPr>
              <a:solidFill>
                <a:schemeClr val="accent5"/>
              </a:solidFill>
              <a:ln>
                <a:solidFill>
                  <a:schemeClr val="accent5"/>
                </a:solidFill>
              </a:ln>
              <a:effectLst/>
            </c:spPr>
            <c:extLst>
              <c:ext xmlns:c16="http://schemas.microsoft.com/office/drawing/2014/chart" uri="{C3380CC4-5D6E-409C-BE32-E72D297353CC}">
                <c16:uniqueId val="{00000001-8A63-48FE-958F-32BF27FB55EA}"/>
              </c:ext>
            </c:extLst>
          </c:dPt>
          <c:dPt>
            <c:idx val="1"/>
            <c:invertIfNegative val="0"/>
            <c:bubble3D val="0"/>
            <c:spPr>
              <a:solidFill>
                <a:schemeClr val="accent5"/>
              </a:solidFill>
              <a:ln>
                <a:solidFill>
                  <a:schemeClr val="accent5"/>
                </a:solidFill>
              </a:ln>
              <a:effectLst/>
            </c:spPr>
            <c:extLst>
              <c:ext xmlns:c16="http://schemas.microsoft.com/office/drawing/2014/chart" uri="{C3380CC4-5D6E-409C-BE32-E72D297353CC}">
                <c16:uniqueId val="{00000003-8A63-48FE-958F-32BF27FB55EA}"/>
              </c:ext>
            </c:extLst>
          </c:dPt>
          <c:dPt>
            <c:idx val="2"/>
            <c:invertIfNegative val="0"/>
            <c:bubble3D val="0"/>
            <c:spPr>
              <a:solidFill>
                <a:schemeClr val="accent5"/>
              </a:solidFill>
              <a:ln>
                <a:solidFill>
                  <a:schemeClr val="accent5"/>
                </a:solidFill>
              </a:ln>
              <a:effectLst/>
            </c:spPr>
            <c:extLst>
              <c:ext xmlns:c16="http://schemas.microsoft.com/office/drawing/2014/chart" uri="{C3380CC4-5D6E-409C-BE32-E72D297353CC}">
                <c16:uniqueId val="{00000005-8A63-48FE-958F-32BF27FB55EA}"/>
              </c:ext>
            </c:extLst>
          </c:dPt>
          <c:dPt>
            <c:idx val="3"/>
            <c:invertIfNegative val="0"/>
            <c:bubble3D val="0"/>
            <c:spPr>
              <a:solidFill>
                <a:schemeClr val="accent5"/>
              </a:solidFill>
              <a:ln>
                <a:solidFill>
                  <a:schemeClr val="accent5"/>
                </a:solidFill>
              </a:ln>
              <a:effectLst/>
            </c:spPr>
            <c:extLst>
              <c:ext xmlns:c16="http://schemas.microsoft.com/office/drawing/2014/chart" uri="{C3380CC4-5D6E-409C-BE32-E72D297353CC}">
                <c16:uniqueId val="{00000007-8A63-48FE-958F-32BF27FB55EA}"/>
              </c:ext>
            </c:extLst>
          </c:dPt>
          <c:dPt>
            <c:idx val="4"/>
            <c:invertIfNegative val="0"/>
            <c:bubble3D val="0"/>
            <c:spPr>
              <a:solidFill>
                <a:schemeClr val="accent5"/>
              </a:solidFill>
              <a:ln>
                <a:solidFill>
                  <a:schemeClr val="accent5"/>
                </a:solidFill>
              </a:ln>
              <a:effectLst/>
            </c:spPr>
            <c:extLst>
              <c:ext xmlns:c16="http://schemas.microsoft.com/office/drawing/2014/chart" uri="{C3380CC4-5D6E-409C-BE32-E72D297353CC}">
                <c16:uniqueId val="{00000009-8A63-48FE-958F-32BF27FB55EA}"/>
              </c:ext>
            </c:extLst>
          </c:dPt>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Severe mental health condition before pregnancy (n=36)</c:v>
                </c:pt>
                <c:pt idx="1">
                  <c:v>Mild to moderate mental health condition before pregnancy (n=19)</c:v>
                </c:pt>
                <c:pt idx="2">
                  <c:v>Prior suicide attempt (n=4)</c:v>
                </c:pt>
                <c:pt idx="3">
                  <c:v>New onset mental health condition (n=22)</c:v>
                </c:pt>
                <c:pt idx="4">
                  <c:v>No mental health history (n=8)</c:v>
                </c:pt>
              </c:strCache>
            </c:strRef>
          </c:cat>
          <c:val>
            <c:numRef>
              <c:f>Sheet1!$C$2:$C$6</c:f>
              <c:numCache>
                <c:formatCode>General</c:formatCode>
                <c:ptCount val="5"/>
                <c:pt idx="0">
                  <c:v>53</c:v>
                </c:pt>
                <c:pt idx="1">
                  <c:v>37</c:v>
                </c:pt>
                <c:pt idx="2">
                  <c:v>75</c:v>
                </c:pt>
                <c:pt idx="3">
                  <c:v>23</c:v>
                </c:pt>
                <c:pt idx="4">
                  <c:v>50</c:v>
                </c:pt>
              </c:numCache>
            </c:numRef>
          </c:val>
          <c:extLst>
            <c:ext xmlns:c16="http://schemas.microsoft.com/office/drawing/2014/chart" uri="{C3380CC4-5D6E-409C-BE32-E72D297353CC}">
              <c16:uniqueId val="{00000001-6887-434D-A976-298C873E2659}"/>
            </c:ext>
          </c:extLst>
        </c:ser>
        <c:dLbls>
          <c:dLblPos val="outEnd"/>
          <c:showLegendKey val="0"/>
          <c:showVal val="1"/>
          <c:showCatName val="0"/>
          <c:showSerName val="0"/>
          <c:showPercent val="0"/>
          <c:showBubbleSize val="0"/>
        </c:dLbls>
        <c:gapWidth val="219"/>
        <c:axId val="274621952"/>
        <c:axId val="274623488"/>
      </c:barChart>
      <c:catAx>
        <c:axId val="274621952"/>
        <c:scaling>
          <c:orientation val="minMax"/>
        </c:scaling>
        <c:delete val="0"/>
        <c:axPos val="b"/>
        <c:numFmt formatCode="General" sourceLinked="1"/>
        <c:majorTickMark val="out"/>
        <c:minorTickMark val="none"/>
        <c:tickLblPos val="nextTo"/>
        <c:spPr>
          <a:noFill/>
          <a:ln w="9525" cap="flat" cmpd="sng" algn="ctr">
            <a:solidFill>
              <a:schemeClr val="tx2"/>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274623488"/>
        <c:crosses val="autoZero"/>
        <c:auto val="1"/>
        <c:lblAlgn val="ctr"/>
        <c:lblOffset val="100"/>
        <c:noMultiLvlLbl val="0"/>
      </c:catAx>
      <c:valAx>
        <c:axId val="274623488"/>
        <c:scaling>
          <c:orientation val="minMax"/>
        </c:scaling>
        <c:delete val="0"/>
        <c:axPos val="l"/>
        <c:title>
          <c:tx>
            <c:rich>
              <a:bodyPr rot="-5400000" spcFirstLastPara="1" vertOverflow="ellipsis" vert="horz" wrap="square" anchor="ctr" anchorCtr="1"/>
              <a:lstStyle/>
              <a:p>
                <a:pPr>
                  <a:defRPr sz="1800" b="0" i="0" u="none" strike="noStrike" kern="1200" baseline="0">
                    <a:solidFill>
                      <a:schemeClr val="tx1"/>
                    </a:solidFill>
                    <a:latin typeface="+mn-lt"/>
                    <a:ea typeface="+mn-ea"/>
                    <a:cs typeface="+mn-cs"/>
                  </a:defRPr>
                </a:pPr>
                <a:r>
                  <a:rPr lang="en-US" sz="1800" dirty="0">
                    <a:solidFill>
                      <a:schemeClr val="tx1"/>
                    </a:solidFill>
                  </a:rPr>
                  <a:t>Percent</a:t>
                </a:r>
              </a:p>
            </c:rich>
          </c:tx>
          <c:layout>
            <c:manualLayout>
              <c:xMode val="edge"/>
              <c:yMode val="edge"/>
              <c:x val="4.5820911852381616E-3"/>
              <c:y val="0.18885881442887326"/>
            </c:manualLayout>
          </c:layout>
          <c:overlay val="0"/>
          <c:spPr>
            <a:noFill/>
            <a:ln>
              <a:noFill/>
            </a:ln>
            <a:effectLst/>
          </c:spPr>
          <c:txPr>
            <a:bodyPr rot="-54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title>
        <c:numFmt formatCode="General" sourceLinked="1"/>
        <c:majorTickMark val="out"/>
        <c:minorTickMark val="none"/>
        <c:tickLblPos val="nextTo"/>
        <c:spPr>
          <a:noFill/>
          <a:ln>
            <a:solidFill>
              <a:schemeClr val="tx2"/>
            </a:solidFill>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274621952"/>
        <c:crosses val="autoZero"/>
        <c:crossBetween val="between"/>
      </c:valAx>
      <c:spPr>
        <a:noFill/>
        <a:ln>
          <a:noFill/>
        </a:ln>
        <a:effectLst/>
      </c:spPr>
    </c:plotArea>
    <c:legend>
      <c:legendPos val="b"/>
      <c:layout>
        <c:manualLayout>
          <c:xMode val="edge"/>
          <c:yMode val="edge"/>
          <c:x val="0.17492412715447356"/>
          <c:y val="0.92271842981076257"/>
          <c:w val="0.65015174569105283"/>
          <c:h val="5.9277847529733314E-2"/>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0" i="0" u="none" strike="noStrike" kern="1200" spc="0" baseline="0">
                <a:solidFill>
                  <a:schemeClr val="tx1">
                    <a:lumMod val="65000"/>
                    <a:lumOff val="35000"/>
                  </a:schemeClr>
                </a:solidFill>
                <a:latin typeface="+mn-lt"/>
                <a:ea typeface="+mn-ea"/>
                <a:cs typeface="+mn-cs"/>
              </a:defRPr>
            </a:pPr>
            <a:r>
              <a:rPr lang="en-US" sz="2000" dirty="0">
                <a:solidFill>
                  <a:schemeClr val="tx1"/>
                </a:solidFill>
              </a:rPr>
              <a:t>*Deaths while pregnant or within one year after end of pregnancy in 2002-2012</a:t>
            </a:r>
          </a:p>
        </c:rich>
      </c:tx>
      <c:layout>
        <c:manualLayout>
          <c:xMode val="edge"/>
          <c:yMode val="edge"/>
          <c:x val="0.12201963035870517"/>
          <c:y val="1.143674052894925E-2"/>
        </c:manualLayout>
      </c:layout>
      <c:overlay val="0"/>
      <c:spPr>
        <a:noFill/>
        <a:ln>
          <a:noFill/>
        </a:ln>
        <a:effectLst/>
      </c:spPr>
      <c:txPr>
        <a:bodyPr rot="0" spcFirstLastPara="1" vertOverflow="ellipsis" vert="horz" wrap="square" anchor="ctr" anchorCtr="1"/>
        <a:lstStyle/>
        <a:p>
          <a:pPr>
            <a:defRPr sz="22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45815188466025081"/>
          <c:y val="0.24356227451554266"/>
          <c:w val="0.29489956984543597"/>
          <c:h val="0.72850101028293546"/>
        </c:manualLayout>
      </c:layout>
      <c:pieChart>
        <c:varyColors val="1"/>
        <c:ser>
          <c:idx val="0"/>
          <c:order val="0"/>
          <c:tx>
            <c:strRef>
              <c:f>Sheet1!$B$1</c:f>
              <c:strCache>
                <c:ptCount val="1"/>
                <c:pt idx="0">
                  <c:v>Deaths during pregnancy or within one year after end of pregnancy</c:v>
                </c:pt>
              </c:strCache>
            </c:strRef>
          </c:tx>
          <c:spPr>
            <a:ln>
              <a:solidFill>
                <a:schemeClr val="accent5">
                  <a:lumMod val="40000"/>
                  <a:lumOff val="60000"/>
                </a:schemeClr>
              </a:solidFill>
            </a:ln>
          </c:spPr>
          <c:dPt>
            <c:idx val="0"/>
            <c:bubble3D val="0"/>
            <c:explosion val="15"/>
            <c:spPr>
              <a:solidFill>
                <a:schemeClr val="accent5">
                  <a:lumMod val="50000"/>
                </a:schemeClr>
              </a:solidFill>
              <a:ln w="19050">
                <a:solidFill>
                  <a:schemeClr val="accent5">
                    <a:lumMod val="40000"/>
                    <a:lumOff val="60000"/>
                  </a:schemeClr>
                </a:solidFill>
              </a:ln>
              <a:effectLst/>
            </c:spPr>
            <c:extLst>
              <c:ext xmlns:c16="http://schemas.microsoft.com/office/drawing/2014/chart" uri="{C3380CC4-5D6E-409C-BE32-E72D297353CC}">
                <c16:uniqueId val="{00000002-C381-4B87-BFEB-25E18295829A}"/>
              </c:ext>
            </c:extLst>
          </c:dPt>
          <c:dPt>
            <c:idx val="1"/>
            <c:bubble3D val="0"/>
            <c:spPr>
              <a:solidFill>
                <a:schemeClr val="accent5"/>
              </a:solidFill>
              <a:ln w="19050">
                <a:solidFill>
                  <a:schemeClr val="accent5">
                    <a:lumMod val="40000"/>
                    <a:lumOff val="60000"/>
                  </a:schemeClr>
                </a:solidFill>
              </a:ln>
              <a:effectLst/>
            </c:spPr>
            <c:extLst>
              <c:ext xmlns:c16="http://schemas.microsoft.com/office/drawing/2014/chart" uri="{C3380CC4-5D6E-409C-BE32-E72D297353CC}">
                <c16:uniqueId val="{00000004-C381-4B87-BFEB-25E18295829A}"/>
              </c:ext>
            </c:extLst>
          </c:dPt>
          <c:dPt>
            <c:idx val="2"/>
            <c:bubble3D val="0"/>
            <c:spPr>
              <a:solidFill>
                <a:schemeClr val="accent5">
                  <a:lumMod val="60000"/>
                  <a:lumOff val="40000"/>
                </a:schemeClr>
              </a:solidFill>
              <a:ln w="19050">
                <a:solidFill>
                  <a:schemeClr val="accent5">
                    <a:lumMod val="40000"/>
                    <a:lumOff val="60000"/>
                  </a:schemeClr>
                </a:solidFill>
              </a:ln>
              <a:effectLst/>
            </c:spPr>
            <c:extLst>
              <c:ext xmlns:c16="http://schemas.microsoft.com/office/drawing/2014/chart" uri="{C3380CC4-5D6E-409C-BE32-E72D297353CC}">
                <c16:uniqueId val="{00000005-C381-4B87-BFEB-25E18295829A}"/>
              </c:ext>
            </c:extLst>
          </c:dPt>
          <c:dPt>
            <c:idx val="3"/>
            <c:bubble3D val="0"/>
            <c:spPr>
              <a:pattFill prst="narVert">
                <a:fgClr>
                  <a:schemeClr val="accent5">
                    <a:lumMod val="40000"/>
                    <a:lumOff val="60000"/>
                  </a:schemeClr>
                </a:fgClr>
                <a:bgClr>
                  <a:schemeClr val="bg1"/>
                </a:bgClr>
              </a:pattFill>
              <a:ln w="19050">
                <a:solidFill>
                  <a:schemeClr val="accent5">
                    <a:lumMod val="40000"/>
                    <a:lumOff val="60000"/>
                  </a:schemeClr>
                </a:solidFill>
              </a:ln>
              <a:effectLst/>
            </c:spPr>
            <c:extLst>
              <c:ext xmlns:c16="http://schemas.microsoft.com/office/drawing/2014/chart" uri="{C3380CC4-5D6E-409C-BE32-E72D297353CC}">
                <c16:uniqueId val="{00000006-C381-4B87-BFEB-25E18295829A}"/>
              </c:ext>
            </c:extLst>
          </c:dPt>
          <c:dPt>
            <c:idx val="4"/>
            <c:bubble3D val="0"/>
            <c:spPr>
              <a:pattFill prst="ltHorz">
                <a:fgClr>
                  <a:schemeClr val="accent5">
                    <a:lumMod val="40000"/>
                    <a:lumOff val="60000"/>
                  </a:schemeClr>
                </a:fgClr>
                <a:bgClr>
                  <a:schemeClr val="bg1"/>
                </a:bgClr>
              </a:pattFill>
              <a:ln w="19050">
                <a:solidFill>
                  <a:schemeClr val="accent5">
                    <a:lumMod val="40000"/>
                    <a:lumOff val="60000"/>
                  </a:schemeClr>
                </a:solidFill>
              </a:ln>
              <a:effectLst/>
            </c:spPr>
            <c:extLst>
              <c:ext xmlns:c16="http://schemas.microsoft.com/office/drawing/2014/chart" uri="{C3380CC4-5D6E-409C-BE32-E72D297353CC}">
                <c16:uniqueId val="{00000003-C381-4B87-BFEB-25E18295829A}"/>
              </c:ext>
            </c:extLst>
          </c:dPt>
          <c:dPt>
            <c:idx val="5"/>
            <c:bubble3D val="0"/>
            <c:spPr>
              <a:pattFill prst="pct90">
                <a:fgClr>
                  <a:schemeClr val="accent5">
                    <a:lumMod val="40000"/>
                    <a:lumOff val="60000"/>
                  </a:schemeClr>
                </a:fgClr>
                <a:bgClr>
                  <a:schemeClr val="bg1"/>
                </a:bgClr>
              </a:pattFill>
              <a:ln w="19050">
                <a:solidFill>
                  <a:schemeClr val="accent5">
                    <a:lumMod val="40000"/>
                    <a:lumOff val="60000"/>
                  </a:schemeClr>
                </a:solidFill>
              </a:ln>
              <a:effectLst/>
            </c:spPr>
            <c:extLst>
              <c:ext xmlns:c16="http://schemas.microsoft.com/office/drawing/2014/chart" uri="{C3380CC4-5D6E-409C-BE32-E72D297353CC}">
                <c16:uniqueId val="{00000007-C381-4B87-BFEB-25E18295829A}"/>
              </c:ext>
            </c:extLst>
          </c:dPt>
          <c:dLbls>
            <c:dLbl>
              <c:idx val="1"/>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800" b="0" i="0" u="none" strike="noStrike" kern="1200" baseline="0">
                      <a:solidFill>
                        <a:schemeClr val="dk1">
                          <a:lumMod val="65000"/>
                          <a:lumOff val="35000"/>
                        </a:schemeClr>
                      </a:solidFill>
                      <a:latin typeface="+mn-lt"/>
                      <a:ea typeface="+mn-ea"/>
                      <a:cs typeface="+mn-cs"/>
                    </a:defRPr>
                  </a:pPr>
                  <a:endParaRPr lang="en-US"/>
                </a:p>
              </c:txPr>
              <c:dLblPos val="inEnd"/>
              <c:showLegendKey val="0"/>
              <c:showVal val="0"/>
              <c:showCatName val="0"/>
              <c:showSerName val="0"/>
              <c:showPercent val="1"/>
              <c:showBubbleSize val="0"/>
              <c:extLst>
                <c:ext xmlns:c15="http://schemas.microsoft.com/office/drawing/2012/chart" uri="{CE6537A1-D6FC-4f65-9D91-7224C49458BB}">
                  <c15:spPr xmlns:c15="http://schemas.microsoft.com/office/drawing/2012/chart">
                    <a:prstGeom prst="rect">
                      <a:avLst/>
                    </a:prstGeom>
                    <a:noFill/>
                    <a:ln>
                      <a:noFill/>
                    </a:ln>
                  </c15:spPr>
                </c:ext>
                <c:ext xmlns:c16="http://schemas.microsoft.com/office/drawing/2014/chart" uri="{C3380CC4-5D6E-409C-BE32-E72D297353CC}">
                  <c16:uniqueId val="{00000004-C381-4B87-BFEB-25E18295829A}"/>
                </c:ext>
              </c:extLst>
            </c:dLbl>
            <c:dLbl>
              <c:idx val="2"/>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800" b="0" i="0" u="none" strike="noStrike" kern="1200" baseline="0">
                      <a:solidFill>
                        <a:schemeClr val="dk1">
                          <a:lumMod val="65000"/>
                          <a:lumOff val="35000"/>
                        </a:schemeClr>
                      </a:solidFill>
                      <a:latin typeface="+mn-lt"/>
                      <a:ea typeface="+mn-ea"/>
                      <a:cs typeface="+mn-cs"/>
                    </a:defRPr>
                  </a:pPr>
                  <a:endParaRPr lang="en-US"/>
                </a:p>
              </c:txPr>
              <c:dLblPos val="inEnd"/>
              <c:showLegendKey val="0"/>
              <c:showVal val="0"/>
              <c:showCatName val="0"/>
              <c:showSerName val="0"/>
              <c:showPercent val="1"/>
              <c:showBubbleSize val="0"/>
              <c:extLst>
                <c:ext xmlns:c15="http://schemas.microsoft.com/office/drawing/2012/chart" uri="{CE6537A1-D6FC-4f65-9D91-7224C49458BB}">
                  <c15:spPr xmlns:c15="http://schemas.microsoft.com/office/drawing/2012/chart">
                    <a:prstGeom prst="rect">
                      <a:avLst/>
                    </a:prstGeom>
                    <a:noFill/>
                    <a:ln>
                      <a:noFill/>
                    </a:ln>
                  </c15:spPr>
                </c:ext>
                <c:ext xmlns:c16="http://schemas.microsoft.com/office/drawing/2014/chart" uri="{C3380CC4-5D6E-409C-BE32-E72D297353CC}">
                  <c16:uniqueId val="{00000005-C381-4B87-BFEB-25E18295829A}"/>
                </c:ext>
              </c:extLst>
            </c:dLbl>
            <c:dLbl>
              <c:idx val="3"/>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800" b="0" i="0" u="none" strike="noStrike" kern="1200" baseline="0">
                      <a:solidFill>
                        <a:schemeClr val="dk1">
                          <a:lumMod val="65000"/>
                          <a:lumOff val="35000"/>
                        </a:schemeClr>
                      </a:solidFill>
                      <a:latin typeface="+mn-lt"/>
                      <a:ea typeface="+mn-ea"/>
                      <a:cs typeface="+mn-cs"/>
                    </a:defRPr>
                  </a:pPr>
                  <a:endParaRPr lang="en-US"/>
                </a:p>
              </c:txPr>
              <c:dLblPos val="inEnd"/>
              <c:showLegendKey val="0"/>
              <c:showVal val="0"/>
              <c:showCatName val="0"/>
              <c:showSerName val="0"/>
              <c:showPercent val="1"/>
              <c:showBubbleSize val="0"/>
              <c:extLst>
                <c:ext xmlns:c15="http://schemas.microsoft.com/office/drawing/2012/chart" uri="{CE6537A1-D6FC-4f65-9D91-7224C49458BB}">
                  <c15:spPr xmlns:c15="http://schemas.microsoft.com/office/drawing/2012/chart">
                    <a:prstGeom prst="rect">
                      <a:avLst/>
                    </a:prstGeom>
                    <a:noFill/>
                    <a:ln>
                      <a:noFill/>
                    </a:ln>
                  </c15:spPr>
                </c:ext>
                <c:ext xmlns:c16="http://schemas.microsoft.com/office/drawing/2014/chart" uri="{C3380CC4-5D6E-409C-BE32-E72D297353CC}">
                  <c16:uniqueId val="{00000006-C381-4B87-BFEB-25E18295829A}"/>
                </c:ext>
              </c:extLst>
            </c:dLbl>
            <c:dLbl>
              <c:idx val="5"/>
              <c:layout>
                <c:manualLayout>
                  <c:x val="6.6322816418780989E-2"/>
                  <c:y val="-0.12833959014594226"/>
                </c:manualLayout>
              </c:layout>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800" b="0" i="0" u="none" strike="noStrike" kern="1200" baseline="0">
                      <a:solidFill>
                        <a:schemeClr val="dk1">
                          <a:lumMod val="65000"/>
                          <a:lumOff val="35000"/>
                        </a:schemeClr>
                      </a:solidFill>
                      <a:latin typeface="+mn-lt"/>
                      <a:ea typeface="+mn-ea"/>
                      <a:cs typeface="+mn-cs"/>
                    </a:defRPr>
                  </a:pPr>
                  <a:endParaRPr lang="en-US"/>
                </a:p>
              </c:txPr>
              <c:dLblPos val="bestFit"/>
              <c:showLegendKey val="0"/>
              <c:showVal val="0"/>
              <c:showCatName val="0"/>
              <c:showSerName val="0"/>
              <c:showPercent val="1"/>
              <c:showBubbleSize val="0"/>
              <c:extLst>
                <c:ext xmlns:c15="http://schemas.microsoft.com/office/drawing/2012/chart" uri="{CE6537A1-D6FC-4f65-9D91-7224C49458BB}">
                  <c15:spPr xmlns:c15="http://schemas.microsoft.com/office/drawing/2012/chart">
                    <a:prstGeom prst="rect">
                      <a:avLst/>
                    </a:prstGeom>
                    <a:noFill/>
                    <a:ln>
                      <a:noFill/>
                    </a:ln>
                  </c15:spPr>
                </c:ext>
                <c:ext xmlns:c16="http://schemas.microsoft.com/office/drawing/2014/chart" uri="{C3380CC4-5D6E-409C-BE32-E72D297353CC}">
                  <c16:uniqueId val="{00000007-C381-4B87-BFEB-25E18295829A}"/>
                </c:ext>
              </c:extLst>
            </c:dLbl>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800" b="0" i="0" u="none" strike="noStrike" kern="1200" baseline="0">
                    <a:solidFill>
                      <a:schemeClr val="dk1">
                        <a:lumMod val="65000"/>
                        <a:lumOff val="35000"/>
                      </a:schemeClr>
                    </a:solidFill>
                    <a:latin typeface="+mn-lt"/>
                    <a:ea typeface="+mn-ea"/>
                    <a:cs typeface="+mn-cs"/>
                  </a:defRPr>
                </a:pPr>
                <a:endParaRPr lang="en-US"/>
              </a:p>
            </c:txPr>
            <c:dLblPos val="outEnd"/>
            <c:showLegendKey val="0"/>
            <c:showVal val="0"/>
            <c:showCatName val="0"/>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Sheet1!$A$2:$A$7</c:f>
              <c:strCache>
                <c:ptCount val="6"/>
                <c:pt idx="0">
                  <c:v>Suicide</c:v>
                </c:pt>
                <c:pt idx="1">
                  <c:v>Drug overdose</c:v>
                </c:pt>
                <c:pt idx="2">
                  <c:v>Homicide</c:v>
                </c:pt>
                <c:pt idx="3">
                  <c:v>Accidental (except drug overdose)</c:v>
                </c:pt>
                <c:pt idx="4">
                  <c:v>Undetermined</c:v>
                </c:pt>
                <c:pt idx="5">
                  <c:v>Medical causes</c:v>
                </c:pt>
              </c:strCache>
            </c:strRef>
          </c:cat>
          <c:val>
            <c:numRef>
              <c:f>Sheet1!$B$2:$B$7</c:f>
              <c:numCache>
                <c:formatCode>General</c:formatCode>
                <c:ptCount val="6"/>
                <c:pt idx="0">
                  <c:v>4.3</c:v>
                </c:pt>
                <c:pt idx="1">
                  <c:v>7.1</c:v>
                </c:pt>
                <c:pt idx="2">
                  <c:v>7.4</c:v>
                </c:pt>
                <c:pt idx="3">
                  <c:v>14</c:v>
                </c:pt>
                <c:pt idx="4">
                  <c:v>2.7</c:v>
                </c:pt>
                <c:pt idx="5">
                  <c:v>65</c:v>
                </c:pt>
              </c:numCache>
            </c:numRef>
          </c:val>
          <c:extLst>
            <c:ext xmlns:c16="http://schemas.microsoft.com/office/drawing/2014/chart" uri="{C3380CC4-5D6E-409C-BE32-E72D297353CC}">
              <c16:uniqueId val="{00000000-C381-4B87-BFEB-25E18295829A}"/>
            </c:ext>
          </c:extLst>
        </c:ser>
        <c:dLbls>
          <c:showLegendKey val="0"/>
          <c:showVal val="0"/>
          <c:showCatName val="0"/>
          <c:showSerName val="0"/>
          <c:showPercent val="0"/>
          <c:showBubbleSize val="0"/>
          <c:showLeaderLines val="0"/>
        </c:dLbls>
        <c:firstSliceAng val="13"/>
      </c:pieChart>
      <c:spPr>
        <a:noFill/>
        <a:ln>
          <a:noFill/>
        </a:ln>
        <a:effectLst/>
      </c:spPr>
    </c:plotArea>
    <c:legend>
      <c:legendPos val="l"/>
      <c:layout>
        <c:manualLayout>
          <c:xMode val="edge"/>
          <c:yMode val="edge"/>
          <c:x val="3.0092592592592591E-2"/>
          <c:y val="0.15626775030533624"/>
          <c:w val="0.37878955234762324"/>
          <c:h val="0.72296139537239756"/>
        </c:manualLayout>
      </c:layout>
      <c:overlay val="0"/>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3844507543122291E-2"/>
          <c:y val="3.9954337899543377E-2"/>
          <c:w val="0.8921939110608319"/>
          <c:h val="0.80480440801064246"/>
        </c:manualLayout>
      </c:layout>
      <c:lineChart>
        <c:grouping val="standard"/>
        <c:varyColors val="0"/>
        <c:ser>
          <c:idx val="1"/>
          <c:order val="0"/>
          <c:tx>
            <c:strRef>
              <c:f>'2.2 2.3'!$E$2</c:f>
              <c:strCache>
                <c:ptCount val="1"/>
                <c:pt idx="0">
                  <c:v>Non-pregnancy-associated suicide ratio</c:v>
                </c:pt>
              </c:strCache>
            </c:strRef>
          </c:tx>
          <c:spPr>
            <a:ln w="28575" cap="rnd">
              <a:solidFill>
                <a:schemeClr val="accent1">
                  <a:lumMod val="50000"/>
                </a:schemeClr>
              </a:solidFill>
              <a:prstDash val="sysDash"/>
              <a:round/>
            </a:ln>
            <a:effectLst/>
          </c:spPr>
          <c:marker>
            <c:symbol val="square"/>
            <c:size val="7"/>
            <c:spPr>
              <a:solidFill>
                <a:schemeClr val="accent1">
                  <a:lumMod val="50000"/>
                </a:schemeClr>
              </a:solidFill>
              <a:ln w="9525">
                <a:solidFill>
                  <a:schemeClr val="accent1">
                    <a:lumMod val="50000"/>
                  </a:schemeClr>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'2.2 2.3'!$A$3:$A$11</c:f>
              <c:strCache>
                <c:ptCount val="9"/>
                <c:pt idx="0">
                  <c:v>2002-2004</c:v>
                </c:pt>
                <c:pt idx="1">
                  <c:v>2003-2005</c:v>
                </c:pt>
                <c:pt idx="2">
                  <c:v>2004-2006</c:v>
                </c:pt>
                <c:pt idx="3">
                  <c:v>2005-2007</c:v>
                </c:pt>
                <c:pt idx="4">
                  <c:v>2006-2008</c:v>
                </c:pt>
                <c:pt idx="5">
                  <c:v>2007-2009</c:v>
                </c:pt>
                <c:pt idx="6">
                  <c:v>2008-2010</c:v>
                </c:pt>
                <c:pt idx="7">
                  <c:v>2009-2011</c:v>
                </c:pt>
                <c:pt idx="8">
                  <c:v>2010-2012</c:v>
                </c:pt>
              </c:strCache>
            </c:strRef>
          </c:cat>
          <c:val>
            <c:numRef>
              <c:f>'2.2 2.3'!$E$3:$E$11</c:f>
              <c:numCache>
                <c:formatCode>0.0</c:formatCode>
                <c:ptCount val="9"/>
                <c:pt idx="0">
                  <c:v>4.9707699158984866</c:v>
                </c:pt>
                <c:pt idx="1">
                  <c:v>4.8875531740471319</c:v>
                </c:pt>
                <c:pt idx="2">
                  <c:v>4.8453562618076438</c:v>
                </c:pt>
                <c:pt idx="3">
                  <c:v>4.6707605663564422</c:v>
                </c:pt>
                <c:pt idx="4">
                  <c:v>4.8804918023363006</c:v>
                </c:pt>
                <c:pt idx="5">
                  <c:v>5.0767169291150989</c:v>
                </c:pt>
                <c:pt idx="6">
                  <c:v>5.0964395651493639</c:v>
                </c:pt>
                <c:pt idx="7">
                  <c:v>5.1264401769354206</c:v>
                </c:pt>
                <c:pt idx="8">
                  <c:v>4.9505185524607178</c:v>
                </c:pt>
              </c:numCache>
            </c:numRef>
          </c:val>
          <c:smooth val="0"/>
          <c:extLst>
            <c:ext xmlns:c16="http://schemas.microsoft.com/office/drawing/2014/chart" uri="{C3380CC4-5D6E-409C-BE32-E72D297353CC}">
              <c16:uniqueId val="{00000000-EC06-4A0B-98C7-3F799EC5A3A7}"/>
            </c:ext>
          </c:extLst>
        </c:ser>
        <c:ser>
          <c:idx val="0"/>
          <c:order val="1"/>
          <c:tx>
            <c:strRef>
              <c:f>'2.2 2.3'!$C$2</c:f>
              <c:strCache>
                <c:ptCount val="1"/>
                <c:pt idx="0">
                  <c:v>Pregnancy-associated suicide ratio (per linked administrative data)</c:v>
                </c:pt>
              </c:strCache>
            </c:strRef>
          </c:tx>
          <c:spPr>
            <a:ln w="28575" cap="rnd">
              <a:solidFill>
                <a:schemeClr val="accent1">
                  <a:lumMod val="75000"/>
                </a:schemeClr>
              </a:solidFill>
              <a:round/>
            </a:ln>
            <a:effectLst/>
          </c:spPr>
          <c:marker>
            <c:symbol val="triangle"/>
            <c:size val="7"/>
            <c:spPr>
              <a:solidFill>
                <a:schemeClr val="accent1">
                  <a:lumMod val="75000"/>
                </a:schemeClr>
              </a:solidFill>
              <a:ln w="9525">
                <a:solidFill>
                  <a:schemeClr val="accent1">
                    <a:lumMod val="75000"/>
                  </a:schemeClr>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'2.2 2.3'!$A$3:$A$11</c:f>
              <c:strCache>
                <c:ptCount val="9"/>
                <c:pt idx="0">
                  <c:v>2002-2004</c:v>
                </c:pt>
                <c:pt idx="1">
                  <c:v>2003-2005</c:v>
                </c:pt>
                <c:pt idx="2">
                  <c:v>2004-2006</c:v>
                </c:pt>
                <c:pt idx="3">
                  <c:v>2005-2007</c:v>
                </c:pt>
                <c:pt idx="4">
                  <c:v>2006-2008</c:v>
                </c:pt>
                <c:pt idx="5">
                  <c:v>2007-2009</c:v>
                </c:pt>
                <c:pt idx="6">
                  <c:v>2008-2010</c:v>
                </c:pt>
                <c:pt idx="7">
                  <c:v>2009-2011</c:v>
                </c:pt>
                <c:pt idx="8">
                  <c:v>2010-2012</c:v>
                </c:pt>
              </c:strCache>
            </c:strRef>
          </c:cat>
          <c:val>
            <c:numRef>
              <c:f>'2.2 2.3'!$C$3:$C$11</c:f>
              <c:numCache>
                <c:formatCode>0.0</c:formatCode>
                <c:ptCount val="9"/>
                <c:pt idx="0">
                  <c:v>1.2405724249283103</c:v>
                </c:pt>
                <c:pt idx="1">
                  <c:v>1.654894442251539</c:v>
                </c:pt>
                <c:pt idx="2">
                  <c:v>1.6335598536330371</c:v>
                </c:pt>
                <c:pt idx="3">
                  <c:v>1.3139898106062868</c:v>
                </c:pt>
                <c:pt idx="4">
                  <c:v>1.1924359020986275</c:v>
                </c:pt>
                <c:pt idx="5">
                  <c:v>1.096268181303268</c:v>
                </c:pt>
                <c:pt idx="6">
                  <c:v>1.3871628169745853</c:v>
                </c:pt>
                <c:pt idx="7">
                  <c:v>1.4317035124242581</c:v>
                </c:pt>
                <c:pt idx="8">
                  <c:v>1.8496401128808937</c:v>
                </c:pt>
              </c:numCache>
            </c:numRef>
          </c:val>
          <c:smooth val="0"/>
          <c:extLst>
            <c:ext xmlns:c16="http://schemas.microsoft.com/office/drawing/2014/chart" uri="{C3380CC4-5D6E-409C-BE32-E72D297353CC}">
              <c16:uniqueId val="{00000001-EC06-4A0B-98C7-3F799EC5A3A7}"/>
            </c:ext>
          </c:extLst>
        </c:ser>
        <c:dLbls>
          <c:showLegendKey val="0"/>
          <c:showVal val="0"/>
          <c:showCatName val="0"/>
          <c:showSerName val="0"/>
          <c:showPercent val="0"/>
          <c:showBubbleSize val="0"/>
        </c:dLbls>
        <c:marker val="1"/>
        <c:smooth val="0"/>
        <c:axId val="152514944"/>
        <c:axId val="152516480"/>
      </c:lineChart>
      <c:catAx>
        <c:axId val="152514944"/>
        <c:scaling>
          <c:orientation val="minMax"/>
        </c:scaling>
        <c:delete val="0"/>
        <c:axPos val="b"/>
        <c:numFmt formatCode="General" sourceLinked="1"/>
        <c:majorTickMark val="cross"/>
        <c:minorTickMark val="none"/>
        <c:tickLblPos val="nextTo"/>
        <c:spPr>
          <a:noFill/>
          <a:ln w="9525" cap="flat" cmpd="sng" algn="ctr">
            <a:solidFill>
              <a:schemeClr val="tx1">
                <a:alpha val="85000"/>
              </a:schemeClr>
            </a:solidFill>
            <a:round/>
          </a:ln>
          <a:effectLst/>
        </c:spPr>
        <c:txPr>
          <a:bodyPr rot="-60000000" spcFirstLastPara="1" vertOverflow="ellipsis" vert="horz" wrap="square" anchor="ctr" anchorCtr="1"/>
          <a:lstStyle/>
          <a:p>
            <a:pPr>
              <a:defRPr sz="1800" b="0" i="0" u="none" strike="noStrike" kern="1200" baseline="0">
                <a:ln>
                  <a:noFill/>
                </a:ln>
                <a:solidFill>
                  <a:schemeClr val="tx1">
                    <a:lumMod val="65000"/>
                    <a:lumOff val="35000"/>
                  </a:schemeClr>
                </a:solidFill>
                <a:latin typeface="+mn-lt"/>
                <a:ea typeface="+mn-ea"/>
                <a:cs typeface="+mn-cs"/>
              </a:defRPr>
            </a:pPr>
            <a:endParaRPr lang="en-US"/>
          </a:p>
        </c:txPr>
        <c:crossAx val="152516480"/>
        <c:crosses val="autoZero"/>
        <c:auto val="1"/>
        <c:lblAlgn val="ctr"/>
        <c:lblOffset val="100"/>
        <c:noMultiLvlLbl val="0"/>
      </c:catAx>
      <c:valAx>
        <c:axId val="152516480"/>
        <c:scaling>
          <c:orientation val="minMax"/>
          <c:max val="7"/>
        </c:scaling>
        <c:delete val="0"/>
        <c:axPos val="l"/>
        <c:numFmt formatCode="0.0" sourceLinked="1"/>
        <c:majorTickMark val="cross"/>
        <c:minorTickMark val="none"/>
        <c:tickLblPos val="nextTo"/>
        <c:spPr>
          <a:noFill/>
          <a:ln>
            <a:solidFill>
              <a:schemeClr val="tx1"/>
            </a:solid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52514944"/>
        <c:crosses val="autoZero"/>
        <c:crossBetween val="between"/>
      </c:valAx>
      <c:spPr>
        <a:noFill/>
        <a:ln>
          <a:noFill/>
        </a:ln>
        <a:effectLst/>
      </c:spPr>
    </c:plotArea>
    <c:legend>
      <c:legendPos val="t"/>
      <c:layout>
        <c:manualLayout>
          <c:xMode val="edge"/>
          <c:yMode val="edge"/>
          <c:x val="0.12142084684707127"/>
          <c:y val="1.6326184307194513E-2"/>
          <c:w val="0.81748933291511949"/>
          <c:h val="0.12653209335782456"/>
        </c:manualLayout>
      </c:layout>
      <c:overlay val="1"/>
      <c:spPr>
        <a:noFill/>
        <a:ln>
          <a:noFill/>
        </a:ln>
        <a:effectLst/>
      </c:spPr>
      <c:txPr>
        <a:bodyPr rot="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5773914778290184E-2"/>
          <c:y val="3.9886750849487687E-2"/>
          <c:w val="0.88201942839039715"/>
          <c:h val="0.83157104109962476"/>
        </c:manualLayout>
      </c:layout>
      <c:lineChart>
        <c:grouping val="standard"/>
        <c:varyColors val="0"/>
        <c:ser>
          <c:idx val="1"/>
          <c:order val="0"/>
          <c:tx>
            <c:strRef>
              <c:f>'2.2 2.3'!$D$2</c:f>
              <c:strCache>
                <c:ptCount val="1"/>
                <c:pt idx="0">
                  <c:v>Pregnancy-associated suicide ratio (per CA-PAMR committee review)</c:v>
                </c:pt>
              </c:strCache>
            </c:strRef>
          </c:tx>
          <c:spPr>
            <a:ln w="28575" cap="rnd">
              <a:solidFill>
                <a:schemeClr val="tx2">
                  <a:lumMod val="75000"/>
                </a:schemeClr>
              </a:solidFill>
              <a:prstDash val="sysDash"/>
              <a:round/>
            </a:ln>
            <a:effectLst/>
          </c:spPr>
          <c:marker>
            <c:symbol val="x"/>
            <c:size val="8"/>
            <c:spPr>
              <a:solidFill>
                <a:schemeClr val="tx2">
                  <a:lumMod val="75000"/>
                </a:schemeClr>
              </a:solidFill>
              <a:ln w="9525">
                <a:solidFill>
                  <a:schemeClr val="tx2">
                    <a:lumMod val="75000"/>
                  </a:schemeClr>
                </a:solidFill>
              </a:ln>
              <a:effectLst/>
            </c:spPr>
          </c:marker>
          <c:dLbls>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'2.2 2.3'!$A$4:$A$11</c:f>
              <c:strCache>
                <c:ptCount val="8"/>
                <c:pt idx="0">
                  <c:v>2003-2005</c:v>
                </c:pt>
                <c:pt idx="1">
                  <c:v>2004-2006</c:v>
                </c:pt>
                <c:pt idx="2">
                  <c:v>2005-2007</c:v>
                </c:pt>
                <c:pt idx="3">
                  <c:v>2006-2008</c:v>
                </c:pt>
                <c:pt idx="4">
                  <c:v>2007-2009</c:v>
                </c:pt>
                <c:pt idx="5">
                  <c:v>2008-2010</c:v>
                </c:pt>
                <c:pt idx="6">
                  <c:v>2009-2011</c:v>
                </c:pt>
                <c:pt idx="7">
                  <c:v>2010-2012</c:v>
                </c:pt>
              </c:strCache>
            </c:strRef>
          </c:cat>
          <c:val>
            <c:numRef>
              <c:f>'2.2 2.3'!$D$4:$D$11</c:f>
              <c:numCache>
                <c:formatCode>0.0</c:formatCode>
                <c:ptCount val="8"/>
                <c:pt idx="0">
                  <c:v>1.716186829001596</c:v>
                </c:pt>
                <c:pt idx="1">
                  <c:v>1.6940620704342606</c:v>
                </c:pt>
                <c:pt idx="2">
                  <c:v>1.3737166201792999</c:v>
                </c:pt>
                <c:pt idx="3">
                  <c:v>1.3713012874134216</c:v>
                </c:pt>
                <c:pt idx="4">
                  <c:v>1.4616909084043572</c:v>
                </c:pt>
                <c:pt idx="5">
                  <c:v>1.9546385148278247</c:v>
                </c:pt>
                <c:pt idx="6">
                  <c:v>1.8872455391047038</c:v>
                </c:pt>
                <c:pt idx="7">
                  <c:v>2.1799329901810531</c:v>
                </c:pt>
              </c:numCache>
            </c:numRef>
          </c:val>
          <c:smooth val="0"/>
          <c:extLst>
            <c:ext xmlns:c16="http://schemas.microsoft.com/office/drawing/2014/chart" uri="{C3380CC4-5D6E-409C-BE32-E72D297353CC}">
              <c16:uniqueId val="{00000000-AD52-4080-BFED-59ADD3192A5B}"/>
            </c:ext>
          </c:extLst>
        </c:ser>
        <c:ser>
          <c:idx val="0"/>
          <c:order val="1"/>
          <c:tx>
            <c:strRef>
              <c:f>'2.2 2.3'!$C$2</c:f>
              <c:strCache>
                <c:ptCount val="1"/>
                <c:pt idx="0">
                  <c:v>Pregnancy-associated suicide ratio (per linked administrative data)</c:v>
                </c:pt>
              </c:strCache>
            </c:strRef>
          </c:tx>
          <c:spPr>
            <a:ln w="28575" cap="rnd">
              <a:solidFill>
                <a:schemeClr val="accent1">
                  <a:lumMod val="75000"/>
                </a:schemeClr>
              </a:solidFill>
              <a:round/>
            </a:ln>
            <a:effectLst/>
          </c:spPr>
          <c:marker>
            <c:symbol val="triangle"/>
            <c:size val="10"/>
            <c:spPr>
              <a:solidFill>
                <a:schemeClr val="accent1">
                  <a:lumMod val="75000"/>
                </a:schemeClr>
              </a:solidFill>
              <a:ln w="9525">
                <a:noFill/>
              </a:ln>
              <a:effectLst/>
            </c:spPr>
          </c:marker>
          <c:dLbls>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'2.2 2.3'!$A$4:$A$11</c:f>
              <c:strCache>
                <c:ptCount val="8"/>
                <c:pt idx="0">
                  <c:v>2003-2005</c:v>
                </c:pt>
                <c:pt idx="1">
                  <c:v>2004-2006</c:v>
                </c:pt>
                <c:pt idx="2">
                  <c:v>2005-2007</c:v>
                </c:pt>
                <c:pt idx="3">
                  <c:v>2006-2008</c:v>
                </c:pt>
                <c:pt idx="4">
                  <c:v>2007-2009</c:v>
                </c:pt>
                <c:pt idx="5">
                  <c:v>2008-2010</c:v>
                </c:pt>
                <c:pt idx="6">
                  <c:v>2009-2011</c:v>
                </c:pt>
                <c:pt idx="7">
                  <c:v>2010-2012</c:v>
                </c:pt>
              </c:strCache>
            </c:strRef>
          </c:cat>
          <c:val>
            <c:numRef>
              <c:f>'2.2 2.3'!$C$4:$C$11</c:f>
              <c:numCache>
                <c:formatCode>0.0</c:formatCode>
                <c:ptCount val="8"/>
                <c:pt idx="0">
                  <c:v>1.654894442251539</c:v>
                </c:pt>
                <c:pt idx="1">
                  <c:v>1.6335598536330371</c:v>
                </c:pt>
                <c:pt idx="2">
                  <c:v>1.3139898106062868</c:v>
                </c:pt>
                <c:pt idx="3">
                  <c:v>1.1924359020986275</c:v>
                </c:pt>
                <c:pt idx="4">
                  <c:v>1.096268181303268</c:v>
                </c:pt>
                <c:pt idx="5">
                  <c:v>1.3871628169745853</c:v>
                </c:pt>
                <c:pt idx="6">
                  <c:v>1.4317035124242581</c:v>
                </c:pt>
                <c:pt idx="7">
                  <c:v>1.8496401128808937</c:v>
                </c:pt>
              </c:numCache>
            </c:numRef>
          </c:val>
          <c:smooth val="0"/>
          <c:extLst>
            <c:ext xmlns:c16="http://schemas.microsoft.com/office/drawing/2014/chart" uri="{C3380CC4-5D6E-409C-BE32-E72D297353CC}">
              <c16:uniqueId val="{00000001-AD52-4080-BFED-59ADD3192A5B}"/>
            </c:ext>
          </c:extLst>
        </c:ser>
        <c:ser>
          <c:idx val="3"/>
          <c:order val="3"/>
          <c:tx>
            <c:strRef>
              <c:f>'2.2 2.3'!$B$2</c:f>
              <c:strCache>
                <c:ptCount val="1"/>
                <c:pt idx="0">
                  <c:v>Pregnancy-associated suicide ratio (per death certificate alone)</c:v>
                </c:pt>
              </c:strCache>
            </c:strRef>
          </c:tx>
          <c:spPr>
            <a:ln w="28575" cap="rnd">
              <a:solidFill>
                <a:schemeClr val="tx2">
                  <a:lumMod val="60000"/>
                  <a:lumOff val="40000"/>
                </a:schemeClr>
              </a:solidFill>
              <a:prstDash val="sysDot"/>
              <a:round/>
            </a:ln>
            <a:effectLst/>
          </c:spPr>
          <c:marker>
            <c:symbol val="circle"/>
            <c:size val="6"/>
            <c:spPr>
              <a:solidFill>
                <a:schemeClr val="accent1"/>
              </a:solidFill>
              <a:ln w="9525">
                <a:noFill/>
              </a:ln>
              <a:effectLst/>
            </c:spPr>
          </c:marker>
          <c:dLbls>
            <c:dLbl>
              <c:idx val="0"/>
              <c:tx>
                <c:rich>
                  <a:bodyPr/>
                  <a:lstStyle/>
                  <a:p>
                    <a:fld id="{6F714FA4-18FC-483A-B69D-99C37B98C09D}" type="VALUE">
                      <a:rPr lang="en-US"/>
                      <a:pPr/>
                      <a:t>[VALUE]</a:t>
                    </a:fld>
                    <a:r>
                      <a:rPr lang="en-US" dirty="0"/>
                      <a:t>*</a:t>
                    </a:r>
                  </a:p>
                </c:rich>
              </c:tx>
              <c:dLblPos val="b"/>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AD52-4080-BFED-59ADD3192A5B}"/>
                </c:ext>
              </c:extLst>
            </c:dLbl>
            <c:dLbl>
              <c:idx val="1"/>
              <c:tx>
                <c:rich>
                  <a:bodyPr/>
                  <a:lstStyle/>
                  <a:p>
                    <a:fld id="{69289C95-D302-485E-8B6F-CC94485EB4F6}" type="VALUE">
                      <a:rPr lang="en-US"/>
                      <a:pPr/>
                      <a:t>[VALUE]</a:t>
                    </a:fld>
                    <a:r>
                      <a:rPr lang="en-US" dirty="0"/>
                      <a:t>*</a:t>
                    </a:r>
                  </a:p>
                </c:rich>
              </c:tx>
              <c:dLblPos val="b"/>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AD52-4080-BFED-59ADD3192A5B}"/>
                </c:ext>
              </c:extLst>
            </c:dLbl>
            <c:dLbl>
              <c:idx val="2"/>
              <c:tx>
                <c:rich>
                  <a:bodyPr/>
                  <a:lstStyle/>
                  <a:p>
                    <a:fld id="{F86EA0C6-3AEB-40DC-8289-99B21CBAEA14}" type="VALUE">
                      <a:rPr lang="en-US"/>
                      <a:pPr/>
                      <a:t>[VALUE]</a:t>
                    </a:fld>
                    <a:r>
                      <a:rPr lang="en-US" dirty="0"/>
                      <a:t>*</a:t>
                    </a:r>
                  </a:p>
                </c:rich>
              </c:tx>
              <c:dLblPos val="b"/>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AD52-4080-BFED-59ADD3192A5B}"/>
                </c:ext>
              </c:extLst>
            </c:dLbl>
            <c:dLbl>
              <c:idx val="3"/>
              <c:tx>
                <c:rich>
                  <a:bodyPr/>
                  <a:lstStyle/>
                  <a:p>
                    <a:fld id="{D675D7A9-3998-44E8-B190-9957B73495CE}" type="VALUE">
                      <a:rPr lang="en-US"/>
                      <a:pPr/>
                      <a:t>[VALUE]</a:t>
                    </a:fld>
                    <a:r>
                      <a:rPr lang="en-US" dirty="0"/>
                      <a:t>*</a:t>
                    </a:r>
                  </a:p>
                </c:rich>
              </c:tx>
              <c:dLblPos val="b"/>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AD52-4080-BFED-59ADD3192A5B}"/>
                </c:ext>
              </c:extLst>
            </c:dLbl>
            <c:dLbl>
              <c:idx val="4"/>
              <c:tx>
                <c:rich>
                  <a:bodyPr/>
                  <a:lstStyle/>
                  <a:p>
                    <a:fld id="{63843601-6A3D-45FA-90FD-2425AD4E64DC}" type="VALUE">
                      <a:rPr lang="en-US"/>
                      <a:pPr/>
                      <a:t>[VALUE]</a:t>
                    </a:fld>
                    <a:r>
                      <a:rPr lang="en-US" dirty="0"/>
                      <a:t>*</a:t>
                    </a:r>
                  </a:p>
                </c:rich>
              </c:tx>
              <c:dLblPos val="b"/>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AD52-4080-BFED-59ADD3192A5B}"/>
                </c:ext>
              </c:extLst>
            </c:dLbl>
            <c:dLbl>
              <c:idx val="5"/>
              <c:tx>
                <c:rich>
                  <a:bodyPr/>
                  <a:lstStyle/>
                  <a:p>
                    <a:fld id="{AD56B32C-F06B-45A7-8DF9-4C7AC1A422EF}" type="VALUE">
                      <a:rPr lang="en-US"/>
                      <a:pPr/>
                      <a:t>[VALUE]</a:t>
                    </a:fld>
                    <a:r>
                      <a:rPr lang="en-US" dirty="0"/>
                      <a:t>*</a:t>
                    </a:r>
                  </a:p>
                </c:rich>
              </c:tx>
              <c:dLblPos val="b"/>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AD52-4080-BFED-59ADD3192A5B}"/>
                </c:ext>
              </c:extLst>
            </c:dLbl>
            <c:dLbl>
              <c:idx val="6"/>
              <c:tx>
                <c:rich>
                  <a:bodyPr/>
                  <a:lstStyle/>
                  <a:p>
                    <a:fld id="{2D34386D-622B-49C5-8FE6-95543FB9A2B0}" type="VALUE">
                      <a:rPr lang="en-US"/>
                      <a:pPr/>
                      <a:t>[VALUE]</a:t>
                    </a:fld>
                    <a:r>
                      <a:rPr lang="en-US" dirty="0"/>
                      <a:t>*</a:t>
                    </a:r>
                  </a:p>
                </c:rich>
              </c:tx>
              <c:dLblPos val="b"/>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AD52-4080-BFED-59ADD3192A5B}"/>
                </c:ext>
              </c:extLst>
            </c:dLbl>
            <c:dLbl>
              <c:idx val="7"/>
              <c:tx>
                <c:rich>
                  <a:bodyPr/>
                  <a:lstStyle/>
                  <a:p>
                    <a:fld id="{3FE6ED5A-B74B-49BF-A6CC-74D53E4FEAF4}" type="VALUE">
                      <a:rPr lang="en-US"/>
                      <a:pPr/>
                      <a:t>[VALUE]</a:t>
                    </a:fld>
                    <a:r>
                      <a:rPr lang="en-US" dirty="0"/>
                      <a:t>*</a:t>
                    </a:r>
                  </a:p>
                </c:rich>
              </c:tx>
              <c:dLblPos val="b"/>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AD52-4080-BFED-59ADD3192A5B}"/>
                </c:ext>
              </c:extLst>
            </c:dLbl>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'2.2 2.3'!$B$4:$B$11</c:f>
              <c:numCache>
                <c:formatCode>0.0</c:formatCode>
                <c:ptCount val="8"/>
                <c:pt idx="0">
                  <c:v>0.55163148075051305</c:v>
                </c:pt>
                <c:pt idx="1">
                  <c:v>0.54451995121101238</c:v>
                </c:pt>
                <c:pt idx="2">
                  <c:v>0.65699490530314342</c:v>
                </c:pt>
                <c:pt idx="3">
                  <c:v>0.59621795104931374</c:v>
                </c:pt>
                <c:pt idx="4">
                  <c:v>0.54813409065163399</c:v>
                </c:pt>
                <c:pt idx="5">
                  <c:v>0.56747569785323948</c:v>
                </c:pt>
                <c:pt idx="6">
                  <c:v>0.65077432382920819</c:v>
                </c:pt>
                <c:pt idx="7">
                  <c:v>0.92482005644044685</c:v>
                </c:pt>
              </c:numCache>
            </c:numRef>
          </c:val>
          <c:smooth val="0"/>
          <c:extLst>
            <c:ext xmlns:c16="http://schemas.microsoft.com/office/drawing/2014/chart" uri="{C3380CC4-5D6E-409C-BE32-E72D297353CC}">
              <c16:uniqueId val="{0000000A-AD52-4080-BFED-59ADD3192A5B}"/>
            </c:ext>
          </c:extLst>
        </c:ser>
        <c:dLbls>
          <c:showLegendKey val="0"/>
          <c:showVal val="0"/>
          <c:showCatName val="0"/>
          <c:showSerName val="0"/>
          <c:showPercent val="0"/>
          <c:showBubbleSize val="0"/>
        </c:dLbls>
        <c:marker val="1"/>
        <c:smooth val="0"/>
        <c:axId val="152426368"/>
        <c:axId val="152427904"/>
        <c:extLst>
          <c:ext xmlns:c15="http://schemas.microsoft.com/office/drawing/2012/chart" uri="{02D57815-91ED-43cb-92C2-25804820EDAC}">
            <c15:filteredLineSeries>
              <c15:ser>
                <c:idx val="2"/>
                <c:order val="2"/>
                <c:tx>
                  <c:strRef>
                    <c:extLst>
                      <c:ext uri="{02D57815-91ED-43cb-92C2-25804820EDAC}">
                        <c15:formulaRef>
                          <c15:sqref>'2.2 2.3'!$E$2</c15:sqref>
                        </c15:formulaRef>
                      </c:ext>
                    </c:extLst>
                    <c:strCache>
                      <c:ptCount val="1"/>
                      <c:pt idx="0">
                        <c:v>Non-pregnancy-associated suicide ratio</c:v>
                      </c:pt>
                    </c:strCache>
                  </c:strRef>
                </c:tx>
                <c:spPr>
                  <a:ln w="28575" cap="rnd">
                    <a:solidFill>
                      <a:srgbClr val="FF0000"/>
                    </a:solidFill>
                    <a:round/>
                  </a:ln>
                  <a:effectLst/>
                </c:spPr>
                <c:marker>
                  <c:symbol val="square"/>
                  <c:size val="7"/>
                  <c:spPr>
                    <a:solidFill>
                      <a:srgbClr val="FF0000"/>
                    </a:solidFill>
                    <a:ln w="9525">
                      <a:noFill/>
                    </a:ln>
                    <a:effectLst/>
                  </c:spPr>
                </c:marker>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uri="{02D57815-91ED-43cb-92C2-25804820EDAC}">
                        <c15:formulaRef>
                          <c15:sqref>'2.2 2.3'!$A$4:$A$11</c15:sqref>
                        </c15:formulaRef>
                      </c:ext>
                    </c:extLst>
                    <c:strCache>
                      <c:ptCount val="8"/>
                      <c:pt idx="0">
                        <c:v>2003-2005</c:v>
                      </c:pt>
                      <c:pt idx="1">
                        <c:v>2004-2006</c:v>
                      </c:pt>
                      <c:pt idx="2">
                        <c:v>2005-2007</c:v>
                      </c:pt>
                      <c:pt idx="3">
                        <c:v>2006-2008</c:v>
                      </c:pt>
                      <c:pt idx="4">
                        <c:v>2007-2009</c:v>
                      </c:pt>
                      <c:pt idx="5">
                        <c:v>2008-2010</c:v>
                      </c:pt>
                      <c:pt idx="6">
                        <c:v>2009-2011</c:v>
                      </c:pt>
                      <c:pt idx="7">
                        <c:v>2010-2012</c:v>
                      </c:pt>
                    </c:strCache>
                  </c:strRef>
                </c:cat>
                <c:val>
                  <c:numRef>
                    <c:extLst>
                      <c:ext uri="{02D57815-91ED-43cb-92C2-25804820EDAC}">
                        <c15:formulaRef>
                          <c15:sqref>'2.2 2.3'!$E$4:$E$11</c15:sqref>
                        </c15:formulaRef>
                      </c:ext>
                    </c:extLst>
                    <c:numCache>
                      <c:formatCode>0.0</c:formatCode>
                      <c:ptCount val="8"/>
                      <c:pt idx="0">
                        <c:v>4.8875531740471319</c:v>
                      </c:pt>
                      <c:pt idx="1">
                        <c:v>4.8453562618076438</c:v>
                      </c:pt>
                      <c:pt idx="2">
                        <c:v>4.6707605663564422</c:v>
                      </c:pt>
                      <c:pt idx="3">
                        <c:v>4.8804918023363006</c:v>
                      </c:pt>
                      <c:pt idx="4">
                        <c:v>5.0767169291150989</c:v>
                      </c:pt>
                      <c:pt idx="5">
                        <c:v>5.0964395651493639</c:v>
                      </c:pt>
                      <c:pt idx="6">
                        <c:v>5.1264401769354206</c:v>
                      </c:pt>
                      <c:pt idx="7">
                        <c:v>4.9505185524607178</c:v>
                      </c:pt>
                    </c:numCache>
                  </c:numRef>
                </c:val>
                <c:smooth val="0"/>
                <c:extLst>
                  <c:ext xmlns:c16="http://schemas.microsoft.com/office/drawing/2014/chart" uri="{C3380CC4-5D6E-409C-BE32-E72D297353CC}">
                    <c16:uniqueId val="{0000000B-AD52-4080-BFED-59ADD3192A5B}"/>
                  </c:ext>
                </c:extLst>
              </c15:ser>
            </c15:filteredLineSeries>
          </c:ext>
        </c:extLst>
      </c:lineChart>
      <c:catAx>
        <c:axId val="152426368"/>
        <c:scaling>
          <c:orientation val="minMax"/>
        </c:scaling>
        <c:delete val="0"/>
        <c:axPos val="b"/>
        <c:numFmt formatCode="General" sourceLinked="1"/>
        <c:majorTickMark val="cross"/>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52427904"/>
        <c:crosses val="autoZero"/>
        <c:auto val="1"/>
        <c:lblAlgn val="ctr"/>
        <c:lblOffset val="100"/>
        <c:noMultiLvlLbl val="0"/>
      </c:catAx>
      <c:valAx>
        <c:axId val="152427904"/>
        <c:scaling>
          <c:orientation val="minMax"/>
          <c:max val="3"/>
        </c:scaling>
        <c:delete val="0"/>
        <c:axPos val="l"/>
        <c:title>
          <c:tx>
            <c:rich>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US" sz="1800" b="0" dirty="0"/>
                  <a:t>Deaths per 100,000 Live Births</a:t>
                </a:r>
              </a:p>
            </c:rich>
          </c:tx>
          <c:layout>
            <c:manualLayout>
              <c:xMode val="edge"/>
              <c:yMode val="edge"/>
              <c:x val="5.6620057724101223E-3"/>
              <c:y val="5.7479452013004882E-2"/>
            </c:manualLayout>
          </c:layout>
          <c:overlay val="0"/>
          <c:spPr>
            <a:noFill/>
            <a:ln>
              <a:noFill/>
            </a:ln>
            <a:effectLst/>
          </c:spPr>
          <c:txPr>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title>
        <c:numFmt formatCode="0.0" sourceLinked="1"/>
        <c:majorTickMark val="cross"/>
        <c:minorTickMark val="none"/>
        <c:tickLblPos val="nextTo"/>
        <c:spPr>
          <a:noFill/>
          <a:ln>
            <a:solidFill>
              <a:schemeClr val="tx1"/>
            </a:solid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52426368"/>
        <c:crosses val="autoZero"/>
        <c:crossBetween val="between"/>
      </c:valAx>
      <c:spPr>
        <a:noFill/>
        <a:ln>
          <a:noFill/>
        </a:ln>
        <a:effectLst/>
      </c:spPr>
    </c:plotArea>
    <c:legend>
      <c:legendPos val="t"/>
      <c:layout>
        <c:manualLayout>
          <c:xMode val="edge"/>
          <c:yMode val="edge"/>
          <c:x val="0.12970923764372241"/>
          <c:y val="3.1652163283675793E-4"/>
          <c:w val="0.64102471566054253"/>
          <c:h val="0.21217809357580145"/>
        </c:manualLayout>
      </c:layout>
      <c:overlay val="1"/>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200"/>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419095055484978"/>
          <c:y val="5.5937723880630064E-2"/>
          <c:w val="0.84998299937560062"/>
          <c:h val="0.7841447571750283"/>
        </c:manualLayout>
      </c:layout>
      <c:barChart>
        <c:barDir val="col"/>
        <c:grouping val="clustered"/>
        <c:varyColors val="0"/>
        <c:ser>
          <c:idx val="0"/>
          <c:order val="0"/>
          <c:tx>
            <c:strRef>
              <c:f>'2.4'!$A$3</c:f>
              <c:strCache>
                <c:ptCount val="1"/>
                <c:pt idx="0">
                  <c:v>White/Other/Unknown</c:v>
                </c:pt>
              </c:strCache>
            </c:strRef>
          </c:tx>
          <c:spPr>
            <a:pattFill prst="pct25">
              <a:fgClr>
                <a:schemeClr val="accent5">
                  <a:lumMod val="20000"/>
                  <a:lumOff val="80000"/>
                </a:schemeClr>
              </a:fgClr>
              <a:bgClr>
                <a:schemeClr val="bg1"/>
              </a:bgClr>
            </a:pattFill>
            <a:ln>
              <a:solidFill>
                <a:schemeClr val="accent5">
                  <a:lumMod val="40000"/>
                  <a:lumOff val="60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'2.4'!$B$2:$C$2</c:f>
              <c:strCache>
                <c:ptCount val="2"/>
                <c:pt idx="0">
                  <c:v>Pregnancy-associated suicide ratio                                              (per CA-PAMR committee)</c:v>
                </c:pt>
                <c:pt idx="1">
                  <c:v>Non pregnancy-associated suicide ratio</c:v>
                </c:pt>
              </c:strCache>
            </c:strRef>
          </c:cat>
          <c:val>
            <c:numRef>
              <c:f>'2.4'!$B$3:$C$3</c:f>
              <c:numCache>
                <c:formatCode>0.0</c:formatCode>
                <c:ptCount val="2"/>
                <c:pt idx="0">
                  <c:v>2.5</c:v>
                </c:pt>
                <c:pt idx="1">
                  <c:v>8.293245054141174</c:v>
                </c:pt>
              </c:numCache>
            </c:numRef>
          </c:val>
          <c:extLst>
            <c:ext xmlns:c16="http://schemas.microsoft.com/office/drawing/2014/chart" uri="{C3380CC4-5D6E-409C-BE32-E72D297353CC}">
              <c16:uniqueId val="{00000000-F8C9-498E-81B8-AE8AEFDD22F2}"/>
            </c:ext>
          </c:extLst>
        </c:ser>
        <c:ser>
          <c:idx val="1"/>
          <c:order val="1"/>
          <c:tx>
            <c:strRef>
              <c:f>'2.4'!$A$6</c:f>
              <c:strCache>
                <c:ptCount val="1"/>
                <c:pt idx="0">
                  <c:v>Black</c:v>
                </c:pt>
              </c:strCache>
            </c:strRef>
          </c:tx>
          <c:spPr>
            <a:pattFill prst="pct90">
              <a:fgClr>
                <a:schemeClr val="accent5">
                  <a:lumMod val="60000"/>
                  <a:lumOff val="40000"/>
                </a:schemeClr>
              </a:fgClr>
              <a:bgClr>
                <a:schemeClr val="bg1"/>
              </a:bgClr>
            </a:pattFill>
            <a:ln w="9525">
              <a:solidFill>
                <a:schemeClr val="accent5">
                  <a:lumMod val="60000"/>
                  <a:lumOff val="40000"/>
                </a:schemeClr>
              </a:solidFill>
              <a:prstDash val="solid"/>
            </a:ln>
            <a:effectLst/>
          </c:spPr>
          <c:invertIfNegative val="0"/>
          <c:dLbls>
            <c:dLbl>
              <c:idx val="0"/>
              <c:tx>
                <c:rich>
                  <a:bodyPr/>
                  <a:lstStyle/>
                  <a:p>
                    <a:fld id="{43E50582-FFBC-40F2-80D1-DC2B292F0640}" type="VALUE">
                      <a:rPr lang="en-US"/>
                      <a:pPr/>
                      <a:t>[VALUE]</a:t>
                    </a:fld>
                    <a:r>
                      <a:rPr lang="en-US" dirty="0"/>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F8C9-498E-81B8-AE8AEFDD22F2}"/>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'2.4'!$B$2:$C$2</c:f>
              <c:strCache>
                <c:ptCount val="2"/>
                <c:pt idx="0">
                  <c:v>Pregnancy-associated suicide ratio                                              (per CA-PAMR committee)</c:v>
                </c:pt>
                <c:pt idx="1">
                  <c:v>Non pregnancy-associated suicide ratio</c:v>
                </c:pt>
              </c:strCache>
            </c:strRef>
          </c:cat>
          <c:val>
            <c:numRef>
              <c:f>'2.4'!$B$6:$C$6</c:f>
              <c:numCache>
                <c:formatCode>0.0</c:formatCode>
                <c:ptCount val="2"/>
                <c:pt idx="0">
                  <c:v>2.5</c:v>
                </c:pt>
                <c:pt idx="1">
                  <c:v>4.176986772814419</c:v>
                </c:pt>
              </c:numCache>
            </c:numRef>
          </c:val>
          <c:extLst>
            <c:ext xmlns:c16="http://schemas.microsoft.com/office/drawing/2014/chart" uri="{C3380CC4-5D6E-409C-BE32-E72D297353CC}">
              <c16:uniqueId val="{00000002-F8C9-498E-81B8-AE8AEFDD22F2}"/>
            </c:ext>
          </c:extLst>
        </c:ser>
        <c:ser>
          <c:idx val="2"/>
          <c:order val="2"/>
          <c:tx>
            <c:strRef>
              <c:f>'2.4'!$A$4</c:f>
              <c:strCache>
                <c:ptCount val="1"/>
                <c:pt idx="0">
                  <c:v>Hispanic</c:v>
                </c:pt>
              </c:strCache>
            </c:strRef>
          </c:tx>
          <c:spPr>
            <a:solidFill>
              <a:schemeClr val="accent5"/>
            </a:solidFill>
            <a:ln>
              <a:solidFill>
                <a:schemeClr val="accent5"/>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'2.4'!$B$2:$C$2</c:f>
              <c:strCache>
                <c:ptCount val="2"/>
                <c:pt idx="0">
                  <c:v>Pregnancy-associated suicide ratio                                              (per CA-PAMR committee)</c:v>
                </c:pt>
                <c:pt idx="1">
                  <c:v>Non pregnancy-associated suicide ratio</c:v>
                </c:pt>
              </c:strCache>
            </c:strRef>
          </c:cat>
          <c:val>
            <c:numRef>
              <c:f>'2.4'!$B$4:$C$4</c:f>
              <c:numCache>
                <c:formatCode>0.0</c:formatCode>
                <c:ptCount val="2"/>
                <c:pt idx="0">
                  <c:v>0.77015297805320726</c:v>
                </c:pt>
                <c:pt idx="1">
                  <c:v>2.2446280848960924</c:v>
                </c:pt>
              </c:numCache>
            </c:numRef>
          </c:val>
          <c:extLst>
            <c:ext xmlns:c16="http://schemas.microsoft.com/office/drawing/2014/chart" uri="{C3380CC4-5D6E-409C-BE32-E72D297353CC}">
              <c16:uniqueId val="{00000003-F8C9-498E-81B8-AE8AEFDD22F2}"/>
            </c:ext>
          </c:extLst>
        </c:ser>
        <c:ser>
          <c:idx val="3"/>
          <c:order val="3"/>
          <c:tx>
            <c:strRef>
              <c:f>'2.4'!$A$5</c:f>
              <c:strCache>
                <c:ptCount val="1"/>
                <c:pt idx="0">
                  <c:v>Asian/Pacific Islander</c:v>
                </c:pt>
              </c:strCache>
            </c:strRef>
          </c:tx>
          <c:spPr>
            <a:solidFill>
              <a:schemeClr val="accent5">
                <a:lumMod val="50000"/>
              </a:schemeClr>
            </a:solidFill>
            <a:ln>
              <a:solidFill>
                <a:schemeClr val="accent5">
                  <a:lumMod val="50000"/>
                </a:schemeClr>
              </a:solidFill>
            </a:ln>
            <a:effectLst/>
          </c:spPr>
          <c:invertIfNegative val="0"/>
          <c:dLbls>
            <c:dLbl>
              <c:idx val="0"/>
              <c:tx>
                <c:rich>
                  <a:bodyPr/>
                  <a:lstStyle/>
                  <a:p>
                    <a:fld id="{6555D72D-0735-4AA5-899B-AC9DA660ACBB}" type="VALUE">
                      <a:rPr lang="en-US"/>
                      <a:pPr/>
                      <a:t>[VALUE]</a:t>
                    </a:fld>
                    <a:r>
                      <a:rPr lang="en-US" dirty="0"/>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F8C9-498E-81B8-AE8AEFDD22F2}"/>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'2.4'!$B$2:$C$2</c:f>
              <c:strCache>
                <c:ptCount val="2"/>
                <c:pt idx="0">
                  <c:v>Pregnancy-associated suicide ratio                                              (per CA-PAMR committee)</c:v>
                </c:pt>
                <c:pt idx="1">
                  <c:v>Non pregnancy-associated suicide ratio</c:v>
                </c:pt>
              </c:strCache>
            </c:strRef>
          </c:cat>
          <c:val>
            <c:numRef>
              <c:f>'2.4'!$B$5:$C$5</c:f>
              <c:numCache>
                <c:formatCode>0.0</c:formatCode>
                <c:ptCount val="2"/>
                <c:pt idx="0">
                  <c:v>2.6</c:v>
                </c:pt>
                <c:pt idx="1">
                  <c:v>4.0449975232480169</c:v>
                </c:pt>
              </c:numCache>
            </c:numRef>
          </c:val>
          <c:extLst>
            <c:ext xmlns:c16="http://schemas.microsoft.com/office/drawing/2014/chart" uri="{C3380CC4-5D6E-409C-BE32-E72D297353CC}">
              <c16:uniqueId val="{00000005-F8C9-498E-81B8-AE8AEFDD22F2}"/>
            </c:ext>
          </c:extLst>
        </c:ser>
        <c:dLbls>
          <c:showLegendKey val="0"/>
          <c:showVal val="0"/>
          <c:showCatName val="0"/>
          <c:showSerName val="0"/>
          <c:showPercent val="0"/>
          <c:showBubbleSize val="0"/>
        </c:dLbls>
        <c:gapWidth val="394"/>
        <c:axId val="152621440"/>
        <c:axId val="152622976"/>
      </c:barChart>
      <c:catAx>
        <c:axId val="152621440"/>
        <c:scaling>
          <c:orientation val="minMax"/>
        </c:scaling>
        <c:delete val="0"/>
        <c:axPos val="b"/>
        <c:numFmt formatCode="General" sourceLinked="1"/>
        <c:majorTickMark val="cross"/>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152622976"/>
        <c:crosses val="autoZero"/>
        <c:auto val="1"/>
        <c:lblAlgn val="ctr"/>
        <c:lblOffset val="100"/>
        <c:noMultiLvlLbl val="0"/>
      </c:catAx>
      <c:valAx>
        <c:axId val="152622976"/>
        <c:scaling>
          <c:orientation val="minMax"/>
        </c:scaling>
        <c:delete val="0"/>
        <c:axPos val="l"/>
        <c:numFmt formatCode="0.0" sourceLinked="1"/>
        <c:majorTickMark val="cross"/>
        <c:minorTickMark val="none"/>
        <c:tickLblPos val="nextTo"/>
        <c:spPr>
          <a:noFill/>
          <a:ln>
            <a:solidFill>
              <a:schemeClr val="tx1"/>
            </a:solidFill>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152621440"/>
        <c:crosses val="autoZero"/>
        <c:crossBetween val="between"/>
      </c:valAx>
      <c:spPr>
        <a:noFill/>
        <a:ln w="25400">
          <a:noFill/>
        </a:ln>
        <a:effectLst/>
      </c:spPr>
    </c:plotArea>
    <c:legend>
      <c:legendPos val="t"/>
      <c:layout>
        <c:manualLayout>
          <c:xMode val="edge"/>
          <c:yMode val="edge"/>
          <c:x val="9.7602571762334916E-2"/>
          <c:y val="6.1904618134389654E-2"/>
          <c:w val="0.30320527639391925"/>
          <c:h val="0.25862460022008904"/>
        </c:manualLayout>
      </c:layout>
      <c:overlay val="1"/>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CA P-A Suicide Cohort (N=99)</c:v>
                </c:pt>
              </c:strCache>
            </c:strRef>
          </c:tx>
          <c:spPr>
            <a:solidFill>
              <a:schemeClr val="accent5">
                <a:lumMod val="50000"/>
              </a:schemeClr>
            </a:solidFill>
            <a:ln>
              <a:solidFill>
                <a:schemeClr val="accent5">
                  <a:lumMod val="50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15-19 years</c:v>
                </c:pt>
                <c:pt idx="1">
                  <c:v>20-24 years</c:v>
                </c:pt>
                <c:pt idx="2">
                  <c:v>25-29 years</c:v>
                </c:pt>
                <c:pt idx="3">
                  <c:v>30-34 years</c:v>
                </c:pt>
                <c:pt idx="4">
                  <c:v>35-39 years</c:v>
                </c:pt>
                <c:pt idx="5">
                  <c:v>40-49 years</c:v>
                </c:pt>
              </c:strCache>
            </c:strRef>
          </c:cat>
          <c:val>
            <c:numRef>
              <c:f>Sheet1!$B$2:$B$7</c:f>
              <c:numCache>
                <c:formatCode>0</c:formatCode>
                <c:ptCount val="6"/>
                <c:pt idx="0">
                  <c:v>7.1</c:v>
                </c:pt>
                <c:pt idx="1">
                  <c:v>23.2</c:v>
                </c:pt>
                <c:pt idx="2">
                  <c:v>29.3</c:v>
                </c:pt>
                <c:pt idx="3">
                  <c:v>17.2</c:v>
                </c:pt>
                <c:pt idx="4">
                  <c:v>13.1</c:v>
                </c:pt>
                <c:pt idx="5">
                  <c:v>10.1</c:v>
                </c:pt>
              </c:numCache>
            </c:numRef>
          </c:val>
          <c:extLst>
            <c:ext xmlns:c16="http://schemas.microsoft.com/office/drawing/2014/chart" uri="{C3380CC4-5D6E-409C-BE32-E72D297353CC}">
              <c16:uniqueId val="{00000000-852E-4ECF-BB51-2242DF97B2A5}"/>
            </c:ext>
          </c:extLst>
        </c:ser>
        <c:ser>
          <c:idx val="1"/>
          <c:order val="1"/>
          <c:tx>
            <c:strRef>
              <c:f>Sheet1!$C$1</c:f>
              <c:strCache>
                <c:ptCount val="1"/>
                <c:pt idx="0">
                  <c:v>CA Non P-A Suicide Cohort (N=4,675)</c:v>
                </c:pt>
              </c:strCache>
            </c:strRef>
          </c:tx>
          <c:spPr>
            <a:solidFill>
              <a:schemeClr val="accent5"/>
            </a:solidFill>
            <a:ln>
              <a:solidFill>
                <a:schemeClr val="accent5"/>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15-19 years</c:v>
                </c:pt>
                <c:pt idx="1">
                  <c:v>20-24 years</c:v>
                </c:pt>
                <c:pt idx="2">
                  <c:v>25-29 years</c:v>
                </c:pt>
                <c:pt idx="3">
                  <c:v>30-34 years</c:v>
                </c:pt>
                <c:pt idx="4">
                  <c:v>35-39 years</c:v>
                </c:pt>
                <c:pt idx="5">
                  <c:v>40-49 years</c:v>
                </c:pt>
              </c:strCache>
            </c:strRef>
          </c:cat>
          <c:val>
            <c:numRef>
              <c:f>Sheet1!$C$2:$C$7</c:f>
              <c:numCache>
                <c:formatCode>0</c:formatCode>
                <c:ptCount val="6"/>
                <c:pt idx="0">
                  <c:v>7.3</c:v>
                </c:pt>
                <c:pt idx="1">
                  <c:v>10.6</c:v>
                </c:pt>
                <c:pt idx="2">
                  <c:v>10.6</c:v>
                </c:pt>
                <c:pt idx="3">
                  <c:v>12.2</c:v>
                </c:pt>
                <c:pt idx="4">
                  <c:v>15.3</c:v>
                </c:pt>
                <c:pt idx="5">
                  <c:v>43.9</c:v>
                </c:pt>
              </c:numCache>
            </c:numRef>
          </c:val>
          <c:extLst>
            <c:ext xmlns:c16="http://schemas.microsoft.com/office/drawing/2014/chart" uri="{C3380CC4-5D6E-409C-BE32-E72D297353CC}">
              <c16:uniqueId val="{00000001-852E-4ECF-BB51-2242DF97B2A5}"/>
            </c:ext>
          </c:extLst>
        </c:ser>
        <c:ser>
          <c:idx val="2"/>
          <c:order val="2"/>
          <c:tx>
            <c:strRef>
              <c:f>Sheet1!$D$1</c:f>
              <c:strCache>
                <c:ptCount val="1"/>
                <c:pt idx="0">
                  <c:v>CA Birth Cohort (N=5,908,797)</c:v>
                </c:pt>
              </c:strCache>
            </c:strRef>
          </c:tx>
          <c:spPr>
            <a:pattFill prst="pct25">
              <a:fgClr>
                <a:schemeClr val="accent5">
                  <a:lumMod val="60000"/>
                  <a:lumOff val="40000"/>
                </a:schemeClr>
              </a:fgClr>
              <a:bgClr>
                <a:schemeClr val="bg1"/>
              </a:bgClr>
            </a:pattFill>
            <a:ln>
              <a:solidFill>
                <a:schemeClr val="accent5"/>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15-19 years</c:v>
                </c:pt>
                <c:pt idx="1">
                  <c:v>20-24 years</c:v>
                </c:pt>
                <c:pt idx="2">
                  <c:v>25-29 years</c:v>
                </c:pt>
                <c:pt idx="3">
                  <c:v>30-34 years</c:v>
                </c:pt>
                <c:pt idx="4">
                  <c:v>35-39 years</c:v>
                </c:pt>
                <c:pt idx="5">
                  <c:v>40-49 years</c:v>
                </c:pt>
              </c:strCache>
            </c:strRef>
          </c:cat>
          <c:val>
            <c:numRef>
              <c:f>Sheet1!$D$2:$D$7</c:f>
              <c:numCache>
                <c:formatCode>0</c:formatCode>
                <c:ptCount val="6"/>
                <c:pt idx="0">
                  <c:v>8.9</c:v>
                </c:pt>
                <c:pt idx="1">
                  <c:v>22.1</c:v>
                </c:pt>
                <c:pt idx="2">
                  <c:v>26.4</c:v>
                </c:pt>
                <c:pt idx="3">
                  <c:v>24.9</c:v>
                </c:pt>
                <c:pt idx="4">
                  <c:v>14</c:v>
                </c:pt>
                <c:pt idx="5">
                  <c:v>3.7</c:v>
                </c:pt>
              </c:numCache>
            </c:numRef>
          </c:val>
          <c:extLst>
            <c:ext xmlns:c16="http://schemas.microsoft.com/office/drawing/2014/chart" uri="{C3380CC4-5D6E-409C-BE32-E72D297353CC}">
              <c16:uniqueId val="{00000002-852E-4ECF-BB51-2242DF97B2A5}"/>
            </c:ext>
          </c:extLst>
        </c:ser>
        <c:dLbls>
          <c:dLblPos val="outEnd"/>
          <c:showLegendKey val="0"/>
          <c:showVal val="1"/>
          <c:showCatName val="0"/>
          <c:showSerName val="0"/>
          <c:showPercent val="0"/>
          <c:showBubbleSize val="0"/>
        </c:dLbls>
        <c:gapWidth val="219"/>
        <c:axId val="251107968"/>
        <c:axId val="251117952"/>
      </c:barChart>
      <c:catAx>
        <c:axId val="251107968"/>
        <c:scaling>
          <c:orientation val="minMax"/>
        </c:scaling>
        <c:delete val="0"/>
        <c:axPos val="b"/>
        <c:numFmt formatCode="General" sourceLinked="1"/>
        <c:majorTickMark val="out"/>
        <c:minorTickMark val="none"/>
        <c:tickLblPos val="nextTo"/>
        <c:spPr>
          <a:noFill/>
          <a:ln w="9525" cap="flat" cmpd="sng" algn="ctr">
            <a:solidFill>
              <a:schemeClr val="tx2"/>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251117952"/>
        <c:crosses val="autoZero"/>
        <c:auto val="1"/>
        <c:lblAlgn val="ctr"/>
        <c:lblOffset val="100"/>
        <c:noMultiLvlLbl val="0"/>
      </c:catAx>
      <c:valAx>
        <c:axId val="251117952"/>
        <c:scaling>
          <c:orientation val="minMax"/>
        </c:scaling>
        <c:delete val="0"/>
        <c:axPos val="l"/>
        <c:title>
          <c:tx>
            <c:rich>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US" sz="1800" dirty="0"/>
                  <a:t>Percent</a:t>
                </a:r>
              </a:p>
            </c:rich>
          </c:tx>
          <c:overlay val="0"/>
          <c:spPr>
            <a:noFill/>
            <a:ln>
              <a:noFill/>
            </a:ln>
            <a:effectLst/>
          </c:spPr>
          <c:txPr>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out"/>
        <c:minorTickMark val="none"/>
        <c:tickLblPos val="nextTo"/>
        <c:spPr>
          <a:noFill/>
          <a:ln>
            <a:solidFill>
              <a:schemeClr val="tx2"/>
            </a:solid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251107968"/>
        <c:crosses val="autoZero"/>
        <c:crossBetween val="between"/>
      </c:valAx>
      <c:spPr>
        <a:noFill/>
        <a:ln>
          <a:noFill/>
        </a:ln>
        <a:effectLst/>
      </c:spPr>
    </c:plotArea>
    <c:legend>
      <c:legendPos val="t"/>
      <c:layout>
        <c:manualLayout>
          <c:xMode val="edge"/>
          <c:yMode val="edge"/>
          <c:x val="0.12099746646252552"/>
          <c:y val="5.8012533399880654E-2"/>
          <c:w val="0.34828275371828527"/>
          <c:h val="0.21780544812939034"/>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CA P-A Suicide Cohort (N=99)</c:v>
                </c:pt>
              </c:strCache>
            </c:strRef>
          </c:tx>
          <c:spPr>
            <a:solidFill>
              <a:schemeClr val="accent5">
                <a:lumMod val="50000"/>
              </a:schemeClr>
            </a:solidFill>
            <a:ln>
              <a:solidFill>
                <a:schemeClr val="accent5">
                  <a:lumMod val="50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White</c:v>
                </c:pt>
                <c:pt idx="1">
                  <c:v>Hispanic</c:v>
                </c:pt>
                <c:pt idx="2">
                  <c:v>Black</c:v>
                </c:pt>
                <c:pt idx="3">
                  <c:v>Asian</c:v>
                </c:pt>
              </c:strCache>
            </c:strRef>
          </c:cat>
          <c:val>
            <c:numRef>
              <c:f>Sheet1!$B$2:$B$5</c:f>
              <c:numCache>
                <c:formatCode>0</c:formatCode>
                <c:ptCount val="4"/>
                <c:pt idx="0">
                  <c:v>45</c:v>
                </c:pt>
                <c:pt idx="1">
                  <c:v>26.3</c:v>
                </c:pt>
                <c:pt idx="2">
                  <c:v>8.1</c:v>
                </c:pt>
                <c:pt idx="3">
                  <c:v>19.2</c:v>
                </c:pt>
              </c:numCache>
            </c:numRef>
          </c:val>
          <c:extLst>
            <c:ext xmlns:c16="http://schemas.microsoft.com/office/drawing/2014/chart" uri="{C3380CC4-5D6E-409C-BE32-E72D297353CC}">
              <c16:uniqueId val="{00000000-C65F-4F79-896F-3C7D1F18BB7B}"/>
            </c:ext>
          </c:extLst>
        </c:ser>
        <c:ser>
          <c:idx val="1"/>
          <c:order val="1"/>
          <c:tx>
            <c:strRef>
              <c:f>Sheet1!$C$1</c:f>
              <c:strCache>
                <c:ptCount val="1"/>
                <c:pt idx="0">
                  <c:v>CA Non P-A Suicide Cohort (N=4,675)</c:v>
                </c:pt>
              </c:strCache>
            </c:strRef>
          </c:tx>
          <c:spPr>
            <a:solidFill>
              <a:schemeClr val="accent5"/>
            </a:solidFill>
            <a:ln>
              <a:solidFill>
                <a:schemeClr val="accent5"/>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White</c:v>
                </c:pt>
                <c:pt idx="1">
                  <c:v>Hispanic</c:v>
                </c:pt>
                <c:pt idx="2">
                  <c:v>Black</c:v>
                </c:pt>
                <c:pt idx="3">
                  <c:v>Asian</c:v>
                </c:pt>
              </c:strCache>
            </c:strRef>
          </c:cat>
          <c:val>
            <c:numRef>
              <c:f>Sheet1!$C$2:$C$5</c:f>
              <c:numCache>
                <c:formatCode>0</c:formatCode>
                <c:ptCount val="4"/>
                <c:pt idx="0">
                  <c:v>65</c:v>
                </c:pt>
                <c:pt idx="1">
                  <c:v>16.7</c:v>
                </c:pt>
                <c:pt idx="2">
                  <c:v>5.4</c:v>
                </c:pt>
                <c:pt idx="3">
                  <c:v>11</c:v>
                </c:pt>
              </c:numCache>
            </c:numRef>
          </c:val>
          <c:extLst>
            <c:ext xmlns:c16="http://schemas.microsoft.com/office/drawing/2014/chart" uri="{C3380CC4-5D6E-409C-BE32-E72D297353CC}">
              <c16:uniqueId val="{00000001-C65F-4F79-896F-3C7D1F18BB7B}"/>
            </c:ext>
          </c:extLst>
        </c:ser>
        <c:ser>
          <c:idx val="2"/>
          <c:order val="2"/>
          <c:tx>
            <c:strRef>
              <c:f>Sheet1!$D$1</c:f>
              <c:strCache>
                <c:ptCount val="1"/>
                <c:pt idx="0">
                  <c:v>CA Birth Cohort (N=5,908,797)</c:v>
                </c:pt>
              </c:strCache>
            </c:strRef>
          </c:tx>
          <c:spPr>
            <a:pattFill prst="pct25">
              <a:fgClr>
                <a:schemeClr val="accent5"/>
              </a:fgClr>
              <a:bgClr>
                <a:schemeClr val="bg1"/>
              </a:bgClr>
            </a:pattFill>
            <a:ln>
              <a:solidFill>
                <a:schemeClr val="accent5"/>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White</c:v>
                </c:pt>
                <c:pt idx="1">
                  <c:v>Hispanic</c:v>
                </c:pt>
                <c:pt idx="2">
                  <c:v>Black</c:v>
                </c:pt>
                <c:pt idx="3">
                  <c:v>Asian</c:v>
                </c:pt>
              </c:strCache>
            </c:strRef>
          </c:cat>
          <c:val>
            <c:numRef>
              <c:f>Sheet1!$D$2:$D$5</c:f>
              <c:numCache>
                <c:formatCode>0</c:formatCode>
                <c:ptCount val="4"/>
                <c:pt idx="0">
                  <c:v>29</c:v>
                </c:pt>
                <c:pt idx="1">
                  <c:v>50.8</c:v>
                </c:pt>
                <c:pt idx="2">
                  <c:v>5.8</c:v>
                </c:pt>
                <c:pt idx="3">
                  <c:v>13</c:v>
                </c:pt>
              </c:numCache>
            </c:numRef>
          </c:val>
          <c:extLst>
            <c:ext xmlns:c16="http://schemas.microsoft.com/office/drawing/2014/chart" uri="{C3380CC4-5D6E-409C-BE32-E72D297353CC}">
              <c16:uniqueId val="{00000002-C65F-4F79-896F-3C7D1F18BB7B}"/>
            </c:ext>
          </c:extLst>
        </c:ser>
        <c:dLbls>
          <c:dLblPos val="outEnd"/>
          <c:showLegendKey val="0"/>
          <c:showVal val="1"/>
          <c:showCatName val="0"/>
          <c:showSerName val="0"/>
          <c:showPercent val="0"/>
          <c:showBubbleSize val="0"/>
        </c:dLbls>
        <c:gapWidth val="219"/>
        <c:axId val="251209984"/>
        <c:axId val="251224064"/>
      </c:barChart>
      <c:catAx>
        <c:axId val="251209984"/>
        <c:scaling>
          <c:orientation val="minMax"/>
        </c:scaling>
        <c:delete val="0"/>
        <c:axPos val="b"/>
        <c:numFmt formatCode="General" sourceLinked="1"/>
        <c:majorTickMark val="out"/>
        <c:minorTickMark val="none"/>
        <c:tickLblPos val="nextTo"/>
        <c:spPr>
          <a:noFill/>
          <a:ln w="9525" cap="flat" cmpd="sng" algn="ctr">
            <a:solidFill>
              <a:schemeClr val="tx2"/>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251224064"/>
        <c:crosses val="autoZero"/>
        <c:auto val="1"/>
        <c:lblAlgn val="ctr"/>
        <c:lblOffset val="100"/>
        <c:noMultiLvlLbl val="0"/>
      </c:catAx>
      <c:valAx>
        <c:axId val="251224064"/>
        <c:scaling>
          <c:orientation val="minMax"/>
        </c:scaling>
        <c:delete val="0"/>
        <c:axPos val="l"/>
        <c:title>
          <c:tx>
            <c:rich>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US" sz="1800" dirty="0"/>
                  <a:t>Percent</a:t>
                </a:r>
              </a:p>
            </c:rich>
          </c:tx>
          <c:overlay val="0"/>
          <c:spPr>
            <a:noFill/>
            <a:ln>
              <a:noFill/>
            </a:ln>
            <a:effectLst/>
          </c:spPr>
          <c:txPr>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out"/>
        <c:minorTickMark val="none"/>
        <c:tickLblPos val="nextTo"/>
        <c:spPr>
          <a:noFill/>
          <a:ln>
            <a:solidFill>
              <a:schemeClr val="tx2"/>
            </a:solid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251209984"/>
        <c:crosses val="autoZero"/>
        <c:crossBetween val="between"/>
      </c:valAx>
      <c:spPr>
        <a:noFill/>
        <a:ln>
          <a:noFill/>
        </a:ln>
        <a:effectLst/>
      </c:spPr>
    </c:plotArea>
    <c:legend>
      <c:legendPos val="t"/>
      <c:layout>
        <c:manualLayout>
          <c:xMode val="edge"/>
          <c:yMode val="edge"/>
          <c:x val="0.62639408355205595"/>
          <c:y val="4.5746962115796999E-2"/>
          <c:w val="0.33980442548848061"/>
          <c:h val="0.29390008416137003"/>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9613316564596091E-2"/>
          <c:y val="0.14484600782999596"/>
          <c:w val="0.90344223899095943"/>
          <c:h val="0.74439165211757907"/>
        </c:manualLayout>
      </c:layout>
      <c:barChart>
        <c:barDir val="col"/>
        <c:grouping val="clustered"/>
        <c:varyColors val="0"/>
        <c:ser>
          <c:idx val="0"/>
          <c:order val="0"/>
          <c:tx>
            <c:strRef>
              <c:f>Sheet1!$B$1</c:f>
              <c:strCache>
                <c:ptCount val="1"/>
                <c:pt idx="0">
                  <c:v>CA P-A Suicide Cohort (N=99)</c:v>
                </c:pt>
              </c:strCache>
            </c:strRef>
          </c:tx>
          <c:spPr>
            <a:solidFill>
              <a:schemeClr val="accent5">
                <a:lumMod val="50000"/>
              </a:schemeClr>
            </a:solidFill>
            <a:ln>
              <a:solidFill>
                <a:schemeClr val="accent5">
                  <a:lumMod val="50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No high school diploma</c:v>
                </c:pt>
                <c:pt idx="1">
                  <c:v>High school or equivalent</c:v>
                </c:pt>
                <c:pt idx="2">
                  <c:v>Some college</c:v>
                </c:pt>
                <c:pt idx="3">
                  <c:v>Bachelor degree or higher</c:v>
                </c:pt>
              </c:strCache>
            </c:strRef>
          </c:cat>
          <c:val>
            <c:numRef>
              <c:f>Sheet1!$B$2:$B$5</c:f>
              <c:numCache>
                <c:formatCode>0</c:formatCode>
                <c:ptCount val="4"/>
                <c:pt idx="0">
                  <c:v>23.2</c:v>
                </c:pt>
                <c:pt idx="1">
                  <c:v>29.3</c:v>
                </c:pt>
                <c:pt idx="2">
                  <c:v>20.2</c:v>
                </c:pt>
                <c:pt idx="3">
                  <c:v>24.3</c:v>
                </c:pt>
              </c:numCache>
            </c:numRef>
          </c:val>
          <c:extLst>
            <c:ext xmlns:c16="http://schemas.microsoft.com/office/drawing/2014/chart" uri="{C3380CC4-5D6E-409C-BE32-E72D297353CC}">
              <c16:uniqueId val="{00000000-C65F-4F79-896F-3C7D1F18BB7B}"/>
            </c:ext>
          </c:extLst>
        </c:ser>
        <c:ser>
          <c:idx val="1"/>
          <c:order val="1"/>
          <c:tx>
            <c:strRef>
              <c:f>Sheet1!$C$1</c:f>
              <c:strCache>
                <c:ptCount val="1"/>
                <c:pt idx="0">
                  <c:v>CA Non P-A Suicide Cohort (N=4,675)</c:v>
                </c:pt>
              </c:strCache>
            </c:strRef>
          </c:tx>
          <c:spPr>
            <a:solidFill>
              <a:schemeClr val="accent5"/>
            </a:solidFill>
            <a:ln>
              <a:solidFill>
                <a:schemeClr val="accent5"/>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No high school diploma</c:v>
                </c:pt>
                <c:pt idx="1">
                  <c:v>High school or equivalent</c:v>
                </c:pt>
                <c:pt idx="2">
                  <c:v>Some college</c:v>
                </c:pt>
                <c:pt idx="3">
                  <c:v>Bachelor degree or higher</c:v>
                </c:pt>
              </c:strCache>
            </c:strRef>
          </c:cat>
          <c:val>
            <c:numRef>
              <c:f>Sheet1!$C$2:$C$5</c:f>
              <c:numCache>
                <c:formatCode>0</c:formatCode>
                <c:ptCount val="4"/>
                <c:pt idx="0">
                  <c:v>15</c:v>
                </c:pt>
                <c:pt idx="1">
                  <c:v>30</c:v>
                </c:pt>
                <c:pt idx="2">
                  <c:v>31.9</c:v>
                </c:pt>
                <c:pt idx="3">
                  <c:v>21.7</c:v>
                </c:pt>
              </c:numCache>
            </c:numRef>
          </c:val>
          <c:extLst>
            <c:ext xmlns:c16="http://schemas.microsoft.com/office/drawing/2014/chart" uri="{C3380CC4-5D6E-409C-BE32-E72D297353CC}">
              <c16:uniqueId val="{00000001-C65F-4F79-896F-3C7D1F18BB7B}"/>
            </c:ext>
          </c:extLst>
        </c:ser>
        <c:ser>
          <c:idx val="2"/>
          <c:order val="2"/>
          <c:tx>
            <c:strRef>
              <c:f>Sheet1!$D$1</c:f>
              <c:strCache>
                <c:ptCount val="1"/>
                <c:pt idx="0">
                  <c:v>CA Birth Cohort (N=5,908,797)</c:v>
                </c:pt>
              </c:strCache>
            </c:strRef>
          </c:tx>
          <c:spPr>
            <a:pattFill prst="pct25">
              <a:fgClr>
                <a:schemeClr val="accent5"/>
              </a:fgClr>
              <a:bgClr>
                <a:schemeClr val="bg1"/>
              </a:bgClr>
            </a:pattFill>
            <a:ln>
              <a:solidFill>
                <a:schemeClr val="accent5"/>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No high school diploma</c:v>
                </c:pt>
                <c:pt idx="1">
                  <c:v>High school or equivalent</c:v>
                </c:pt>
                <c:pt idx="2">
                  <c:v>Some college</c:v>
                </c:pt>
                <c:pt idx="3">
                  <c:v>Bachelor degree or higher</c:v>
                </c:pt>
              </c:strCache>
            </c:strRef>
          </c:cat>
          <c:val>
            <c:numRef>
              <c:f>Sheet1!$D$2:$D$5</c:f>
              <c:numCache>
                <c:formatCode>0</c:formatCode>
                <c:ptCount val="4"/>
                <c:pt idx="0">
                  <c:v>26.2</c:v>
                </c:pt>
                <c:pt idx="1">
                  <c:v>25.6</c:v>
                </c:pt>
                <c:pt idx="2">
                  <c:v>21.3</c:v>
                </c:pt>
                <c:pt idx="3">
                  <c:v>23.8</c:v>
                </c:pt>
              </c:numCache>
            </c:numRef>
          </c:val>
          <c:extLst>
            <c:ext xmlns:c16="http://schemas.microsoft.com/office/drawing/2014/chart" uri="{C3380CC4-5D6E-409C-BE32-E72D297353CC}">
              <c16:uniqueId val="{00000002-C65F-4F79-896F-3C7D1F18BB7B}"/>
            </c:ext>
          </c:extLst>
        </c:ser>
        <c:dLbls>
          <c:dLblPos val="outEnd"/>
          <c:showLegendKey val="0"/>
          <c:showVal val="1"/>
          <c:showCatName val="0"/>
          <c:showSerName val="0"/>
          <c:showPercent val="0"/>
          <c:showBubbleSize val="0"/>
        </c:dLbls>
        <c:gapWidth val="219"/>
        <c:axId val="251266944"/>
        <c:axId val="251268480"/>
      </c:barChart>
      <c:catAx>
        <c:axId val="251266944"/>
        <c:scaling>
          <c:orientation val="minMax"/>
        </c:scaling>
        <c:delete val="0"/>
        <c:axPos val="b"/>
        <c:numFmt formatCode="General" sourceLinked="1"/>
        <c:majorTickMark val="out"/>
        <c:minorTickMark val="none"/>
        <c:tickLblPos val="nextTo"/>
        <c:spPr>
          <a:noFill/>
          <a:ln w="9525" cap="flat" cmpd="sng" algn="ctr">
            <a:solidFill>
              <a:schemeClr val="tx2"/>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251268480"/>
        <c:crosses val="autoZero"/>
        <c:auto val="1"/>
        <c:lblAlgn val="ctr"/>
        <c:lblOffset val="100"/>
        <c:noMultiLvlLbl val="0"/>
      </c:catAx>
      <c:valAx>
        <c:axId val="251268480"/>
        <c:scaling>
          <c:orientation val="minMax"/>
        </c:scaling>
        <c:delete val="0"/>
        <c:axPos val="l"/>
        <c:title>
          <c:tx>
            <c:rich>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US" sz="1800" dirty="0"/>
                  <a:t>Percent</a:t>
                </a:r>
              </a:p>
            </c:rich>
          </c:tx>
          <c:layout>
            <c:manualLayout>
              <c:xMode val="edge"/>
              <c:yMode val="edge"/>
              <c:x val="1.1574074074074073E-2"/>
              <c:y val="0.40717256358618059"/>
            </c:manualLayout>
          </c:layout>
          <c:overlay val="0"/>
          <c:spPr>
            <a:noFill/>
            <a:ln>
              <a:noFill/>
            </a:ln>
            <a:effectLst/>
          </c:spPr>
          <c:txPr>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out"/>
        <c:minorTickMark val="none"/>
        <c:tickLblPos val="nextTo"/>
        <c:spPr>
          <a:noFill/>
          <a:ln>
            <a:solidFill>
              <a:schemeClr val="tx2"/>
            </a:solid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251266944"/>
        <c:crosses val="autoZero"/>
        <c:crossBetween val="between"/>
      </c:valAx>
      <c:spPr>
        <a:noFill/>
        <a:ln>
          <a:noFill/>
        </a:ln>
        <a:effectLst/>
      </c:spPr>
    </c:plotArea>
    <c:legend>
      <c:legendPos val="t"/>
      <c:layout>
        <c:manualLayout>
          <c:xMode val="edge"/>
          <c:yMode val="edge"/>
          <c:x val="9.4127076372823776E-2"/>
          <c:y val="1.8831424049517997E-2"/>
          <c:w val="0.89535998104403614"/>
          <c:h val="0.1286140945711578"/>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Series 1</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While pregnant</c:v>
                </c:pt>
                <c:pt idx="1">
                  <c:v>0-42 days after pregnancy</c:v>
                </c:pt>
                <c:pt idx="2">
                  <c:v>42-180 days after pregnancy</c:v>
                </c:pt>
                <c:pt idx="3">
                  <c:v>181-365 days after pregnancy</c:v>
                </c:pt>
              </c:strCache>
            </c:strRef>
          </c:cat>
          <c:val>
            <c:numRef>
              <c:f>Sheet1!$B$2:$B$5</c:f>
              <c:numCache>
                <c:formatCode>0</c:formatCode>
                <c:ptCount val="4"/>
                <c:pt idx="0">
                  <c:v>9.1</c:v>
                </c:pt>
                <c:pt idx="1">
                  <c:v>8.1</c:v>
                </c:pt>
                <c:pt idx="2">
                  <c:v>36.4</c:v>
                </c:pt>
                <c:pt idx="3">
                  <c:v>46.5</c:v>
                </c:pt>
              </c:numCache>
            </c:numRef>
          </c:val>
          <c:extLst>
            <c:ext xmlns:c16="http://schemas.microsoft.com/office/drawing/2014/chart" uri="{C3380CC4-5D6E-409C-BE32-E72D297353CC}">
              <c16:uniqueId val="{00000000-E89B-4683-BAC4-06324997F717}"/>
            </c:ext>
          </c:extLst>
        </c:ser>
        <c:dLbls>
          <c:showLegendKey val="0"/>
          <c:showVal val="0"/>
          <c:showCatName val="0"/>
          <c:showSerName val="0"/>
          <c:showPercent val="0"/>
          <c:showBubbleSize val="0"/>
        </c:dLbls>
        <c:gapWidth val="182"/>
        <c:axId val="263603328"/>
        <c:axId val="263604864"/>
      </c:barChart>
      <c:catAx>
        <c:axId val="263603328"/>
        <c:scaling>
          <c:orientation val="minMax"/>
        </c:scaling>
        <c:delete val="0"/>
        <c:axPos val="l"/>
        <c:numFmt formatCode="General" sourceLinked="1"/>
        <c:majorTickMark val="out"/>
        <c:minorTickMark val="none"/>
        <c:tickLblPos val="nextTo"/>
        <c:spPr>
          <a:noFill/>
          <a:ln w="9525" cap="flat" cmpd="sng" algn="ctr">
            <a:solidFill>
              <a:schemeClr val="tx2"/>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263604864"/>
        <c:crosses val="autoZero"/>
        <c:auto val="1"/>
        <c:lblAlgn val="ctr"/>
        <c:lblOffset val="100"/>
        <c:noMultiLvlLbl val="0"/>
      </c:catAx>
      <c:valAx>
        <c:axId val="263604864"/>
        <c:scaling>
          <c:orientation val="minMax"/>
        </c:scaling>
        <c:delete val="0"/>
        <c:axPos val="b"/>
        <c:majorGridlines>
          <c:spPr>
            <a:ln w="9525" cap="flat" cmpd="sng" algn="ctr">
              <a:noFill/>
              <a:round/>
            </a:ln>
            <a:effectLst/>
          </c:spPr>
        </c:majorGridlines>
        <c:title>
          <c:tx>
            <c:rich>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US" sz="1800" dirty="0"/>
                  <a:t>Percent</a:t>
                </a:r>
              </a:p>
            </c:rich>
          </c:tx>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out"/>
        <c:minorTickMark val="none"/>
        <c:tickLblPos val="nextTo"/>
        <c:spPr>
          <a:noFill/>
          <a:ln>
            <a:solidFill>
              <a:schemeClr val="tx2"/>
            </a:solid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26360332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withinLinear" id="14">
  <a:schemeClr val="accent1"/>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65888C2-72B1-3A40-B78D-AFFD6ABBE7C7}" type="doc">
      <dgm:prSet loTypeId="urn:microsoft.com/office/officeart/2005/8/layout/pyramid4" loCatId="" qsTypeId="urn:microsoft.com/office/officeart/2005/8/quickstyle/simple4" qsCatId="simple" csTypeId="urn:microsoft.com/office/officeart/2005/8/colors/accent1_4" csCatId="accent1" phldr="1"/>
      <dgm:spPr/>
      <dgm:t>
        <a:bodyPr/>
        <a:lstStyle/>
        <a:p>
          <a:endParaRPr lang="en-US"/>
        </a:p>
      </dgm:t>
    </dgm:pt>
    <dgm:pt modelId="{529A3B70-C79E-2946-9233-5D4203C95C58}">
      <dgm:prSet phldrT="[Text]" custT="1"/>
      <dgm:spPr>
        <a:xfrm>
          <a:off x="1181099" y="152400"/>
          <a:ext cx="2438400" cy="2438400"/>
        </a:xfrm>
        <a:gradFill rotWithShape="0">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dgm:spPr>
      <dgm:t>
        <a:bodyPr/>
        <a:lstStyle/>
        <a:p>
          <a:endParaRPr lang="en-US" sz="1800" baseline="0" dirty="0">
            <a:solidFill>
              <a:schemeClr val="accent1"/>
            </a:solidFill>
            <a:latin typeface="Calibri" panose="020F0502020204030204"/>
            <a:ea typeface="+mn-ea"/>
            <a:cs typeface="+mn-cs"/>
          </a:endParaRPr>
        </a:p>
      </dgm:t>
      <dgm:extLst>
        <a:ext uri="{E40237B7-FDA0-4F09-8148-C483321AD2D9}">
          <dgm14:cNvPr xmlns:dgm14="http://schemas.microsoft.com/office/drawing/2010/diagram" id="0" name="" descr="decorative"/>
        </a:ext>
      </dgm:extLst>
    </dgm:pt>
    <dgm:pt modelId="{65F7AAD6-C6F8-3A47-9288-1C0E27D29E55}" type="parTrans" cxnId="{B28FEEF3-E656-354E-886A-37B4DCD345E3}">
      <dgm:prSet/>
      <dgm:spPr/>
      <dgm:t>
        <a:bodyPr/>
        <a:lstStyle/>
        <a:p>
          <a:endParaRPr lang="en-US" sz="1800"/>
        </a:p>
      </dgm:t>
    </dgm:pt>
    <dgm:pt modelId="{68FF5DEB-1DAB-F545-9A9C-0DD8F332504E}" type="sibTrans" cxnId="{B28FEEF3-E656-354E-886A-37B4DCD345E3}">
      <dgm:prSet/>
      <dgm:spPr/>
      <dgm:t>
        <a:bodyPr/>
        <a:lstStyle/>
        <a:p>
          <a:endParaRPr lang="en-US" sz="1800"/>
        </a:p>
      </dgm:t>
    </dgm:pt>
    <dgm:pt modelId="{15E0DF16-B69C-4746-BF44-00A92C519996}">
      <dgm:prSet phldrT="[Text]" custT="1"/>
      <dgm:spPr>
        <a:xfrm>
          <a:off x="-38100" y="2590800"/>
          <a:ext cx="2438400" cy="2438400"/>
        </a:xfrm>
        <a:gradFill rotWithShape="0">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dgm:spPr>
      <dgm:t>
        <a:bodyPr/>
        <a:lstStyle/>
        <a:p>
          <a:endParaRPr lang="en-US" sz="1800" dirty="0">
            <a:solidFill>
              <a:sysClr val="windowText" lastClr="000000"/>
            </a:solidFill>
            <a:latin typeface="Calibri" panose="020F0502020204030204"/>
            <a:ea typeface="+mn-ea"/>
            <a:cs typeface="+mn-cs"/>
          </a:endParaRPr>
        </a:p>
      </dgm:t>
      <dgm:extLst>
        <a:ext uri="{E40237B7-FDA0-4F09-8148-C483321AD2D9}">
          <dgm14:cNvPr xmlns:dgm14="http://schemas.microsoft.com/office/drawing/2010/diagram" id="0" name="" descr="decorative"/>
        </a:ext>
      </dgm:extLst>
    </dgm:pt>
    <dgm:pt modelId="{0FFB10CB-68F3-4D44-AEF3-B4A12DA569A7}" type="parTrans" cxnId="{672C9ED5-E8E6-0548-B0BF-504F74C3FBA2}">
      <dgm:prSet/>
      <dgm:spPr/>
      <dgm:t>
        <a:bodyPr/>
        <a:lstStyle/>
        <a:p>
          <a:endParaRPr lang="en-US" sz="1800"/>
        </a:p>
      </dgm:t>
    </dgm:pt>
    <dgm:pt modelId="{E4A337FD-00FC-3941-B4B9-60FD25B4C1BB}" type="sibTrans" cxnId="{672C9ED5-E8E6-0548-B0BF-504F74C3FBA2}">
      <dgm:prSet/>
      <dgm:spPr/>
      <dgm:t>
        <a:bodyPr/>
        <a:lstStyle/>
        <a:p>
          <a:endParaRPr lang="en-US" sz="1800"/>
        </a:p>
      </dgm:t>
    </dgm:pt>
    <dgm:pt modelId="{8C267D08-E529-3641-9639-75FFAF6AD4D3}">
      <dgm:prSet phldrT="[Text]" custT="1"/>
      <dgm:spPr>
        <a:xfrm rot="10800000">
          <a:off x="1181099" y="2590800"/>
          <a:ext cx="2438400" cy="2438400"/>
        </a:xfrm>
        <a:solidFill>
          <a:schemeClr val="accent5"/>
        </a:solidFill>
      </dgm:spPr>
      <dgm:t>
        <a:bodyPr/>
        <a:lstStyle/>
        <a:p>
          <a:endParaRPr lang="en-US" sz="1800" dirty="0">
            <a:solidFill>
              <a:srgbClr val="FFFF00"/>
            </a:solidFill>
            <a:latin typeface="Calibri" panose="020F0502020204030204"/>
            <a:ea typeface="+mn-ea"/>
            <a:cs typeface="+mn-cs"/>
          </a:endParaRPr>
        </a:p>
        <a:p>
          <a:r>
            <a:rPr lang="en-US" sz="1800" b="1" dirty="0">
              <a:solidFill>
                <a:schemeClr val="accent2"/>
              </a:solidFill>
              <a:latin typeface="Calibri" panose="020F0502020204030204"/>
              <a:ea typeface="+mn-ea"/>
              <a:cs typeface="+mn-cs"/>
            </a:rPr>
            <a:t>Expert Review  Committee</a:t>
          </a:r>
        </a:p>
      </dgm:t>
    </dgm:pt>
    <dgm:pt modelId="{FC3BCE5B-305B-594D-BAF1-8559C6A484F8}" type="parTrans" cxnId="{43271AFE-BD98-714F-8E95-3847BE133DD1}">
      <dgm:prSet/>
      <dgm:spPr/>
      <dgm:t>
        <a:bodyPr/>
        <a:lstStyle/>
        <a:p>
          <a:endParaRPr lang="en-US" sz="1800"/>
        </a:p>
      </dgm:t>
    </dgm:pt>
    <dgm:pt modelId="{91EE8CA8-1DF4-3840-B440-B17B27914C9B}" type="sibTrans" cxnId="{43271AFE-BD98-714F-8E95-3847BE133DD1}">
      <dgm:prSet/>
      <dgm:spPr/>
      <dgm:t>
        <a:bodyPr/>
        <a:lstStyle/>
        <a:p>
          <a:endParaRPr lang="en-US" sz="1800"/>
        </a:p>
      </dgm:t>
    </dgm:pt>
    <dgm:pt modelId="{B71957A5-61B8-E24F-B48B-684E367464AC}">
      <dgm:prSet phldrT="[Text]" custT="1"/>
      <dgm:spPr>
        <a:xfrm>
          <a:off x="2324100" y="2590800"/>
          <a:ext cx="2590800" cy="2438400"/>
        </a:xfrm>
        <a:gradFill rotWithShape="0">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dgm:spPr>
      <dgm:t>
        <a:bodyPr/>
        <a:lstStyle/>
        <a:p>
          <a:endParaRPr lang="en-US" sz="1800" dirty="0">
            <a:solidFill>
              <a:sysClr val="windowText" lastClr="000000"/>
            </a:solidFill>
            <a:latin typeface="Calibri" panose="020F0502020204030204"/>
            <a:ea typeface="+mn-ea"/>
            <a:cs typeface="+mn-cs"/>
          </a:endParaRPr>
        </a:p>
      </dgm:t>
      <dgm:extLst>
        <a:ext uri="{E40237B7-FDA0-4F09-8148-C483321AD2D9}">
          <dgm14:cNvPr xmlns:dgm14="http://schemas.microsoft.com/office/drawing/2010/diagram" id="0" name="" descr="decorative"/>
        </a:ext>
      </dgm:extLst>
    </dgm:pt>
    <dgm:pt modelId="{E93AD769-EC18-CE47-B5A3-9047D2632CCC}" type="parTrans" cxnId="{74EC93CB-E78E-E443-B4D5-6B8CC5929773}">
      <dgm:prSet/>
      <dgm:spPr/>
      <dgm:t>
        <a:bodyPr/>
        <a:lstStyle/>
        <a:p>
          <a:endParaRPr lang="en-US" sz="1800"/>
        </a:p>
      </dgm:t>
    </dgm:pt>
    <dgm:pt modelId="{D71D1B8B-F79C-E94E-8C7C-386F74CB6935}" type="sibTrans" cxnId="{74EC93CB-E78E-E443-B4D5-6B8CC5929773}">
      <dgm:prSet/>
      <dgm:spPr/>
      <dgm:t>
        <a:bodyPr/>
        <a:lstStyle/>
        <a:p>
          <a:endParaRPr lang="en-US" sz="1800"/>
        </a:p>
      </dgm:t>
    </dgm:pt>
    <dgm:pt modelId="{2FAE25E9-00C4-C24C-92F7-B56CA70C1E2A}" type="pres">
      <dgm:prSet presAssocID="{165888C2-72B1-3A40-B78D-AFFD6ABBE7C7}" presName="compositeShape" presStyleCnt="0">
        <dgm:presLayoutVars>
          <dgm:chMax val="9"/>
          <dgm:dir/>
          <dgm:resizeHandles val="exact"/>
        </dgm:presLayoutVars>
      </dgm:prSet>
      <dgm:spPr/>
      <dgm:t>
        <a:bodyPr/>
        <a:lstStyle/>
        <a:p>
          <a:endParaRPr lang="en-US"/>
        </a:p>
      </dgm:t>
    </dgm:pt>
    <dgm:pt modelId="{06806072-DFE6-4F49-8FF5-9347C1851855}" type="pres">
      <dgm:prSet presAssocID="{165888C2-72B1-3A40-B78D-AFFD6ABBE7C7}" presName="triangle1" presStyleLbl="node1" presStyleIdx="0" presStyleCnt="4">
        <dgm:presLayoutVars>
          <dgm:bulletEnabled val="1"/>
        </dgm:presLayoutVars>
      </dgm:prSet>
      <dgm:spPr>
        <a:prstGeom prst="triangle">
          <a:avLst/>
        </a:prstGeom>
      </dgm:spPr>
      <dgm:t>
        <a:bodyPr/>
        <a:lstStyle/>
        <a:p>
          <a:endParaRPr lang="en-US"/>
        </a:p>
      </dgm:t>
    </dgm:pt>
    <dgm:pt modelId="{1E92E264-D3CA-C943-B1F3-B585768D5672}" type="pres">
      <dgm:prSet presAssocID="{165888C2-72B1-3A40-B78D-AFFD6ABBE7C7}" presName="triangle2" presStyleLbl="node1" presStyleIdx="1" presStyleCnt="4">
        <dgm:presLayoutVars>
          <dgm:bulletEnabled val="1"/>
        </dgm:presLayoutVars>
      </dgm:prSet>
      <dgm:spPr>
        <a:prstGeom prst="triangle">
          <a:avLst/>
        </a:prstGeom>
      </dgm:spPr>
      <dgm:t>
        <a:bodyPr/>
        <a:lstStyle/>
        <a:p>
          <a:endParaRPr lang="en-US"/>
        </a:p>
      </dgm:t>
    </dgm:pt>
    <dgm:pt modelId="{889BFE73-7F47-3842-9245-4F2BD9F6E365}" type="pres">
      <dgm:prSet presAssocID="{165888C2-72B1-3A40-B78D-AFFD6ABBE7C7}" presName="triangle3" presStyleLbl="node1" presStyleIdx="2" presStyleCnt="4">
        <dgm:presLayoutVars>
          <dgm:bulletEnabled val="1"/>
        </dgm:presLayoutVars>
      </dgm:prSet>
      <dgm:spPr>
        <a:prstGeom prst="triangle">
          <a:avLst/>
        </a:prstGeom>
      </dgm:spPr>
      <dgm:t>
        <a:bodyPr/>
        <a:lstStyle/>
        <a:p>
          <a:endParaRPr lang="en-US"/>
        </a:p>
      </dgm:t>
    </dgm:pt>
    <dgm:pt modelId="{F8A94B9A-F6D9-A249-A99D-6DC7B86E1057}" type="pres">
      <dgm:prSet presAssocID="{165888C2-72B1-3A40-B78D-AFFD6ABBE7C7}" presName="triangle4" presStyleLbl="node1" presStyleIdx="3" presStyleCnt="4" custScaleX="106250">
        <dgm:presLayoutVars>
          <dgm:bulletEnabled val="1"/>
        </dgm:presLayoutVars>
      </dgm:prSet>
      <dgm:spPr>
        <a:prstGeom prst="triangle">
          <a:avLst/>
        </a:prstGeom>
      </dgm:spPr>
      <dgm:t>
        <a:bodyPr/>
        <a:lstStyle/>
        <a:p>
          <a:endParaRPr lang="en-US"/>
        </a:p>
      </dgm:t>
    </dgm:pt>
  </dgm:ptLst>
  <dgm:cxnLst>
    <dgm:cxn modelId="{672C9ED5-E8E6-0548-B0BF-504F74C3FBA2}" srcId="{165888C2-72B1-3A40-B78D-AFFD6ABBE7C7}" destId="{15E0DF16-B69C-4746-BF44-00A92C519996}" srcOrd="1" destOrd="0" parTransId="{0FFB10CB-68F3-4D44-AEF3-B4A12DA569A7}" sibTransId="{E4A337FD-00FC-3941-B4B9-60FD25B4C1BB}"/>
    <dgm:cxn modelId="{74EC93CB-E78E-E443-B4D5-6B8CC5929773}" srcId="{165888C2-72B1-3A40-B78D-AFFD6ABBE7C7}" destId="{B71957A5-61B8-E24F-B48B-684E367464AC}" srcOrd="3" destOrd="0" parTransId="{E93AD769-EC18-CE47-B5A3-9047D2632CCC}" sibTransId="{D71D1B8B-F79C-E94E-8C7C-386F74CB6935}"/>
    <dgm:cxn modelId="{43271AFE-BD98-714F-8E95-3847BE133DD1}" srcId="{165888C2-72B1-3A40-B78D-AFFD6ABBE7C7}" destId="{8C267D08-E529-3641-9639-75FFAF6AD4D3}" srcOrd="2" destOrd="0" parTransId="{FC3BCE5B-305B-594D-BAF1-8559C6A484F8}" sibTransId="{91EE8CA8-1DF4-3840-B440-B17B27914C9B}"/>
    <dgm:cxn modelId="{4A816C2D-9206-4D5C-939D-CC38382E4837}" type="presOf" srcId="{8C267D08-E529-3641-9639-75FFAF6AD4D3}" destId="{889BFE73-7F47-3842-9245-4F2BD9F6E365}" srcOrd="0" destOrd="0" presId="urn:microsoft.com/office/officeart/2005/8/layout/pyramid4"/>
    <dgm:cxn modelId="{B28FEEF3-E656-354E-886A-37B4DCD345E3}" srcId="{165888C2-72B1-3A40-B78D-AFFD6ABBE7C7}" destId="{529A3B70-C79E-2946-9233-5D4203C95C58}" srcOrd="0" destOrd="0" parTransId="{65F7AAD6-C6F8-3A47-9288-1C0E27D29E55}" sibTransId="{68FF5DEB-1DAB-F545-9A9C-0DD8F332504E}"/>
    <dgm:cxn modelId="{C7098F3D-F647-4143-AD19-C5214ABA6A44}" type="presOf" srcId="{B71957A5-61B8-E24F-B48B-684E367464AC}" destId="{F8A94B9A-F6D9-A249-A99D-6DC7B86E1057}" srcOrd="0" destOrd="0" presId="urn:microsoft.com/office/officeart/2005/8/layout/pyramid4"/>
    <dgm:cxn modelId="{6C05D343-1A82-4D31-8141-AD835EFD2B14}" type="presOf" srcId="{15E0DF16-B69C-4746-BF44-00A92C519996}" destId="{1E92E264-D3CA-C943-B1F3-B585768D5672}" srcOrd="0" destOrd="0" presId="urn:microsoft.com/office/officeart/2005/8/layout/pyramid4"/>
    <dgm:cxn modelId="{710CEB77-8E73-4C48-8476-44FE68F9845B}" type="presOf" srcId="{529A3B70-C79E-2946-9233-5D4203C95C58}" destId="{06806072-DFE6-4F49-8FF5-9347C1851855}" srcOrd="0" destOrd="0" presId="urn:microsoft.com/office/officeart/2005/8/layout/pyramid4"/>
    <dgm:cxn modelId="{80A5D626-0946-4DE4-B9F3-20FE97A8AF60}" type="presOf" srcId="{165888C2-72B1-3A40-B78D-AFFD6ABBE7C7}" destId="{2FAE25E9-00C4-C24C-92F7-B56CA70C1E2A}" srcOrd="0" destOrd="0" presId="urn:microsoft.com/office/officeart/2005/8/layout/pyramid4"/>
    <dgm:cxn modelId="{3DA60568-56A8-422F-B6F7-FB23F9451B6E}" type="presParOf" srcId="{2FAE25E9-00C4-C24C-92F7-B56CA70C1E2A}" destId="{06806072-DFE6-4F49-8FF5-9347C1851855}" srcOrd="0" destOrd="0" presId="urn:microsoft.com/office/officeart/2005/8/layout/pyramid4"/>
    <dgm:cxn modelId="{00CFC8D0-8941-4046-BB86-BE5C2FA00B3D}" type="presParOf" srcId="{2FAE25E9-00C4-C24C-92F7-B56CA70C1E2A}" destId="{1E92E264-D3CA-C943-B1F3-B585768D5672}" srcOrd="1" destOrd="0" presId="urn:microsoft.com/office/officeart/2005/8/layout/pyramid4"/>
    <dgm:cxn modelId="{42990096-FC19-44B6-AD4A-41608CEB07AD}" type="presParOf" srcId="{2FAE25E9-00C4-C24C-92F7-B56CA70C1E2A}" destId="{889BFE73-7F47-3842-9245-4F2BD9F6E365}" srcOrd="2" destOrd="0" presId="urn:microsoft.com/office/officeart/2005/8/layout/pyramid4"/>
    <dgm:cxn modelId="{347E5D7E-397D-43EB-86DE-3912D48CB7A7}" type="presParOf" srcId="{2FAE25E9-00C4-C24C-92F7-B56CA70C1E2A}" destId="{F8A94B9A-F6D9-A249-A99D-6DC7B86E1057}" srcOrd="3" destOrd="0" presId="urn:microsoft.com/office/officeart/2005/8/layout/pyramid4"/>
  </dgm:cxnLst>
  <dgm:bg>
    <a:effectLst>
      <a:outerShdw blurRad="50800" dist="38100" dir="2700000" algn="tl" rotWithShape="0">
        <a:prstClr val="black">
          <a:alpha val="40000"/>
        </a:prstClr>
      </a:outerShdw>
    </a:effect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A48AAE4-4C22-478F-B682-B02349CFD0A7}" type="doc">
      <dgm:prSet loTypeId="urn:microsoft.com/office/officeart/2005/8/layout/vProcess5" loCatId="process" qsTypeId="urn:microsoft.com/office/officeart/2005/8/quickstyle/simple1" qsCatId="simple" csTypeId="urn:microsoft.com/office/officeart/2005/8/colors/colorful1" csCatId="colorful" phldr="1"/>
      <dgm:spPr/>
      <dgm:t>
        <a:bodyPr/>
        <a:lstStyle/>
        <a:p>
          <a:endParaRPr lang="en-US"/>
        </a:p>
      </dgm:t>
    </dgm:pt>
    <dgm:pt modelId="{A28ABA05-F883-4A7F-AB06-728B25782E29}">
      <dgm:prSet phldrT="[Text]" custT="1"/>
      <dgm:spPr>
        <a:noFill/>
        <a:ln w="38100">
          <a:solidFill>
            <a:srgbClr val="0071BC"/>
          </a:solidFill>
        </a:ln>
      </dgm:spPr>
      <dgm:t>
        <a:bodyPr/>
        <a:lstStyle/>
        <a:p>
          <a:pPr algn="ctr"/>
          <a:r>
            <a:rPr lang="en-US" sz="2400" dirty="0">
              <a:solidFill>
                <a:schemeClr val="tx1"/>
              </a:solidFill>
            </a:rPr>
            <a:t>Construct Pregnancy-Associated Death Cohort</a:t>
          </a:r>
        </a:p>
      </dgm:t>
    </dgm:pt>
    <dgm:pt modelId="{80126615-73C2-4B8B-B45B-4FF0CC9630B5}" type="parTrans" cxnId="{122F5288-4694-4D2E-989B-820688DCAE6F}">
      <dgm:prSet/>
      <dgm:spPr/>
      <dgm:t>
        <a:bodyPr/>
        <a:lstStyle/>
        <a:p>
          <a:endParaRPr lang="en-US"/>
        </a:p>
      </dgm:t>
    </dgm:pt>
    <dgm:pt modelId="{AE0BEB26-BB0F-40EF-A9E8-15CAADB6B237}" type="sibTrans" cxnId="{122F5288-4694-4D2E-989B-820688DCAE6F}">
      <dgm:prSet/>
      <dgm:spPr/>
      <dgm:t>
        <a:bodyPr/>
        <a:lstStyle/>
        <a:p>
          <a:endParaRPr lang="en-US" dirty="0"/>
        </a:p>
      </dgm:t>
    </dgm:pt>
    <dgm:pt modelId="{A065B4D1-BAAD-4912-939C-E2263B01B855}">
      <dgm:prSet phldrT="[Text]" custT="1"/>
      <dgm:spPr>
        <a:noFill/>
        <a:ln w="38100">
          <a:solidFill>
            <a:srgbClr val="0071BC"/>
          </a:solidFill>
        </a:ln>
      </dgm:spPr>
      <dgm:t>
        <a:bodyPr/>
        <a:lstStyle/>
        <a:p>
          <a:pPr algn="ctr">
            <a:spcAft>
              <a:spcPts val="600"/>
            </a:spcAft>
          </a:pPr>
          <a:r>
            <a:rPr lang="en-US" sz="2400" dirty="0">
              <a:solidFill>
                <a:schemeClr val="tx1"/>
              </a:solidFill>
            </a:rPr>
            <a:t>Pre-screen pregnancy-associated deaths: </a:t>
          </a:r>
          <a:endParaRPr lang="en-US" sz="2400" dirty="0" smtClean="0">
            <a:solidFill>
              <a:schemeClr val="tx1"/>
            </a:solidFill>
          </a:endParaRPr>
        </a:p>
        <a:p>
          <a:pPr algn="ctr">
            <a:spcAft>
              <a:spcPct val="35000"/>
            </a:spcAft>
          </a:pPr>
          <a:r>
            <a:rPr lang="en-US" sz="1700" dirty="0" smtClean="0">
              <a:solidFill>
                <a:schemeClr val="tx1"/>
              </a:solidFill>
            </a:rPr>
            <a:t>Apply </a:t>
          </a:r>
          <a:r>
            <a:rPr lang="en-US" sz="1700" dirty="0">
              <a:solidFill>
                <a:schemeClr val="tx1"/>
              </a:solidFill>
            </a:rPr>
            <a:t>inclusion/exclusion criteria</a:t>
          </a:r>
        </a:p>
      </dgm:t>
    </dgm:pt>
    <dgm:pt modelId="{909D8259-50C6-4FB2-AF50-98746BF1D1B2}" type="parTrans" cxnId="{A82002F6-2C7D-4A0A-8F18-13F24239DDFF}">
      <dgm:prSet/>
      <dgm:spPr/>
      <dgm:t>
        <a:bodyPr/>
        <a:lstStyle/>
        <a:p>
          <a:endParaRPr lang="en-US"/>
        </a:p>
      </dgm:t>
    </dgm:pt>
    <dgm:pt modelId="{2406D548-FD1C-4674-948F-D0BE6911CCFF}" type="sibTrans" cxnId="{A82002F6-2C7D-4A0A-8F18-13F24239DDFF}">
      <dgm:prSet/>
      <dgm:spPr/>
      <dgm:t>
        <a:bodyPr/>
        <a:lstStyle/>
        <a:p>
          <a:endParaRPr lang="en-US" dirty="0"/>
        </a:p>
      </dgm:t>
    </dgm:pt>
    <dgm:pt modelId="{F8CCD006-8FE8-4E19-859F-33924D903FB0}">
      <dgm:prSet phldrT="[Text]" custT="1"/>
      <dgm:spPr>
        <a:noFill/>
        <a:ln w="38100">
          <a:solidFill>
            <a:srgbClr val="0071BC"/>
          </a:solidFill>
        </a:ln>
      </dgm:spPr>
      <dgm:t>
        <a:bodyPr/>
        <a:lstStyle/>
        <a:p>
          <a:pPr algn="ctr">
            <a:lnSpc>
              <a:spcPct val="100000"/>
            </a:lnSpc>
            <a:spcAft>
              <a:spcPts val="0"/>
            </a:spcAft>
          </a:pPr>
          <a:r>
            <a:rPr lang="en-US" sz="2400" dirty="0">
              <a:solidFill>
                <a:schemeClr val="tx1"/>
              </a:solidFill>
            </a:rPr>
            <a:t>Abstract data and prepare case summaries: </a:t>
          </a:r>
        </a:p>
        <a:p>
          <a:pPr algn="ctr">
            <a:lnSpc>
              <a:spcPct val="100000"/>
            </a:lnSpc>
            <a:spcAft>
              <a:spcPts val="0"/>
            </a:spcAft>
          </a:pPr>
          <a:r>
            <a:rPr lang="en-US" sz="1700" dirty="0">
              <a:solidFill>
                <a:schemeClr val="tx1"/>
              </a:solidFill>
            </a:rPr>
            <a:t>Investigative reports, Medical records, Other data</a:t>
          </a:r>
        </a:p>
      </dgm:t>
    </dgm:pt>
    <dgm:pt modelId="{60B02107-75E3-4968-8E72-F7D0347F8682}" type="parTrans" cxnId="{878F2527-47AF-49EE-A8FD-FE3F57795A98}">
      <dgm:prSet/>
      <dgm:spPr/>
      <dgm:t>
        <a:bodyPr/>
        <a:lstStyle/>
        <a:p>
          <a:endParaRPr lang="en-US"/>
        </a:p>
      </dgm:t>
    </dgm:pt>
    <dgm:pt modelId="{40A97688-26FF-4EF4-9ACA-5AC3B0965631}" type="sibTrans" cxnId="{878F2527-47AF-49EE-A8FD-FE3F57795A98}">
      <dgm:prSet/>
      <dgm:spPr/>
      <dgm:t>
        <a:bodyPr/>
        <a:lstStyle/>
        <a:p>
          <a:endParaRPr lang="en-US" dirty="0"/>
        </a:p>
      </dgm:t>
    </dgm:pt>
    <dgm:pt modelId="{C1727ED0-6070-4FE2-8262-F0FFE788E44F}">
      <dgm:prSet custT="1"/>
      <dgm:spPr>
        <a:solidFill>
          <a:schemeClr val="accent2">
            <a:lumMod val="40000"/>
            <a:lumOff val="60000"/>
          </a:schemeClr>
        </a:solidFill>
        <a:ln w="38100">
          <a:solidFill>
            <a:schemeClr val="tx1"/>
          </a:solidFill>
        </a:ln>
      </dgm:spPr>
      <dgm:t>
        <a:bodyPr/>
        <a:lstStyle/>
        <a:p>
          <a:pPr marL="0" indent="0" algn="ctr"/>
          <a:r>
            <a:rPr lang="en-US" sz="2400" dirty="0">
              <a:solidFill>
                <a:schemeClr val="tx1"/>
              </a:solidFill>
            </a:rPr>
            <a:t>Committee reviews cases:</a:t>
          </a:r>
          <a:r>
            <a:rPr lang="en-US" sz="2300" dirty="0">
              <a:solidFill>
                <a:schemeClr val="tx1"/>
              </a:solidFill>
            </a:rPr>
            <a:t> </a:t>
          </a:r>
          <a:r>
            <a:rPr lang="en-US" sz="1700" dirty="0">
              <a:solidFill>
                <a:schemeClr val="tx1"/>
              </a:solidFill>
            </a:rPr>
            <a:t>Classify death as suicide vs. accident</a:t>
          </a:r>
          <a:r>
            <a:rPr lang="en-US" sz="1700" dirty="0" smtClean="0">
              <a:solidFill>
                <a:schemeClr val="tx1"/>
              </a:solidFill>
            </a:rPr>
            <a:t>, </a:t>
          </a:r>
          <a:r>
            <a:rPr lang="en-US" sz="1700" dirty="0">
              <a:solidFill>
                <a:schemeClr val="tx1"/>
              </a:solidFill>
            </a:rPr>
            <a:t>identify contributing/critical factors, quality improvement opportunities, preventability, determine if pregnancy-related</a:t>
          </a:r>
        </a:p>
      </dgm:t>
    </dgm:pt>
    <dgm:pt modelId="{16378E65-398A-4DCD-B29E-41FD1D8B72EB}" type="parTrans" cxnId="{97A9D8F2-4F2E-4461-8657-CA1BC9B858A9}">
      <dgm:prSet/>
      <dgm:spPr/>
      <dgm:t>
        <a:bodyPr/>
        <a:lstStyle/>
        <a:p>
          <a:endParaRPr lang="en-US"/>
        </a:p>
      </dgm:t>
    </dgm:pt>
    <dgm:pt modelId="{E254B065-208D-4874-9B6A-46E850736528}" type="sibTrans" cxnId="{97A9D8F2-4F2E-4461-8657-CA1BC9B858A9}">
      <dgm:prSet/>
      <dgm:spPr/>
      <dgm:t>
        <a:bodyPr/>
        <a:lstStyle/>
        <a:p>
          <a:endParaRPr lang="en-US" dirty="0"/>
        </a:p>
      </dgm:t>
    </dgm:pt>
    <dgm:pt modelId="{CA8CBFCC-CACF-42FF-A1E6-CD045CE909A3}">
      <dgm:prSet custT="1"/>
      <dgm:spPr>
        <a:noFill/>
        <a:ln w="38100">
          <a:solidFill>
            <a:srgbClr val="0071BC"/>
          </a:solidFill>
        </a:ln>
      </dgm:spPr>
      <dgm:t>
        <a:bodyPr/>
        <a:lstStyle/>
        <a:p>
          <a:pPr algn="ctr">
            <a:spcAft>
              <a:spcPts val="600"/>
            </a:spcAft>
          </a:pPr>
          <a:r>
            <a:rPr lang="en-US" sz="2400" dirty="0">
              <a:solidFill>
                <a:schemeClr val="tx1"/>
              </a:solidFill>
            </a:rPr>
            <a:t>Analyze quantitative and qualitative </a:t>
          </a:r>
          <a:r>
            <a:rPr lang="en-US" sz="2400" dirty="0" smtClean="0">
              <a:solidFill>
                <a:schemeClr val="tx1"/>
              </a:solidFill>
            </a:rPr>
            <a:t>data:</a:t>
          </a:r>
        </a:p>
        <a:p>
          <a:pPr algn="ctr">
            <a:spcAft>
              <a:spcPct val="35000"/>
            </a:spcAft>
          </a:pPr>
          <a:r>
            <a:rPr lang="en-US" sz="1700" dirty="0" smtClean="0">
              <a:solidFill>
                <a:schemeClr val="tx1"/>
              </a:solidFill>
            </a:rPr>
            <a:t>Committee produces data-informed recommendations for preventing suicide</a:t>
          </a:r>
          <a:endParaRPr lang="en-US" sz="1700" dirty="0">
            <a:solidFill>
              <a:schemeClr val="tx1"/>
            </a:solidFill>
          </a:endParaRPr>
        </a:p>
      </dgm:t>
    </dgm:pt>
    <dgm:pt modelId="{2091F425-2780-4B63-A40F-69EE6C6184D7}" type="parTrans" cxnId="{992EF603-3E31-455F-87D8-E11178BF4D81}">
      <dgm:prSet/>
      <dgm:spPr/>
      <dgm:t>
        <a:bodyPr/>
        <a:lstStyle/>
        <a:p>
          <a:endParaRPr lang="en-US"/>
        </a:p>
      </dgm:t>
    </dgm:pt>
    <dgm:pt modelId="{3A4E408E-B064-42A3-AE19-96D6345F17AE}" type="sibTrans" cxnId="{992EF603-3E31-455F-87D8-E11178BF4D81}">
      <dgm:prSet/>
      <dgm:spPr/>
      <dgm:t>
        <a:bodyPr/>
        <a:lstStyle/>
        <a:p>
          <a:endParaRPr lang="en-US"/>
        </a:p>
      </dgm:t>
    </dgm:pt>
    <dgm:pt modelId="{EADE2F79-C40C-764B-92AB-5A9273AFE09D}" type="pres">
      <dgm:prSet presAssocID="{6A48AAE4-4C22-478F-B682-B02349CFD0A7}" presName="outerComposite" presStyleCnt="0">
        <dgm:presLayoutVars>
          <dgm:chMax val="5"/>
          <dgm:dir/>
          <dgm:resizeHandles val="exact"/>
        </dgm:presLayoutVars>
      </dgm:prSet>
      <dgm:spPr/>
      <dgm:t>
        <a:bodyPr/>
        <a:lstStyle/>
        <a:p>
          <a:endParaRPr lang="en-US"/>
        </a:p>
      </dgm:t>
    </dgm:pt>
    <dgm:pt modelId="{330A2B93-1329-6A42-BF22-6350D41B1B1B}" type="pres">
      <dgm:prSet presAssocID="{6A48AAE4-4C22-478F-B682-B02349CFD0A7}" presName="dummyMaxCanvas" presStyleCnt="0">
        <dgm:presLayoutVars/>
      </dgm:prSet>
      <dgm:spPr/>
    </dgm:pt>
    <dgm:pt modelId="{87B77E47-C8C9-B74D-9465-4915EF7E6AF5}" type="pres">
      <dgm:prSet presAssocID="{6A48AAE4-4C22-478F-B682-B02349CFD0A7}" presName="FiveNodes_1" presStyleLbl="node1" presStyleIdx="0" presStyleCnt="5">
        <dgm:presLayoutVars>
          <dgm:bulletEnabled val="1"/>
        </dgm:presLayoutVars>
      </dgm:prSet>
      <dgm:spPr/>
      <dgm:t>
        <a:bodyPr/>
        <a:lstStyle/>
        <a:p>
          <a:endParaRPr lang="en-US"/>
        </a:p>
      </dgm:t>
    </dgm:pt>
    <dgm:pt modelId="{339D5AAD-EFE7-2949-B851-530EAAE07E05}" type="pres">
      <dgm:prSet presAssocID="{6A48AAE4-4C22-478F-B682-B02349CFD0A7}" presName="FiveNodes_2" presStyleLbl="node1" presStyleIdx="1" presStyleCnt="5">
        <dgm:presLayoutVars>
          <dgm:bulletEnabled val="1"/>
        </dgm:presLayoutVars>
      </dgm:prSet>
      <dgm:spPr/>
      <dgm:t>
        <a:bodyPr/>
        <a:lstStyle/>
        <a:p>
          <a:endParaRPr lang="en-US"/>
        </a:p>
      </dgm:t>
    </dgm:pt>
    <dgm:pt modelId="{F1FB2C97-C196-A044-9306-2D83D133B4FB}" type="pres">
      <dgm:prSet presAssocID="{6A48AAE4-4C22-478F-B682-B02349CFD0A7}" presName="FiveNodes_3" presStyleLbl="node1" presStyleIdx="2" presStyleCnt="5">
        <dgm:presLayoutVars>
          <dgm:bulletEnabled val="1"/>
        </dgm:presLayoutVars>
      </dgm:prSet>
      <dgm:spPr/>
      <dgm:t>
        <a:bodyPr/>
        <a:lstStyle/>
        <a:p>
          <a:endParaRPr lang="en-US"/>
        </a:p>
      </dgm:t>
    </dgm:pt>
    <dgm:pt modelId="{198CB5BB-C1E9-F843-B0FD-2F208C8E1EE1}" type="pres">
      <dgm:prSet presAssocID="{6A48AAE4-4C22-478F-B682-B02349CFD0A7}" presName="FiveNodes_4" presStyleLbl="node1" presStyleIdx="3" presStyleCnt="5">
        <dgm:presLayoutVars>
          <dgm:bulletEnabled val="1"/>
        </dgm:presLayoutVars>
      </dgm:prSet>
      <dgm:spPr/>
      <dgm:t>
        <a:bodyPr/>
        <a:lstStyle/>
        <a:p>
          <a:endParaRPr lang="en-US"/>
        </a:p>
      </dgm:t>
    </dgm:pt>
    <dgm:pt modelId="{F1595727-4CED-034A-8A53-5118C7A38C09}" type="pres">
      <dgm:prSet presAssocID="{6A48AAE4-4C22-478F-B682-B02349CFD0A7}" presName="FiveNodes_5" presStyleLbl="node1" presStyleIdx="4" presStyleCnt="5">
        <dgm:presLayoutVars>
          <dgm:bulletEnabled val="1"/>
        </dgm:presLayoutVars>
      </dgm:prSet>
      <dgm:spPr/>
      <dgm:t>
        <a:bodyPr/>
        <a:lstStyle/>
        <a:p>
          <a:endParaRPr lang="en-US"/>
        </a:p>
      </dgm:t>
    </dgm:pt>
    <dgm:pt modelId="{3EF43CBF-9182-7746-B264-5CE4726383B9}" type="pres">
      <dgm:prSet presAssocID="{6A48AAE4-4C22-478F-B682-B02349CFD0A7}" presName="FiveConn_1-2" presStyleLbl="fgAccFollowNode1" presStyleIdx="0" presStyleCnt="4">
        <dgm:presLayoutVars>
          <dgm:bulletEnabled val="1"/>
        </dgm:presLayoutVars>
      </dgm:prSet>
      <dgm:spPr/>
      <dgm:t>
        <a:bodyPr/>
        <a:lstStyle/>
        <a:p>
          <a:endParaRPr lang="en-US"/>
        </a:p>
      </dgm:t>
    </dgm:pt>
    <dgm:pt modelId="{A319FEA5-C02F-4B48-8651-0318FD1E7170}" type="pres">
      <dgm:prSet presAssocID="{6A48AAE4-4C22-478F-B682-B02349CFD0A7}" presName="FiveConn_2-3" presStyleLbl="fgAccFollowNode1" presStyleIdx="1" presStyleCnt="4">
        <dgm:presLayoutVars>
          <dgm:bulletEnabled val="1"/>
        </dgm:presLayoutVars>
      </dgm:prSet>
      <dgm:spPr/>
      <dgm:t>
        <a:bodyPr/>
        <a:lstStyle/>
        <a:p>
          <a:endParaRPr lang="en-US"/>
        </a:p>
      </dgm:t>
    </dgm:pt>
    <dgm:pt modelId="{1F285E6D-0002-2147-9802-068A76D1575B}" type="pres">
      <dgm:prSet presAssocID="{6A48AAE4-4C22-478F-B682-B02349CFD0A7}" presName="FiveConn_3-4" presStyleLbl="fgAccFollowNode1" presStyleIdx="2" presStyleCnt="4">
        <dgm:presLayoutVars>
          <dgm:bulletEnabled val="1"/>
        </dgm:presLayoutVars>
      </dgm:prSet>
      <dgm:spPr/>
      <dgm:t>
        <a:bodyPr/>
        <a:lstStyle/>
        <a:p>
          <a:endParaRPr lang="en-US"/>
        </a:p>
      </dgm:t>
    </dgm:pt>
    <dgm:pt modelId="{A5D6ECC3-B0A7-BF4F-B460-67D507BD2862}" type="pres">
      <dgm:prSet presAssocID="{6A48AAE4-4C22-478F-B682-B02349CFD0A7}" presName="FiveConn_4-5" presStyleLbl="fgAccFollowNode1" presStyleIdx="3" presStyleCnt="4">
        <dgm:presLayoutVars>
          <dgm:bulletEnabled val="1"/>
        </dgm:presLayoutVars>
      </dgm:prSet>
      <dgm:spPr/>
      <dgm:t>
        <a:bodyPr/>
        <a:lstStyle/>
        <a:p>
          <a:endParaRPr lang="en-US"/>
        </a:p>
      </dgm:t>
    </dgm:pt>
    <dgm:pt modelId="{4B62C717-AC33-6242-90B3-D7B9A45C99D3}" type="pres">
      <dgm:prSet presAssocID="{6A48AAE4-4C22-478F-B682-B02349CFD0A7}" presName="FiveNodes_1_text" presStyleLbl="node1" presStyleIdx="4" presStyleCnt="5">
        <dgm:presLayoutVars>
          <dgm:bulletEnabled val="1"/>
        </dgm:presLayoutVars>
      </dgm:prSet>
      <dgm:spPr/>
      <dgm:t>
        <a:bodyPr/>
        <a:lstStyle/>
        <a:p>
          <a:endParaRPr lang="en-US"/>
        </a:p>
      </dgm:t>
    </dgm:pt>
    <dgm:pt modelId="{4641CD70-9FF3-5341-8652-BBD4BBFFF18D}" type="pres">
      <dgm:prSet presAssocID="{6A48AAE4-4C22-478F-B682-B02349CFD0A7}" presName="FiveNodes_2_text" presStyleLbl="node1" presStyleIdx="4" presStyleCnt="5">
        <dgm:presLayoutVars>
          <dgm:bulletEnabled val="1"/>
        </dgm:presLayoutVars>
      </dgm:prSet>
      <dgm:spPr/>
      <dgm:t>
        <a:bodyPr/>
        <a:lstStyle/>
        <a:p>
          <a:endParaRPr lang="en-US"/>
        </a:p>
      </dgm:t>
    </dgm:pt>
    <dgm:pt modelId="{EBA5ACE2-48BA-0145-86D1-7F1315492F4F}" type="pres">
      <dgm:prSet presAssocID="{6A48AAE4-4C22-478F-B682-B02349CFD0A7}" presName="FiveNodes_3_text" presStyleLbl="node1" presStyleIdx="4" presStyleCnt="5">
        <dgm:presLayoutVars>
          <dgm:bulletEnabled val="1"/>
        </dgm:presLayoutVars>
      </dgm:prSet>
      <dgm:spPr/>
      <dgm:t>
        <a:bodyPr/>
        <a:lstStyle/>
        <a:p>
          <a:endParaRPr lang="en-US"/>
        </a:p>
      </dgm:t>
    </dgm:pt>
    <dgm:pt modelId="{4E10D5F2-1EB6-964B-8295-1C4DDDC66689}" type="pres">
      <dgm:prSet presAssocID="{6A48AAE4-4C22-478F-B682-B02349CFD0A7}" presName="FiveNodes_4_text" presStyleLbl="node1" presStyleIdx="4" presStyleCnt="5">
        <dgm:presLayoutVars>
          <dgm:bulletEnabled val="1"/>
        </dgm:presLayoutVars>
      </dgm:prSet>
      <dgm:spPr/>
      <dgm:t>
        <a:bodyPr/>
        <a:lstStyle/>
        <a:p>
          <a:endParaRPr lang="en-US"/>
        </a:p>
      </dgm:t>
    </dgm:pt>
    <dgm:pt modelId="{A212F057-BD64-734E-9720-D57B1B59401D}" type="pres">
      <dgm:prSet presAssocID="{6A48AAE4-4C22-478F-B682-B02349CFD0A7}" presName="FiveNodes_5_text" presStyleLbl="node1" presStyleIdx="4" presStyleCnt="5">
        <dgm:presLayoutVars>
          <dgm:bulletEnabled val="1"/>
        </dgm:presLayoutVars>
      </dgm:prSet>
      <dgm:spPr/>
      <dgm:t>
        <a:bodyPr/>
        <a:lstStyle/>
        <a:p>
          <a:endParaRPr lang="en-US"/>
        </a:p>
      </dgm:t>
    </dgm:pt>
  </dgm:ptLst>
  <dgm:cxnLst>
    <dgm:cxn modelId="{560E8E8B-9C32-C74B-BA83-17C861B5B314}" type="presOf" srcId="{CA8CBFCC-CACF-42FF-A1E6-CD045CE909A3}" destId="{A212F057-BD64-734E-9720-D57B1B59401D}" srcOrd="1" destOrd="0" presId="urn:microsoft.com/office/officeart/2005/8/layout/vProcess5"/>
    <dgm:cxn modelId="{059C6690-D3BB-2941-BDAE-BF974DEDEDB5}" type="presOf" srcId="{C1727ED0-6070-4FE2-8262-F0FFE788E44F}" destId="{4E10D5F2-1EB6-964B-8295-1C4DDDC66689}" srcOrd="1" destOrd="0" presId="urn:microsoft.com/office/officeart/2005/8/layout/vProcess5"/>
    <dgm:cxn modelId="{343E655C-D881-0A49-B039-2E3340354683}" type="presOf" srcId="{A065B4D1-BAAD-4912-939C-E2263B01B855}" destId="{339D5AAD-EFE7-2949-B851-530EAAE07E05}" srcOrd="0" destOrd="0" presId="urn:microsoft.com/office/officeart/2005/8/layout/vProcess5"/>
    <dgm:cxn modelId="{878F2527-47AF-49EE-A8FD-FE3F57795A98}" srcId="{6A48AAE4-4C22-478F-B682-B02349CFD0A7}" destId="{F8CCD006-8FE8-4E19-859F-33924D903FB0}" srcOrd="2" destOrd="0" parTransId="{60B02107-75E3-4968-8E72-F7D0347F8682}" sibTransId="{40A97688-26FF-4EF4-9ACA-5AC3B0965631}"/>
    <dgm:cxn modelId="{992EF603-3E31-455F-87D8-E11178BF4D81}" srcId="{6A48AAE4-4C22-478F-B682-B02349CFD0A7}" destId="{CA8CBFCC-CACF-42FF-A1E6-CD045CE909A3}" srcOrd="4" destOrd="0" parTransId="{2091F425-2780-4B63-A40F-69EE6C6184D7}" sibTransId="{3A4E408E-B064-42A3-AE19-96D6345F17AE}"/>
    <dgm:cxn modelId="{DBA4348B-CA1C-6F41-ADC4-89F8FD644762}" type="presOf" srcId="{E254B065-208D-4874-9B6A-46E850736528}" destId="{A5D6ECC3-B0A7-BF4F-B460-67D507BD2862}" srcOrd="0" destOrd="0" presId="urn:microsoft.com/office/officeart/2005/8/layout/vProcess5"/>
    <dgm:cxn modelId="{227A4288-0971-1942-86BD-5BD91EFF9D45}" type="presOf" srcId="{2406D548-FD1C-4674-948F-D0BE6911CCFF}" destId="{A319FEA5-C02F-4B48-8651-0318FD1E7170}" srcOrd="0" destOrd="0" presId="urn:microsoft.com/office/officeart/2005/8/layout/vProcess5"/>
    <dgm:cxn modelId="{84F03B37-01A6-034C-8537-DC9E4F3EA3B6}" type="presOf" srcId="{F8CCD006-8FE8-4E19-859F-33924D903FB0}" destId="{F1FB2C97-C196-A044-9306-2D83D133B4FB}" srcOrd="0" destOrd="0" presId="urn:microsoft.com/office/officeart/2005/8/layout/vProcess5"/>
    <dgm:cxn modelId="{97A9D8F2-4F2E-4461-8657-CA1BC9B858A9}" srcId="{6A48AAE4-4C22-478F-B682-B02349CFD0A7}" destId="{C1727ED0-6070-4FE2-8262-F0FFE788E44F}" srcOrd="3" destOrd="0" parTransId="{16378E65-398A-4DCD-B29E-41FD1D8B72EB}" sibTransId="{E254B065-208D-4874-9B6A-46E850736528}"/>
    <dgm:cxn modelId="{A82002F6-2C7D-4A0A-8F18-13F24239DDFF}" srcId="{6A48AAE4-4C22-478F-B682-B02349CFD0A7}" destId="{A065B4D1-BAAD-4912-939C-E2263B01B855}" srcOrd="1" destOrd="0" parTransId="{909D8259-50C6-4FB2-AF50-98746BF1D1B2}" sibTransId="{2406D548-FD1C-4674-948F-D0BE6911CCFF}"/>
    <dgm:cxn modelId="{0BA2CCCD-B371-6140-AD9B-714F27BD67BF}" type="presOf" srcId="{C1727ED0-6070-4FE2-8262-F0FFE788E44F}" destId="{198CB5BB-C1E9-F843-B0FD-2F208C8E1EE1}" srcOrd="0" destOrd="0" presId="urn:microsoft.com/office/officeart/2005/8/layout/vProcess5"/>
    <dgm:cxn modelId="{59C19392-DED1-174C-97B0-492D2AB8ACCA}" type="presOf" srcId="{40A97688-26FF-4EF4-9ACA-5AC3B0965631}" destId="{1F285E6D-0002-2147-9802-068A76D1575B}" srcOrd="0" destOrd="0" presId="urn:microsoft.com/office/officeart/2005/8/layout/vProcess5"/>
    <dgm:cxn modelId="{0A8A2023-4FC3-954A-8D93-F498EED5D5D9}" type="presOf" srcId="{A065B4D1-BAAD-4912-939C-E2263B01B855}" destId="{4641CD70-9FF3-5341-8652-BBD4BBFFF18D}" srcOrd="1" destOrd="0" presId="urn:microsoft.com/office/officeart/2005/8/layout/vProcess5"/>
    <dgm:cxn modelId="{5B49285C-4A39-1E49-8799-1A84CAAC8291}" type="presOf" srcId="{A28ABA05-F883-4A7F-AB06-728B25782E29}" destId="{4B62C717-AC33-6242-90B3-D7B9A45C99D3}" srcOrd="1" destOrd="0" presId="urn:microsoft.com/office/officeart/2005/8/layout/vProcess5"/>
    <dgm:cxn modelId="{70CDFA51-BE2C-E745-A495-B2DCA9323DA3}" type="presOf" srcId="{F8CCD006-8FE8-4E19-859F-33924D903FB0}" destId="{EBA5ACE2-48BA-0145-86D1-7F1315492F4F}" srcOrd="1" destOrd="0" presId="urn:microsoft.com/office/officeart/2005/8/layout/vProcess5"/>
    <dgm:cxn modelId="{53536A23-273F-FF48-8F88-7E3D44A5E6E9}" type="presOf" srcId="{6A48AAE4-4C22-478F-B682-B02349CFD0A7}" destId="{EADE2F79-C40C-764B-92AB-5A9273AFE09D}" srcOrd="0" destOrd="0" presId="urn:microsoft.com/office/officeart/2005/8/layout/vProcess5"/>
    <dgm:cxn modelId="{122F5288-4694-4D2E-989B-820688DCAE6F}" srcId="{6A48AAE4-4C22-478F-B682-B02349CFD0A7}" destId="{A28ABA05-F883-4A7F-AB06-728B25782E29}" srcOrd="0" destOrd="0" parTransId="{80126615-73C2-4B8B-B45B-4FF0CC9630B5}" sibTransId="{AE0BEB26-BB0F-40EF-A9E8-15CAADB6B237}"/>
    <dgm:cxn modelId="{701BA71D-EC25-134E-BE78-F7BC1030A8A4}" type="presOf" srcId="{A28ABA05-F883-4A7F-AB06-728B25782E29}" destId="{87B77E47-C8C9-B74D-9465-4915EF7E6AF5}" srcOrd="0" destOrd="0" presId="urn:microsoft.com/office/officeart/2005/8/layout/vProcess5"/>
    <dgm:cxn modelId="{2FDEC415-F2A4-054C-8D4F-974B3B7F7C33}" type="presOf" srcId="{AE0BEB26-BB0F-40EF-A9E8-15CAADB6B237}" destId="{3EF43CBF-9182-7746-B264-5CE4726383B9}" srcOrd="0" destOrd="0" presId="urn:microsoft.com/office/officeart/2005/8/layout/vProcess5"/>
    <dgm:cxn modelId="{D05479A4-6A84-E64D-A0EB-7A72AC0C5B42}" type="presOf" srcId="{CA8CBFCC-CACF-42FF-A1E6-CD045CE909A3}" destId="{F1595727-4CED-034A-8A53-5118C7A38C09}" srcOrd="0" destOrd="0" presId="urn:microsoft.com/office/officeart/2005/8/layout/vProcess5"/>
    <dgm:cxn modelId="{D2884C18-C0DE-C74A-9B7F-74FF21F2DCEB}" type="presParOf" srcId="{EADE2F79-C40C-764B-92AB-5A9273AFE09D}" destId="{330A2B93-1329-6A42-BF22-6350D41B1B1B}" srcOrd="0" destOrd="0" presId="urn:microsoft.com/office/officeart/2005/8/layout/vProcess5"/>
    <dgm:cxn modelId="{CFF1A700-F2A7-E44A-8BBB-887ED7B1B169}" type="presParOf" srcId="{EADE2F79-C40C-764B-92AB-5A9273AFE09D}" destId="{87B77E47-C8C9-B74D-9465-4915EF7E6AF5}" srcOrd="1" destOrd="0" presId="urn:microsoft.com/office/officeart/2005/8/layout/vProcess5"/>
    <dgm:cxn modelId="{C0F48A9D-776D-CD43-92D2-EBCF5F47BC30}" type="presParOf" srcId="{EADE2F79-C40C-764B-92AB-5A9273AFE09D}" destId="{339D5AAD-EFE7-2949-B851-530EAAE07E05}" srcOrd="2" destOrd="0" presId="urn:microsoft.com/office/officeart/2005/8/layout/vProcess5"/>
    <dgm:cxn modelId="{75D95E11-2B70-404F-AE67-D267B34E5A64}" type="presParOf" srcId="{EADE2F79-C40C-764B-92AB-5A9273AFE09D}" destId="{F1FB2C97-C196-A044-9306-2D83D133B4FB}" srcOrd="3" destOrd="0" presId="urn:microsoft.com/office/officeart/2005/8/layout/vProcess5"/>
    <dgm:cxn modelId="{683308D1-9BA8-0941-889F-0E6A1B53A919}" type="presParOf" srcId="{EADE2F79-C40C-764B-92AB-5A9273AFE09D}" destId="{198CB5BB-C1E9-F843-B0FD-2F208C8E1EE1}" srcOrd="4" destOrd="0" presId="urn:microsoft.com/office/officeart/2005/8/layout/vProcess5"/>
    <dgm:cxn modelId="{4395CA15-60E6-7244-ABEC-038EDFE9C0EA}" type="presParOf" srcId="{EADE2F79-C40C-764B-92AB-5A9273AFE09D}" destId="{F1595727-4CED-034A-8A53-5118C7A38C09}" srcOrd="5" destOrd="0" presId="urn:microsoft.com/office/officeart/2005/8/layout/vProcess5"/>
    <dgm:cxn modelId="{9C8E4213-21E6-2B4F-B3F9-E03BCD66B539}" type="presParOf" srcId="{EADE2F79-C40C-764B-92AB-5A9273AFE09D}" destId="{3EF43CBF-9182-7746-B264-5CE4726383B9}" srcOrd="6" destOrd="0" presId="urn:microsoft.com/office/officeart/2005/8/layout/vProcess5"/>
    <dgm:cxn modelId="{BF919157-697F-BD4E-A738-028BB554D6DF}" type="presParOf" srcId="{EADE2F79-C40C-764B-92AB-5A9273AFE09D}" destId="{A319FEA5-C02F-4B48-8651-0318FD1E7170}" srcOrd="7" destOrd="0" presId="urn:microsoft.com/office/officeart/2005/8/layout/vProcess5"/>
    <dgm:cxn modelId="{4DB54478-F101-2647-AEAB-919A94652E38}" type="presParOf" srcId="{EADE2F79-C40C-764B-92AB-5A9273AFE09D}" destId="{1F285E6D-0002-2147-9802-068A76D1575B}" srcOrd="8" destOrd="0" presId="urn:microsoft.com/office/officeart/2005/8/layout/vProcess5"/>
    <dgm:cxn modelId="{1F02DA9B-8DCB-AC45-AD1A-B7791BA382AF}" type="presParOf" srcId="{EADE2F79-C40C-764B-92AB-5A9273AFE09D}" destId="{A5D6ECC3-B0A7-BF4F-B460-67D507BD2862}" srcOrd="9" destOrd="0" presId="urn:microsoft.com/office/officeart/2005/8/layout/vProcess5"/>
    <dgm:cxn modelId="{77A98986-F7C7-4444-A26A-C2F3D773DACA}" type="presParOf" srcId="{EADE2F79-C40C-764B-92AB-5A9273AFE09D}" destId="{4B62C717-AC33-6242-90B3-D7B9A45C99D3}" srcOrd="10" destOrd="0" presId="urn:microsoft.com/office/officeart/2005/8/layout/vProcess5"/>
    <dgm:cxn modelId="{486B884F-B18E-9942-B2AA-2DA08BBA871D}" type="presParOf" srcId="{EADE2F79-C40C-764B-92AB-5A9273AFE09D}" destId="{4641CD70-9FF3-5341-8652-BBD4BBFFF18D}" srcOrd="11" destOrd="0" presId="urn:microsoft.com/office/officeart/2005/8/layout/vProcess5"/>
    <dgm:cxn modelId="{A849B90B-C631-494B-BD76-20D179064127}" type="presParOf" srcId="{EADE2F79-C40C-764B-92AB-5A9273AFE09D}" destId="{EBA5ACE2-48BA-0145-86D1-7F1315492F4F}" srcOrd="12" destOrd="0" presId="urn:microsoft.com/office/officeart/2005/8/layout/vProcess5"/>
    <dgm:cxn modelId="{F6E7D298-0613-8342-B4DC-20F027376110}" type="presParOf" srcId="{EADE2F79-C40C-764B-92AB-5A9273AFE09D}" destId="{4E10D5F2-1EB6-964B-8295-1C4DDDC66689}" srcOrd="13" destOrd="0" presId="urn:microsoft.com/office/officeart/2005/8/layout/vProcess5"/>
    <dgm:cxn modelId="{09457DC9-BB2C-4840-B511-2F03C18ACC22}" type="presParOf" srcId="{EADE2F79-C40C-764B-92AB-5A9273AFE09D}" destId="{A212F057-BD64-734E-9720-D57B1B59401D}" srcOrd="14" destOrd="0" presId="urn:microsoft.com/office/officeart/2005/8/layout/vProcess5"/>
  </dgm:cxnLst>
  <dgm:bg>
    <a:solidFill>
      <a:schemeClr val="bg1"/>
    </a:solidFill>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D8F3C2E-8997-4E40-8741-85C41ACC03F8}"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D7799570-BACA-41DA-B431-0413B3EF0E6D}">
      <dgm:prSet phldrT="[Text]" custT="1">
        <dgm:style>
          <a:lnRef idx="2">
            <a:schemeClr val="accent1"/>
          </a:lnRef>
          <a:fillRef idx="1">
            <a:schemeClr val="lt1"/>
          </a:fillRef>
          <a:effectRef idx="0">
            <a:schemeClr val="accent1"/>
          </a:effectRef>
          <a:fontRef idx="minor">
            <a:schemeClr val="dk1"/>
          </a:fontRef>
        </dgm:style>
      </dgm:prSet>
      <dgm:spPr/>
      <dgm:t>
        <a:bodyPr/>
        <a:lstStyle/>
        <a:p>
          <a:pPr algn="ctr"/>
          <a:r>
            <a:rPr lang="en-US" sz="3500" dirty="0"/>
            <a:t>Pregnancy-associated deaths in 2002-2012</a:t>
          </a:r>
        </a:p>
      </dgm:t>
      <dgm:extLst>
        <a:ext uri="{E40237B7-FDA0-4F09-8148-C483321AD2D9}">
          <dgm14:cNvPr xmlns:dgm14="http://schemas.microsoft.com/office/drawing/2010/diagram" id="0" name="" descr="Pregnancy-associated deaths in 2002-2012&#10;"/>
        </a:ext>
      </dgm:extLst>
    </dgm:pt>
    <dgm:pt modelId="{91D17265-E62D-4227-9432-665E54EACBBF}" type="parTrans" cxnId="{0B11BC8E-9B38-43CE-9025-667373448B33}">
      <dgm:prSet/>
      <dgm:spPr/>
      <dgm:t>
        <a:bodyPr/>
        <a:lstStyle/>
        <a:p>
          <a:endParaRPr lang="en-US"/>
        </a:p>
      </dgm:t>
    </dgm:pt>
    <dgm:pt modelId="{C58D5742-6A25-4816-8A23-A0E4EC9ADF0D}" type="sibTrans" cxnId="{0B11BC8E-9B38-43CE-9025-667373448B33}">
      <dgm:prSet/>
      <dgm:spPr/>
      <dgm:t>
        <a:bodyPr/>
        <a:lstStyle/>
        <a:p>
          <a:endParaRPr lang="en-US"/>
        </a:p>
      </dgm:t>
    </dgm:pt>
    <dgm:pt modelId="{576D696F-B495-4F98-82E0-3EB1E671810A}">
      <dgm:prSet phldrT="[Text]" custT="1">
        <dgm:style>
          <a:lnRef idx="2">
            <a:schemeClr val="accent1"/>
          </a:lnRef>
          <a:fillRef idx="1">
            <a:schemeClr val="lt1"/>
          </a:fillRef>
          <a:effectRef idx="0">
            <a:schemeClr val="accent1"/>
          </a:effectRef>
          <a:fontRef idx="minor">
            <a:schemeClr val="dk1"/>
          </a:fontRef>
        </dgm:style>
      </dgm:prSet>
      <dgm:spPr/>
      <dgm:t>
        <a:bodyPr/>
        <a:lstStyle/>
        <a:p>
          <a:r>
            <a:rPr lang="en-US" sz="2600" dirty="0"/>
            <a:t>31 Accidental/Other</a:t>
          </a:r>
        </a:p>
      </dgm:t>
      <dgm:extLst>
        <a:ext uri="{E40237B7-FDA0-4F09-8148-C483321AD2D9}">
          <dgm14:cNvPr xmlns:dgm14="http://schemas.microsoft.com/office/drawing/2010/diagram" id="0" name="" descr="31 Accidental/Other&#10;"/>
        </a:ext>
      </dgm:extLst>
    </dgm:pt>
    <dgm:pt modelId="{4364EF67-DB5C-41E3-B4D6-646D948758EF}" type="parTrans" cxnId="{73D795A1-AF75-42CD-B2D1-0D954C3922BC}">
      <dgm:prSet/>
      <dgm:spPr/>
      <dgm:t>
        <a:bodyPr/>
        <a:lstStyle/>
        <a:p>
          <a:endParaRPr lang="en-US"/>
        </a:p>
      </dgm:t>
      <dgm:extLst>
        <a:ext uri="{E40237B7-FDA0-4F09-8148-C483321AD2D9}">
          <dgm14:cNvPr xmlns:dgm14="http://schemas.microsoft.com/office/drawing/2010/diagram" id="0" name="" descr="decorative"/>
        </a:ext>
      </dgm:extLst>
    </dgm:pt>
    <dgm:pt modelId="{EE13453C-366B-4B75-A678-3E46A2B990F0}" type="sibTrans" cxnId="{73D795A1-AF75-42CD-B2D1-0D954C3922BC}">
      <dgm:prSet/>
      <dgm:spPr/>
      <dgm:t>
        <a:bodyPr/>
        <a:lstStyle/>
        <a:p>
          <a:endParaRPr lang="en-US"/>
        </a:p>
      </dgm:t>
    </dgm:pt>
    <dgm:pt modelId="{015AC186-A030-49B7-B1FC-3AD434E405EE}">
      <dgm:prSet phldrT="[Text]" custT="1">
        <dgm:style>
          <a:lnRef idx="2">
            <a:schemeClr val="accent1"/>
          </a:lnRef>
          <a:fillRef idx="1">
            <a:schemeClr val="lt1"/>
          </a:fillRef>
          <a:effectRef idx="0">
            <a:schemeClr val="accent1"/>
          </a:effectRef>
          <a:fontRef idx="minor">
            <a:schemeClr val="dk1"/>
          </a:fontRef>
        </dgm:style>
      </dgm:prSet>
      <dgm:spPr/>
      <dgm:t>
        <a:bodyPr/>
        <a:lstStyle/>
        <a:p>
          <a:r>
            <a:rPr lang="en-US" sz="2600" dirty="0"/>
            <a:t>86 Suicide</a:t>
          </a:r>
        </a:p>
      </dgm:t>
      <dgm:extLst>
        <a:ext uri="{E40237B7-FDA0-4F09-8148-C483321AD2D9}">
          <dgm14:cNvPr xmlns:dgm14="http://schemas.microsoft.com/office/drawing/2010/diagram" id="0" name="" descr="86 Suicide&#10;"/>
        </a:ext>
      </dgm:extLst>
    </dgm:pt>
    <dgm:pt modelId="{962B3536-74A8-493F-9154-1E0499BA4273}" type="parTrans" cxnId="{4BE04BF3-3BF3-45ED-8B8E-1B03B1DFBE0B}">
      <dgm:prSet/>
      <dgm:spPr/>
      <dgm:t>
        <a:bodyPr/>
        <a:lstStyle/>
        <a:p>
          <a:endParaRPr lang="en-US"/>
        </a:p>
      </dgm:t>
      <dgm:extLst>
        <a:ext uri="{E40237B7-FDA0-4F09-8148-C483321AD2D9}">
          <dgm14:cNvPr xmlns:dgm14="http://schemas.microsoft.com/office/drawing/2010/diagram" id="0" name="" descr="decorative"/>
        </a:ext>
      </dgm:extLst>
    </dgm:pt>
    <dgm:pt modelId="{78A69AF8-709E-4F19-9C79-2CF62C31B1FB}" type="sibTrans" cxnId="{4BE04BF3-3BF3-45ED-8B8E-1B03B1DFBE0B}">
      <dgm:prSet/>
      <dgm:spPr/>
      <dgm:t>
        <a:bodyPr/>
        <a:lstStyle/>
        <a:p>
          <a:endParaRPr lang="en-US"/>
        </a:p>
      </dgm:t>
    </dgm:pt>
    <dgm:pt modelId="{8160B306-EB74-4DFC-87E6-087C14134F84}">
      <dgm:prSet phldrT="[Text]" custT="1">
        <dgm:style>
          <a:lnRef idx="2">
            <a:schemeClr val="accent1"/>
          </a:lnRef>
          <a:fillRef idx="1">
            <a:schemeClr val="lt1"/>
          </a:fillRef>
          <a:effectRef idx="0">
            <a:schemeClr val="accent1"/>
          </a:effectRef>
          <a:fontRef idx="minor">
            <a:schemeClr val="dk1"/>
          </a:fontRef>
        </dgm:style>
      </dgm:prSet>
      <dgm:spPr/>
      <dgm:t>
        <a:bodyPr/>
        <a:lstStyle/>
        <a:p>
          <a:r>
            <a:rPr lang="en-US" sz="2600" dirty="0"/>
            <a:t>8 UTD</a:t>
          </a:r>
        </a:p>
      </dgm:t>
      <dgm:extLst>
        <a:ext uri="{E40237B7-FDA0-4F09-8148-C483321AD2D9}">
          <dgm14:cNvPr xmlns:dgm14="http://schemas.microsoft.com/office/drawing/2010/diagram" id="0" name="" descr="8 UTD&#10;"/>
        </a:ext>
      </dgm:extLst>
    </dgm:pt>
    <dgm:pt modelId="{5F014029-5BAE-48C1-ADD1-76B7D95A5C8B}" type="parTrans" cxnId="{6A92D5D2-CDD6-490B-B31B-3C7C5494DCA0}">
      <dgm:prSet/>
      <dgm:spPr/>
      <dgm:t>
        <a:bodyPr/>
        <a:lstStyle/>
        <a:p>
          <a:endParaRPr lang="en-US"/>
        </a:p>
      </dgm:t>
      <dgm:extLst>
        <a:ext uri="{E40237B7-FDA0-4F09-8148-C483321AD2D9}">
          <dgm14:cNvPr xmlns:dgm14="http://schemas.microsoft.com/office/drawing/2010/diagram" id="0" name="" descr="decorative"/>
        </a:ext>
      </dgm:extLst>
    </dgm:pt>
    <dgm:pt modelId="{0600657D-016B-4A8D-ACD2-F2197767C9F6}" type="sibTrans" cxnId="{6A92D5D2-CDD6-490B-B31B-3C7C5494DCA0}">
      <dgm:prSet/>
      <dgm:spPr/>
      <dgm:t>
        <a:bodyPr/>
        <a:lstStyle/>
        <a:p>
          <a:endParaRPr lang="en-US"/>
        </a:p>
      </dgm:t>
    </dgm:pt>
    <dgm:pt modelId="{11DF84DB-84B2-4AA0-AEC2-46F8DF3D6CCB}">
      <dgm:prSet phldrT="[Text]" custT="1">
        <dgm:style>
          <a:lnRef idx="2">
            <a:schemeClr val="accent1"/>
          </a:lnRef>
          <a:fillRef idx="1">
            <a:schemeClr val="lt1"/>
          </a:fillRef>
          <a:effectRef idx="0">
            <a:schemeClr val="accent1"/>
          </a:effectRef>
          <a:fontRef idx="minor">
            <a:schemeClr val="dk1"/>
          </a:fontRef>
        </dgm:style>
      </dgm:prSet>
      <dgm:spPr/>
      <dgm:t>
        <a:bodyPr/>
        <a:lstStyle/>
        <a:p>
          <a:r>
            <a:rPr lang="en-US" sz="2600" dirty="0"/>
            <a:t>9 Accidental</a:t>
          </a:r>
        </a:p>
      </dgm:t>
      <dgm:extLst>
        <a:ext uri="{E40237B7-FDA0-4F09-8148-C483321AD2D9}">
          <dgm14:cNvPr xmlns:dgm14="http://schemas.microsoft.com/office/drawing/2010/diagram" id="0" name="" descr="9 Accidental&#10;"/>
        </a:ext>
      </dgm:extLst>
    </dgm:pt>
    <dgm:pt modelId="{56FE3586-21AE-467E-8A5F-D3618E96DD58}" type="parTrans" cxnId="{2B2AA2C1-2106-4858-AB38-84C9D39691C3}">
      <dgm:prSet/>
      <dgm:spPr/>
      <dgm:t>
        <a:bodyPr/>
        <a:lstStyle/>
        <a:p>
          <a:endParaRPr lang="en-US"/>
        </a:p>
      </dgm:t>
    </dgm:pt>
    <dgm:pt modelId="{C01AF0A0-00BF-4DE1-85B3-019B12A66C98}" type="sibTrans" cxnId="{2B2AA2C1-2106-4858-AB38-84C9D39691C3}">
      <dgm:prSet/>
      <dgm:spPr/>
      <dgm:t>
        <a:bodyPr/>
        <a:lstStyle/>
        <a:p>
          <a:endParaRPr lang="en-US"/>
        </a:p>
      </dgm:t>
    </dgm:pt>
    <dgm:pt modelId="{A8BE7A8B-03DA-4CA3-ADC8-28F2BAC44251}">
      <dgm:prSet phldrT="[Text]" custT="1">
        <dgm:style>
          <a:lnRef idx="2">
            <a:schemeClr val="accent1">
              <a:shade val="50000"/>
            </a:schemeClr>
          </a:lnRef>
          <a:fillRef idx="1">
            <a:schemeClr val="accent1"/>
          </a:fillRef>
          <a:effectRef idx="0">
            <a:schemeClr val="accent1"/>
          </a:effectRef>
          <a:fontRef idx="minor">
            <a:schemeClr val="lt1"/>
          </a:fontRef>
        </dgm:style>
      </dgm:prSet>
      <dgm:spPr/>
      <dgm:t>
        <a:bodyPr/>
        <a:lstStyle/>
        <a:p>
          <a:r>
            <a:rPr lang="en-US" sz="2600" b="1" dirty="0"/>
            <a:t>14 Suicide</a:t>
          </a:r>
        </a:p>
      </dgm:t>
      <dgm:extLst>
        <a:ext uri="{E40237B7-FDA0-4F09-8148-C483321AD2D9}">
          <dgm14:cNvPr xmlns:dgm14="http://schemas.microsoft.com/office/drawing/2010/diagram" id="0" name="" descr="14 Suicide&#10;"/>
        </a:ext>
      </dgm:extLst>
    </dgm:pt>
    <dgm:pt modelId="{445C595B-EF20-408C-83F5-0879C574192D}" type="parTrans" cxnId="{86099A08-AF03-405A-A0F9-58C508329212}">
      <dgm:prSet/>
      <dgm:spPr/>
      <dgm:t>
        <a:bodyPr/>
        <a:lstStyle/>
        <a:p>
          <a:endParaRPr lang="en-US"/>
        </a:p>
      </dgm:t>
      <dgm:extLst>
        <a:ext uri="{E40237B7-FDA0-4F09-8148-C483321AD2D9}">
          <dgm14:cNvPr xmlns:dgm14="http://schemas.microsoft.com/office/drawing/2010/diagram" id="0" name="" descr="decorative"/>
        </a:ext>
      </dgm:extLst>
    </dgm:pt>
    <dgm:pt modelId="{9C850C7B-7449-452C-A2D3-C0BC5779902E}" type="sibTrans" cxnId="{86099A08-AF03-405A-A0F9-58C508329212}">
      <dgm:prSet/>
      <dgm:spPr/>
      <dgm:t>
        <a:bodyPr/>
        <a:lstStyle/>
        <a:p>
          <a:endParaRPr lang="en-US"/>
        </a:p>
      </dgm:t>
    </dgm:pt>
    <dgm:pt modelId="{D16BBDE6-41A1-495C-85AD-4221703623A1}">
      <dgm:prSet phldrT="[Text]" custT="1">
        <dgm:style>
          <a:lnRef idx="2">
            <a:schemeClr val="accent1">
              <a:shade val="50000"/>
            </a:schemeClr>
          </a:lnRef>
          <a:fillRef idx="1">
            <a:schemeClr val="accent1"/>
          </a:fillRef>
          <a:effectRef idx="0">
            <a:schemeClr val="accent1"/>
          </a:effectRef>
          <a:fontRef idx="minor">
            <a:schemeClr val="lt1"/>
          </a:fontRef>
        </dgm:style>
      </dgm:prSet>
      <dgm:spPr/>
      <dgm:t>
        <a:bodyPr/>
        <a:lstStyle/>
        <a:p>
          <a:r>
            <a:rPr lang="en-US" sz="2600" b="1" dirty="0"/>
            <a:t>85 Suicide</a:t>
          </a:r>
        </a:p>
      </dgm:t>
      <dgm:extLst>
        <a:ext uri="{E40237B7-FDA0-4F09-8148-C483321AD2D9}">
          <dgm14:cNvPr xmlns:dgm14="http://schemas.microsoft.com/office/drawing/2010/diagram" id="0" name="" descr="85 Suicide&#10;"/>
        </a:ext>
      </dgm:extLst>
    </dgm:pt>
    <dgm:pt modelId="{F03EF054-D98F-4C85-B1A1-54B83472D639}" type="parTrans" cxnId="{0A2CCD08-061B-47A0-97C9-F98141D210FC}">
      <dgm:prSet/>
      <dgm:spPr/>
      <dgm:t>
        <a:bodyPr/>
        <a:lstStyle/>
        <a:p>
          <a:endParaRPr lang="en-US"/>
        </a:p>
      </dgm:t>
      <dgm:extLst>
        <a:ext uri="{E40237B7-FDA0-4F09-8148-C483321AD2D9}">
          <dgm14:cNvPr xmlns:dgm14="http://schemas.microsoft.com/office/drawing/2010/diagram" id="0" name="" descr="decorative"/>
        </a:ext>
      </dgm:extLst>
    </dgm:pt>
    <dgm:pt modelId="{807E40AB-9A18-47DD-9918-9441EDDC4266}" type="sibTrans" cxnId="{0A2CCD08-061B-47A0-97C9-F98141D210FC}">
      <dgm:prSet/>
      <dgm:spPr/>
      <dgm:t>
        <a:bodyPr/>
        <a:lstStyle/>
        <a:p>
          <a:endParaRPr lang="en-US"/>
        </a:p>
      </dgm:t>
    </dgm:pt>
    <dgm:pt modelId="{E2D9C507-4AD7-462A-A271-1731FE4A757C}">
      <dgm:prSet phldrT="[Text]" custT="1">
        <dgm:style>
          <a:lnRef idx="2">
            <a:schemeClr val="accent1"/>
          </a:lnRef>
          <a:fillRef idx="1">
            <a:schemeClr val="lt1"/>
          </a:fillRef>
          <a:effectRef idx="0">
            <a:schemeClr val="accent1"/>
          </a:effectRef>
          <a:fontRef idx="minor">
            <a:schemeClr val="dk1"/>
          </a:fontRef>
        </dgm:style>
      </dgm:prSet>
      <dgm:spPr/>
      <dgm:t>
        <a:bodyPr/>
        <a:lstStyle/>
        <a:p>
          <a:r>
            <a:rPr lang="en-US" sz="2600" dirty="0"/>
            <a:t>1 UTD</a:t>
          </a:r>
        </a:p>
      </dgm:t>
      <dgm:extLst>
        <a:ext uri="{E40237B7-FDA0-4F09-8148-C483321AD2D9}">
          <dgm14:cNvPr xmlns:dgm14="http://schemas.microsoft.com/office/drawing/2010/diagram" id="0" name="" descr="1 UTD&#10;"/>
        </a:ext>
      </dgm:extLst>
    </dgm:pt>
    <dgm:pt modelId="{66AADBA8-7425-41B3-9127-2E538A02EE26}" type="parTrans" cxnId="{C3AB25B2-7AC7-4347-8491-9F0ACEBC4DD4}">
      <dgm:prSet/>
      <dgm:spPr/>
      <dgm:t>
        <a:bodyPr/>
        <a:lstStyle/>
        <a:p>
          <a:endParaRPr lang="en-US"/>
        </a:p>
      </dgm:t>
      <dgm:extLst>
        <a:ext uri="{E40237B7-FDA0-4F09-8148-C483321AD2D9}">
          <dgm14:cNvPr xmlns:dgm14="http://schemas.microsoft.com/office/drawing/2010/diagram" id="0" name="" descr="decorative"/>
        </a:ext>
      </dgm:extLst>
    </dgm:pt>
    <dgm:pt modelId="{CE8A5131-7CCC-486F-A063-BFA5C66E3C3A}" type="sibTrans" cxnId="{C3AB25B2-7AC7-4347-8491-9F0ACEBC4DD4}">
      <dgm:prSet/>
      <dgm:spPr/>
      <dgm:t>
        <a:bodyPr/>
        <a:lstStyle/>
        <a:p>
          <a:endParaRPr lang="en-US"/>
        </a:p>
      </dgm:t>
    </dgm:pt>
    <dgm:pt modelId="{684F3DEC-03B0-4F57-A256-FB8EF51FB702}">
      <dgm:prSet phldrT="[Text]"/>
      <dgm:spPr/>
      <dgm:t>
        <a:bodyPr/>
        <a:lstStyle/>
        <a:p>
          <a:endParaRPr lang="en-US" dirty="0"/>
        </a:p>
      </dgm:t>
      <dgm:extLst>
        <a:ext uri="{E40237B7-FDA0-4F09-8148-C483321AD2D9}">
          <dgm14:cNvPr xmlns:dgm14="http://schemas.microsoft.com/office/drawing/2010/diagram" id="0" name="" descr="hidden object"/>
        </a:ext>
      </dgm:extLst>
    </dgm:pt>
    <dgm:pt modelId="{4D090DA2-8E4C-48EA-8F3D-A2ACCD01019A}" type="sibTrans" cxnId="{A63B5E36-60D8-4AFF-80E1-F1CAA00E9BEA}">
      <dgm:prSet/>
      <dgm:spPr/>
      <dgm:t>
        <a:bodyPr/>
        <a:lstStyle/>
        <a:p>
          <a:endParaRPr lang="en-US"/>
        </a:p>
      </dgm:t>
    </dgm:pt>
    <dgm:pt modelId="{7AE3868C-8BD6-466C-BCCA-89C0DECB2D17}" type="parTrans" cxnId="{A63B5E36-60D8-4AFF-80E1-F1CAA00E9BEA}">
      <dgm:prSet/>
      <dgm:spPr/>
      <dgm:t>
        <a:bodyPr/>
        <a:lstStyle/>
        <a:p>
          <a:endParaRPr lang="en-US"/>
        </a:p>
      </dgm:t>
    </dgm:pt>
    <dgm:pt modelId="{65EA4C64-9F83-4C64-8C6A-229C985DDE0E}">
      <dgm:prSet phldrT="[Text]"/>
      <dgm:spPr/>
      <dgm:t>
        <a:bodyPr/>
        <a:lstStyle/>
        <a:p>
          <a:endParaRPr lang="en-US" dirty="0"/>
        </a:p>
      </dgm:t>
      <dgm:extLst>
        <a:ext uri="{E40237B7-FDA0-4F09-8148-C483321AD2D9}">
          <dgm14:cNvPr xmlns:dgm14="http://schemas.microsoft.com/office/drawing/2010/diagram" id="0" name="" descr="hidden object"/>
        </a:ext>
      </dgm:extLst>
    </dgm:pt>
    <dgm:pt modelId="{1D1A4899-4FFB-48DE-B175-1EF048DA466F}" type="sibTrans" cxnId="{9F3DECC7-18D0-4F83-BE99-49E886381915}">
      <dgm:prSet/>
      <dgm:spPr/>
      <dgm:t>
        <a:bodyPr/>
        <a:lstStyle/>
        <a:p>
          <a:endParaRPr lang="en-US"/>
        </a:p>
      </dgm:t>
    </dgm:pt>
    <dgm:pt modelId="{4436CB1F-1C64-489C-92B3-EA1E54C4B979}" type="parTrans" cxnId="{9F3DECC7-18D0-4F83-BE99-49E886381915}">
      <dgm:prSet/>
      <dgm:spPr/>
      <dgm:t>
        <a:bodyPr/>
        <a:lstStyle/>
        <a:p>
          <a:endParaRPr lang="en-US"/>
        </a:p>
      </dgm:t>
    </dgm:pt>
    <dgm:pt modelId="{F396B808-724E-49E2-955C-A3EDBA940293}" type="pres">
      <dgm:prSet presAssocID="{4D8F3C2E-8997-4E40-8741-85C41ACC03F8}" presName="hierChild1" presStyleCnt="0">
        <dgm:presLayoutVars>
          <dgm:orgChart val="1"/>
          <dgm:chPref val="1"/>
          <dgm:dir val="rev"/>
          <dgm:animOne val="branch"/>
          <dgm:animLvl val="lvl"/>
          <dgm:resizeHandles/>
        </dgm:presLayoutVars>
      </dgm:prSet>
      <dgm:spPr/>
      <dgm:t>
        <a:bodyPr/>
        <a:lstStyle/>
        <a:p>
          <a:endParaRPr lang="en-US"/>
        </a:p>
      </dgm:t>
    </dgm:pt>
    <dgm:pt modelId="{23C9E7B1-DA62-405D-8780-3F7011321DAE}" type="pres">
      <dgm:prSet presAssocID="{D7799570-BACA-41DA-B431-0413B3EF0E6D}" presName="hierRoot1" presStyleCnt="0">
        <dgm:presLayoutVars>
          <dgm:hierBranch/>
        </dgm:presLayoutVars>
      </dgm:prSet>
      <dgm:spPr/>
    </dgm:pt>
    <dgm:pt modelId="{2A9FC967-26DD-492B-AD17-BD952A520BDD}" type="pres">
      <dgm:prSet presAssocID="{D7799570-BACA-41DA-B431-0413B3EF0E6D}" presName="rootComposite1" presStyleCnt="0"/>
      <dgm:spPr/>
    </dgm:pt>
    <dgm:pt modelId="{BC2154F6-E2FA-4914-8614-E4D64E5FEB69}" type="pres">
      <dgm:prSet presAssocID="{D7799570-BACA-41DA-B431-0413B3EF0E6D}" presName="rootText1" presStyleLbl="node0" presStyleIdx="0" presStyleCnt="1" custScaleX="615811" custLinFactNeighborX="-23898" custLinFactNeighborY="-23413">
        <dgm:presLayoutVars>
          <dgm:chPref val="3"/>
        </dgm:presLayoutVars>
      </dgm:prSet>
      <dgm:spPr>
        <a:prstGeom prst="roundRect">
          <a:avLst/>
        </a:prstGeom>
      </dgm:spPr>
      <dgm:t>
        <a:bodyPr/>
        <a:lstStyle/>
        <a:p>
          <a:endParaRPr lang="en-US"/>
        </a:p>
      </dgm:t>
    </dgm:pt>
    <dgm:pt modelId="{2CA97B6B-12A1-4121-9952-E08ED34B5D08}" type="pres">
      <dgm:prSet presAssocID="{D7799570-BACA-41DA-B431-0413B3EF0E6D}" presName="rootConnector1" presStyleLbl="node1" presStyleIdx="0" presStyleCnt="0"/>
      <dgm:spPr/>
      <dgm:t>
        <a:bodyPr/>
        <a:lstStyle/>
        <a:p>
          <a:endParaRPr lang="en-US"/>
        </a:p>
      </dgm:t>
    </dgm:pt>
    <dgm:pt modelId="{7EBFD2A6-58E8-40CE-BC42-A5A0C269D8AA}" type="pres">
      <dgm:prSet presAssocID="{D7799570-BACA-41DA-B431-0413B3EF0E6D}" presName="hierChild2" presStyleCnt="0"/>
      <dgm:spPr/>
    </dgm:pt>
    <dgm:pt modelId="{2B8C8FBB-2D7A-489F-A611-8F340C46C47E}" type="pres">
      <dgm:prSet presAssocID="{4364EF67-DB5C-41E3-B4D6-646D948758EF}" presName="Name35" presStyleLbl="parChTrans1D2" presStyleIdx="0" presStyleCnt="2"/>
      <dgm:spPr/>
      <dgm:t>
        <a:bodyPr/>
        <a:lstStyle/>
        <a:p>
          <a:endParaRPr lang="en-US"/>
        </a:p>
      </dgm:t>
    </dgm:pt>
    <dgm:pt modelId="{FC7C7EB2-84F9-4496-B829-02A6D1399B4A}" type="pres">
      <dgm:prSet presAssocID="{576D696F-B495-4F98-82E0-3EB1E671810A}" presName="hierRoot2" presStyleCnt="0">
        <dgm:presLayoutVars>
          <dgm:hierBranch/>
        </dgm:presLayoutVars>
      </dgm:prSet>
      <dgm:spPr/>
    </dgm:pt>
    <dgm:pt modelId="{3EC37053-30FB-4D57-87E2-AC336802ADDC}" type="pres">
      <dgm:prSet presAssocID="{576D696F-B495-4F98-82E0-3EB1E671810A}" presName="rootComposite" presStyleCnt="0"/>
      <dgm:spPr/>
    </dgm:pt>
    <dgm:pt modelId="{5BE052F7-3C37-4331-A1C0-46BC92975939}" type="pres">
      <dgm:prSet presAssocID="{576D696F-B495-4F98-82E0-3EB1E671810A}" presName="rootText" presStyleLbl="node2" presStyleIdx="0" presStyleCnt="2" custScaleX="342246">
        <dgm:presLayoutVars>
          <dgm:chPref val="3"/>
        </dgm:presLayoutVars>
      </dgm:prSet>
      <dgm:spPr>
        <a:prstGeom prst="roundRect">
          <a:avLst/>
        </a:prstGeom>
      </dgm:spPr>
      <dgm:t>
        <a:bodyPr/>
        <a:lstStyle/>
        <a:p>
          <a:endParaRPr lang="en-US"/>
        </a:p>
      </dgm:t>
    </dgm:pt>
    <dgm:pt modelId="{E372AB28-19EE-43E2-928C-42D5EB516C1D}" type="pres">
      <dgm:prSet presAssocID="{576D696F-B495-4F98-82E0-3EB1E671810A}" presName="rootConnector" presStyleLbl="node2" presStyleIdx="0" presStyleCnt="2"/>
      <dgm:spPr/>
      <dgm:t>
        <a:bodyPr/>
        <a:lstStyle/>
        <a:p>
          <a:endParaRPr lang="en-US"/>
        </a:p>
      </dgm:t>
    </dgm:pt>
    <dgm:pt modelId="{049F8319-98D0-4C97-AC86-A8D77CF270F1}" type="pres">
      <dgm:prSet presAssocID="{576D696F-B495-4F98-82E0-3EB1E671810A}" presName="hierChild4" presStyleCnt="0"/>
      <dgm:spPr/>
    </dgm:pt>
    <dgm:pt modelId="{30ED117B-C887-4AEF-BF26-76892999CB60}" type="pres">
      <dgm:prSet presAssocID="{5F014029-5BAE-48C1-ADD1-76B7D95A5C8B}" presName="Name35" presStyleLbl="parChTrans1D3" presStyleIdx="0" presStyleCnt="5"/>
      <dgm:spPr/>
      <dgm:t>
        <a:bodyPr/>
        <a:lstStyle/>
        <a:p>
          <a:endParaRPr lang="en-US"/>
        </a:p>
      </dgm:t>
    </dgm:pt>
    <dgm:pt modelId="{F9ACCB85-3405-42D3-9C50-0958A61DCB14}" type="pres">
      <dgm:prSet presAssocID="{8160B306-EB74-4DFC-87E6-087C14134F84}" presName="hierRoot2" presStyleCnt="0">
        <dgm:presLayoutVars>
          <dgm:hierBranch val="init"/>
        </dgm:presLayoutVars>
      </dgm:prSet>
      <dgm:spPr/>
    </dgm:pt>
    <dgm:pt modelId="{F78F8CEE-2E02-4337-B190-985461EDCA1F}" type="pres">
      <dgm:prSet presAssocID="{8160B306-EB74-4DFC-87E6-087C14134F84}" presName="rootComposite" presStyleCnt="0"/>
      <dgm:spPr/>
    </dgm:pt>
    <dgm:pt modelId="{522D1ECD-1224-460C-BD54-05F0DFFA9CC7}" type="pres">
      <dgm:prSet presAssocID="{8160B306-EB74-4DFC-87E6-087C14134F84}" presName="rootText" presStyleLbl="node3" presStyleIdx="0" presStyleCnt="5">
        <dgm:presLayoutVars>
          <dgm:chPref val="3"/>
        </dgm:presLayoutVars>
      </dgm:prSet>
      <dgm:spPr>
        <a:prstGeom prst="roundRect">
          <a:avLst/>
        </a:prstGeom>
      </dgm:spPr>
      <dgm:t>
        <a:bodyPr/>
        <a:lstStyle/>
        <a:p>
          <a:endParaRPr lang="en-US"/>
        </a:p>
      </dgm:t>
    </dgm:pt>
    <dgm:pt modelId="{A45045D5-8A44-4F5E-94DA-5CF009AAC54B}" type="pres">
      <dgm:prSet presAssocID="{8160B306-EB74-4DFC-87E6-087C14134F84}" presName="rootConnector" presStyleLbl="node3" presStyleIdx="0" presStyleCnt="5"/>
      <dgm:spPr/>
      <dgm:t>
        <a:bodyPr/>
        <a:lstStyle/>
        <a:p>
          <a:endParaRPr lang="en-US"/>
        </a:p>
      </dgm:t>
    </dgm:pt>
    <dgm:pt modelId="{6803302B-A2C2-4051-BFD2-5E6EC4273E9B}" type="pres">
      <dgm:prSet presAssocID="{8160B306-EB74-4DFC-87E6-087C14134F84}" presName="hierChild4" presStyleCnt="0"/>
      <dgm:spPr/>
    </dgm:pt>
    <dgm:pt modelId="{340E1CAD-F9C4-4426-9F31-F2B54AD531D2}" type="pres">
      <dgm:prSet presAssocID="{8160B306-EB74-4DFC-87E6-087C14134F84}" presName="hierChild5" presStyleCnt="0"/>
      <dgm:spPr/>
    </dgm:pt>
    <dgm:pt modelId="{179012E2-FC80-47C4-AC72-DBEF4E94AAAB}" type="pres">
      <dgm:prSet presAssocID="{56FE3586-21AE-467E-8A5F-D3618E96DD58}" presName="Name35" presStyleLbl="parChTrans1D3" presStyleIdx="1" presStyleCnt="5"/>
      <dgm:spPr/>
      <dgm:t>
        <a:bodyPr/>
        <a:lstStyle/>
        <a:p>
          <a:endParaRPr lang="en-US"/>
        </a:p>
      </dgm:t>
    </dgm:pt>
    <dgm:pt modelId="{74CA5AAA-9D65-48B6-810A-18D5547683C4}" type="pres">
      <dgm:prSet presAssocID="{11DF84DB-84B2-4AA0-AEC2-46F8DF3D6CCB}" presName="hierRoot2" presStyleCnt="0">
        <dgm:presLayoutVars>
          <dgm:hierBranch val="init"/>
        </dgm:presLayoutVars>
      </dgm:prSet>
      <dgm:spPr/>
    </dgm:pt>
    <dgm:pt modelId="{EA1A4383-B40E-4362-9950-32BAC38295C6}" type="pres">
      <dgm:prSet presAssocID="{11DF84DB-84B2-4AA0-AEC2-46F8DF3D6CCB}" presName="rootComposite" presStyleCnt="0"/>
      <dgm:spPr/>
    </dgm:pt>
    <dgm:pt modelId="{3903FBBA-B3BD-4A23-96AB-9A9C6B500E68}" type="pres">
      <dgm:prSet presAssocID="{11DF84DB-84B2-4AA0-AEC2-46F8DF3D6CCB}" presName="rootText" presStyleLbl="node3" presStyleIdx="1" presStyleCnt="5" custScaleX="154426">
        <dgm:presLayoutVars>
          <dgm:chPref val="3"/>
        </dgm:presLayoutVars>
      </dgm:prSet>
      <dgm:spPr>
        <a:prstGeom prst="roundRect">
          <a:avLst/>
        </a:prstGeom>
      </dgm:spPr>
      <dgm:t>
        <a:bodyPr/>
        <a:lstStyle/>
        <a:p>
          <a:endParaRPr lang="en-US"/>
        </a:p>
      </dgm:t>
    </dgm:pt>
    <dgm:pt modelId="{F03D0FC0-B7C8-411B-B39F-9EB57B721AC2}" type="pres">
      <dgm:prSet presAssocID="{11DF84DB-84B2-4AA0-AEC2-46F8DF3D6CCB}" presName="rootConnector" presStyleLbl="node3" presStyleIdx="1" presStyleCnt="5"/>
      <dgm:spPr/>
      <dgm:t>
        <a:bodyPr/>
        <a:lstStyle/>
        <a:p>
          <a:endParaRPr lang="en-US"/>
        </a:p>
      </dgm:t>
    </dgm:pt>
    <dgm:pt modelId="{4DF2D2E5-054D-49A9-B474-E8A93D42E6C6}" type="pres">
      <dgm:prSet presAssocID="{11DF84DB-84B2-4AA0-AEC2-46F8DF3D6CCB}" presName="hierChild4" presStyleCnt="0"/>
      <dgm:spPr/>
    </dgm:pt>
    <dgm:pt modelId="{09EBE1F5-0433-4465-8D75-42865B649E3F}" type="pres">
      <dgm:prSet presAssocID="{11DF84DB-84B2-4AA0-AEC2-46F8DF3D6CCB}" presName="hierChild5" presStyleCnt="0"/>
      <dgm:spPr/>
    </dgm:pt>
    <dgm:pt modelId="{AF680579-3BFE-4BB4-A708-8C2EB1242371}" type="pres">
      <dgm:prSet presAssocID="{445C595B-EF20-408C-83F5-0879C574192D}" presName="Name35" presStyleLbl="parChTrans1D3" presStyleIdx="2" presStyleCnt="5"/>
      <dgm:spPr/>
      <dgm:t>
        <a:bodyPr/>
        <a:lstStyle/>
        <a:p>
          <a:endParaRPr lang="en-US"/>
        </a:p>
      </dgm:t>
    </dgm:pt>
    <dgm:pt modelId="{61E72B82-2513-445E-A49F-65CD0182DE5F}" type="pres">
      <dgm:prSet presAssocID="{A8BE7A8B-03DA-4CA3-ADC8-28F2BAC44251}" presName="hierRoot2" presStyleCnt="0">
        <dgm:presLayoutVars>
          <dgm:hierBranch val="l"/>
        </dgm:presLayoutVars>
      </dgm:prSet>
      <dgm:spPr/>
    </dgm:pt>
    <dgm:pt modelId="{E6EF62B4-93ED-4A15-A973-BD3FBB8F108D}" type="pres">
      <dgm:prSet presAssocID="{A8BE7A8B-03DA-4CA3-ADC8-28F2BAC44251}" presName="rootComposite" presStyleCnt="0"/>
      <dgm:spPr/>
    </dgm:pt>
    <dgm:pt modelId="{63F4B8B0-F3A2-4F41-A4F4-B1ACA30ED4BB}" type="pres">
      <dgm:prSet presAssocID="{A8BE7A8B-03DA-4CA3-ADC8-28F2BAC44251}" presName="rootText" presStyleLbl="node3" presStyleIdx="2" presStyleCnt="5" custScaleX="120530">
        <dgm:presLayoutVars>
          <dgm:chPref val="3"/>
        </dgm:presLayoutVars>
      </dgm:prSet>
      <dgm:spPr/>
      <dgm:t>
        <a:bodyPr/>
        <a:lstStyle/>
        <a:p>
          <a:endParaRPr lang="en-US"/>
        </a:p>
      </dgm:t>
    </dgm:pt>
    <dgm:pt modelId="{A7D0172B-F976-4ADA-8E26-129B710BCF6A}" type="pres">
      <dgm:prSet presAssocID="{A8BE7A8B-03DA-4CA3-ADC8-28F2BAC44251}" presName="rootConnector" presStyleLbl="node3" presStyleIdx="2" presStyleCnt="5"/>
      <dgm:spPr/>
      <dgm:t>
        <a:bodyPr/>
        <a:lstStyle/>
        <a:p>
          <a:endParaRPr lang="en-US"/>
        </a:p>
      </dgm:t>
    </dgm:pt>
    <dgm:pt modelId="{1427DCA3-8144-405D-8C36-9C6CB1A0D863}" type="pres">
      <dgm:prSet presAssocID="{A8BE7A8B-03DA-4CA3-ADC8-28F2BAC44251}" presName="hierChild4" presStyleCnt="0"/>
      <dgm:spPr/>
    </dgm:pt>
    <dgm:pt modelId="{BC31013C-12F5-4D07-B7C0-40A73AD38699}" type="pres">
      <dgm:prSet presAssocID="{7AE3868C-8BD6-466C-BCCA-89C0DECB2D17}" presName="Name50" presStyleLbl="parChTrans1D4" presStyleIdx="0" presStyleCnt="2"/>
      <dgm:spPr/>
      <dgm:t>
        <a:bodyPr/>
        <a:lstStyle/>
        <a:p>
          <a:endParaRPr lang="en-US"/>
        </a:p>
      </dgm:t>
    </dgm:pt>
    <dgm:pt modelId="{0341B798-25CD-4A5F-9729-5CC50458CC3B}" type="pres">
      <dgm:prSet presAssocID="{684F3DEC-03B0-4F57-A256-FB8EF51FB702}" presName="hierRoot2" presStyleCnt="0">
        <dgm:presLayoutVars>
          <dgm:hierBranch val="init"/>
        </dgm:presLayoutVars>
      </dgm:prSet>
      <dgm:spPr/>
    </dgm:pt>
    <dgm:pt modelId="{DE04BD98-4DBD-4E00-9329-681FE6CDE8A8}" type="pres">
      <dgm:prSet presAssocID="{684F3DEC-03B0-4F57-A256-FB8EF51FB702}" presName="rootComposite" presStyleCnt="0"/>
      <dgm:spPr/>
    </dgm:pt>
    <dgm:pt modelId="{3FE0A77A-A742-4D59-94FA-416E743DB5B6}" type="pres">
      <dgm:prSet presAssocID="{684F3DEC-03B0-4F57-A256-FB8EF51FB702}" presName="rootText" presStyleLbl="node4" presStyleIdx="0" presStyleCnt="2">
        <dgm:presLayoutVars>
          <dgm:chPref val="3"/>
        </dgm:presLayoutVars>
      </dgm:prSet>
      <dgm:spPr/>
      <dgm:t>
        <a:bodyPr/>
        <a:lstStyle/>
        <a:p>
          <a:endParaRPr lang="en-US"/>
        </a:p>
      </dgm:t>
    </dgm:pt>
    <dgm:pt modelId="{FAF4C4DA-DF46-49A6-B0C9-EFE32049AC4C}" type="pres">
      <dgm:prSet presAssocID="{684F3DEC-03B0-4F57-A256-FB8EF51FB702}" presName="rootConnector" presStyleLbl="node4" presStyleIdx="0" presStyleCnt="2"/>
      <dgm:spPr/>
      <dgm:t>
        <a:bodyPr/>
        <a:lstStyle/>
        <a:p>
          <a:endParaRPr lang="en-US"/>
        </a:p>
      </dgm:t>
    </dgm:pt>
    <dgm:pt modelId="{D35CBCFE-E4C9-4B01-8EEF-93472F96507F}" type="pres">
      <dgm:prSet presAssocID="{684F3DEC-03B0-4F57-A256-FB8EF51FB702}" presName="hierChild4" presStyleCnt="0"/>
      <dgm:spPr/>
    </dgm:pt>
    <dgm:pt modelId="{B4494D92-9799-408C-B476-07B4F3D37FA5}" type="pres">
      <dgm:prSet presAssocID="{684F3DEC-03B0-4F57-A256-FB8EF51FB702}" presName="hierChild5" presStyleCnt="0"/>
      <dgm:spPr/>
    </dgm:pt>
    <dgm:pt modelId="{C3BA47DB-1530-48A3-8E63-B7A1EBA66438}" type="pres">
      <dgm:prSet presAssocID="{A8BE7A8B-03DA-4CA3-ADC8-28F2BAC44251}" presName="hierChild5" presStyleCnt="0"/>
      <dgm:spPr/>
    </dgm:pt>
    <dgm:pt modelId="{B2512298-3E41-403B-AB3A-6469483F1326}" type="pres">
      <dgm:prSet presAssocID="{576D696F-B495-4F98-82E0-3EB1E671810A}" presName="hierChild5" presStyleCnt="0"/>
      <dgm:spPr/>
    </dgm:pt>
    <dgm:pt modelId="{2D16BD2B-02F7-4E62-B922-558107CAFC39}" type="pres">
      <dgm:prSet presAssocID="{962B3536-74A8-493F-9154-1E0499BA4273}" presName="Name35" presStyleLbl="parChTrans1D2" presStyleIdx="1" presStyleCnt="2"/>
      <dgm:spPr/>
      <dgm:t>
        <a:bodyPr/>
        <a:lstStyle/>
        <a:p>
          <a:endParaRPr lang="en-US"/>
        </a:p>
      </dgm:t>
    </dgm:pt>
    <dgm:pt modelId="{21292935-35B4-4857-927A-2E1B9B46CE5D}" type="pres">
      <dgm:prSet presAssocID="{015AC186-A030-49B7-B1FC-3AD434E405EE}" presName="hierRoot2" presStyleCnt="0">
        <dgm:presLayoutVars>
          <dgm:hierBranch/>
        </dgm:presLayoutVars>
      </dgm:prSet>
      <dgm:spPr/>
    </dgm:pt>
    <dgm:pt modelId="{3D0354F5-BBFC-4A4B-B492-55DBE37C7A8E}" type="pres">
      <dgm:prSet presAssocID="{015AC186-A030-49B7-B1FC-3AD434E405EE}" presName="rootComposite" presStyleCnt="0"/>
      <dgm:spPr/>
    </dgm:pt>
    <dgm:pt modelId="{97D2505D-2E1C-4E45-A439-38F79D9101C0}" type="pres">
      <dgm:prSet presAssocID="{015AC186-A030-49B7-B1FC-3AD434E405EE}" presName="rootText" presStyleLbl="node2" presStyleIdx="1" presStyleCnt="2" custScaleX="234712">
        <dgm:presLayoutVars>
          <dgm:chPref val="3"/>
        </dgm:presLayoutVars>
      </dgm:prSet>
      <dgm:spPr>
        <a:prstGeom prst="roundRect">
          <a:avLst/>
        </a:prstGeom>
      </dgm:spPr>
      <dgm:t>
        <a:bodyPr/>
        <a:lstStyle/>
        <a:p>
          <a:endParaRPr lang="en-US"/>
        </a:p>
      </dgm:t>
    </dgm:pt>
    <dgm:pt modelId="{3B844EDC-C935-4737-A2F1-1F9E3BDFFE17}" type="pres">
      <dgm:prSet presAssocID="{015AC186-A030-49B7-B1FC-3AD434E405EE}" presName="rootConnector" presStyleLbl="node2" presStyleIdx="1" presStyleCnt="2"/>
      <dgm:spPr/>
      <dgm:t>
        <a:bodyPr/>
        <a:lstStyle/>
        <a:p>
          <a:endParaRPr lang="en-US"/>
        </a:p>
      </dgm:t>
    </dgm:pt>
    <dgm:pt modelId="{5C2BBF91-8B06-4C85-8EC2-1A4975CF5928}" type="pres">
      <dgm:prSet presAssocID="{015AC186-A030-49B7-B1FC-3AD434E405EE}" presName="hierChild4" presStyleCnt="0"/>
      <dgm:spPr/>
    </dgm:pt>
    <dgm:pt modelId="{F33ED1EF-1DE2-4ECA-BF11-FE7386686A01}" type="pres">
      <dgm:prSet presAssocID="{F03EF054-D98F-4C85-B1A1-54B83472D639}" presName="Name35" presStyleLbl="parChTrans1D3" presStyleIdx="3" presStyleCnt="5"/>
      <dgm:spPr/>
      <dgm:t>
        <a:bodyPr/>
        <a:lstStyle/>
        <a:p>
          <a:endParaRPr lang="en-US"/>
        </a:p>
      </dgm:t>
    </dgm:pt>
    <dgm:pt modelId="{290039BD-E85A-44BD-9E88-7EBD635BFBBC}" type="pres">
      <dgm:prSet presAssocID="{D16BBDE6-41A1-495C-85AD-4221703623A1}" presName="hierRoot2" presStyleCnt="0">
        <dgm:presLayoutVars>
          <dgm:hierBranch val="r"/>
        </dgm:presLayoutVars>
      </dgm:prSet>
      <dgm:spPr/>
    </dgm:pt>
    <dgm:pt modelId="{D052BC71-576C-4D7E-9EB5-BE46E5E18242}" type="pres">
      <dgm:prSet presAssocID="{D16BBDE6-41A1-495C-85AD-4221703623A1}" presName="rootComposite" presStyleCnt="0"/>
      <dgm:spPr/>
    </dgm:pt>
    <dgm:pt modelId="{9BBB3FEF-E62A-4A13-A7E2-437E43324FE1}" type="pres">
      <dgm:prSet presAssocID="{D16BBDE6-41A1-495C-85AD-4221703623A1}" presName="rootText" presStyleLbl="node3" presStyleIdx="3" presStyleCnt="5" custScaleX="135065">
        <dgm:presLayoutVars>
          <dgm:chPref val="3"/>
        </dgm:presLayoutVars>
      </dgm:prSet>
      <dgm:spPr/>
      <dgm:t>
        <a:bodyPr/>
        <a:lstStyle/>
        <a:p>
          <a:endParaRPr lang="en-US"/>
        </a:p>
      </dgm:t>
    </dgm:pt>
    <dgm:pt modelId="{3807992D-CFDE-4602-B175-0CDDC323ED69}" type="pres">
      <dgm:prSet presAssocID="{D16BBDE6-41A1-495C-85AD-4221703623A1}" presName="rootConnector" presStyleLbl="node3" presStyleIdx="3" presStyleCnt="5"/>
      <dgm:spPr/>
      <dgm:t>
        <a:bodyPr/>
        <a:lstStyle/>
        <a:p>
          <a:endParaRPr lang="en-US"/>
        </a:p>
      </dgm:t>
    </dgm:pt>
    <dgm:pt modelId="{567BB77C-CC09-4075-BD5A-71557E18B7D7}" type="pres">
      <dgm:prSet presAssocID="{D16BBDE6-41A1-495C-85AD-4221703623A1}" presName="hierChild4" presStyleCnt="0"/>
      <dgm:spPr/>
    </dgm:pt>
    <dgm:pt modelId="{C0307EDB-5DA6-4D5E-9440-BC0A2D8B72FD}" type="pres">
      <dgm:prSet presAssocID="{4436CB1F-1C64-489C-92B3-EA1E54C4B979}" presName="Name50" presStyleLbl="parChTrans1D4" presStyleIdx="1" presStyleCnt="2"/>
      <dgm:spPr/>
      <dgm:t>
        <a:bodyPr/>
        <a:lstStyle/>
        <a:p>
          <a:endParaRPr lang="en-US"/>
        </a:p>
      </dgm:t>
    </dgm:pt>
    <dgm:pt modelId="{156067EA-1879-4272-85F9-038567CF52D8}" type="pres">
      <dgm:prSet presAssocID="{65EA4C64-9F83-4C64-8C6A-229C985DDE0E}" presName="hierRoot2" presStyleCnt="0">
        <dgm:presLayoutVars>
          <dgm:hierBranch val="r"/>
        </dgm:presLayoutVars>
      </dgm:prSet>
      <dgm:spPr/>
    </dgm:pt>
    <dgm:pt modelId="{6282BD9B-3D98-472B-AB15-C2C9F8601666}" type="pres">
      <dgm:prSet presAssocID="{65EA4C64-9F83-4C64-8C6A-229C985DDE0E}" presName="rootComposite" presStyleCnt="0"/>
      <dgm:spPr/>
    </dgm:pt>
    <dgm:pt modelId="{4EB7D404-8F9B-4F23-83D2-5BCFA82D4677}" type="pres">
      <dgm:prSet presAssocID="{65EA4C64-9F83-4C64-8C6A-229C985DDE0E}" presName="rootText" presStyleLbl="node4" presStyleIdx="1" presStyleCnt="2">
        <dgm:presLayoutVars>
          <dgm:chPref val="3"/>
        </dgm:presLayoutVars>
      </dgm:prSet>
      <dgm:spPr/>
      <dgm:t>
        <a:bodyPr/>
        <a:lstStyle/>
        <a:p>
          <a:endParaRPr lang="en-US"/>
        </a:p>
      </dgm:t>
    </dgm:pt>
    <dgm:pt modelId="{8BFA7DE9-8D7A-4694-87E5-DEB382F5344B}" type="pres">
      <dgm:prSet presAssocID="{65EA4C64-9F83-4C64-8C6A-229C985DDE0E}" presName="rootConnector" presStyleLbl="node4" presStyleIdx="1" presStyleCnt="2"/>
      <dgm:spPr/>
      <dgm:t>
        <a:bodyPr/>
        <a:lstStyle/>
        <a:p>
          <a:endParaRPr lang="en-US"/>
        </a:p>
      </dgm:t>
    </dgm:pt>
    <dgm:pt modelId="{EE93B0B4-AE03-4C8E-A9A6-DC36FB69C43E}" type="pres">
      <dgm:prSet presAssocID="{65EA4C64-9F83-4C64-8C6A-229C985DDE0E}" presName="hierChild4" presStyleCnt="0"/>
      <dgm:spPr/>
    </dgm:pt>
    <dgm:pt modelId="{57E80C09-EE11-47EC-946E-87DBA1DE028F}" type="pres">
      <dgm:prSet presAssocID="{65EA4C64-9F83-4C64-8C6A-229C985DDE0E}" presName="hierChild5" presStyleCnt="0"/>
      <dgm:spPr/>
    </dgm:pt>
    <dgm:pt modelId="{4442B51C-50D8-4A59-93FD-A9854261BA28}" type="pres">
      <dgm:prSet presAssocID="{D16BBDE6-41A1-495C-85AD-4221703623A1}" presName="hierChild5" presStyleCnt="0"/>
      <dgm:spPr/>
    </dgm:pt>
    <dgm:pt modelId="{019A5AB1-ABEE-4725-BBE1-109ED83757DC}" type="pres">
      <dgm:prSet presAssocID="{66AADBA8-7425-41B3-9127-2E538A02EE26}" presName="Name35" presStyleLbl="parChTrans1D3" presStyleIdx="4" presStyleCnt="5"/>
      <dgm:spPr/>
      <dgm:t>
        <a:bodyPr/>
        <a:lstStyle/>
        <a:p>
          <a:endParaRPr lang="en-US"/>
        </a:p>
      </dgm:t>
    </dgm:pt>
    <dgm:pt modelId="{2E86E4BD-C869-4479-B391-06D3FD62DD61}" type="pres">
      <dgm:prSet presAssocID="{E2D9C507-4AD7-462A-A271-1731FE4A757C}" presName="hierRoot2" presStyleCnt="0">
        <dgm:presLayoutVars>
          <dgm:hierBranch val="init"/>
        </dgm:presLayoutVars>
      </dgm:prSet>
      <dgm:spPr/>
    </dgm:pt>
    <dgm:pt modelId="{99ED2A43-380A-430E-BBDB-1F6F0E27501E}" type="pres">
      <dgm:prSet presAssocID="{E2D9C507-4AD7-462A-A271-1731FE4A757C}" presName="rootComposite" presStyleCnt="0"/>
      <dgm:spPr/>
    </dgm:pt>
    <dgm:pt modelId="{C2E7AB65-DA17-46E9-BC21-A9A02F4A4D0A}" type="pres">
      <dgm:prSet presAssocID="{E2D9C507-4AD7-462A-A271-1731FE4A757C}" presName="rootText" presStyleLbl="node3" presStyleIdx="4" presStyleCnt="5">
        <dgm:presLayoutVars>
          <dgm:chPref val="3"/>
        </dgm:presLayoutVars>
      </dgm:prSet>
      <dgm:spPr>
        <a:prstGeom prst="roundRect">
          <a:avLst/>
        </a:prstGeom>
      </dgm:spPr>
      <dgm:t>
        <a:bodyPr/>
        <a:lstStyle/>
        <a:p>
          <a:endParaRPr lang="en-US"/>
        </a:p>
      </dgm:t>
    </dgm:pt>
    <dgm:pt modelId="{2E255B50-81EC-41F8-BA26-901A5CCD9A9A}" type="pres">
      <dgm:prSet presAssocID="{E2D9C507-4AD7-462A-A271-1731FE4A757C}" presName="rootConnector" presStyleLbl="node3" presStyleIdx="4" presStyleCnt="5"/>
      <dgm:spPr/>
      <dgm:t>
        <a:bodyPr/>
        <a:lstStyle/>
        <a:p>
          <a:endParaRPr lang="en-US"/>
        </a:p>
      </dgm:t>
    </dgm:pt>
    <dgm:pt modelId="{51BDD1C8-4FB8-4622-81A9-5727123EE2A7}" type="pres">
      <dgm:prSet presAssocID="{E2D9C507-4AD7-462A-A271-1731FE4A757C}" presName="hierChild4" presStyleCnt="0"/>
      <dgm:spPr/>
    </dgm:pt>
    <dgm:pt modelId="{B6194CDE-FFB2-41B1-9697-5B45B4B59159}" type="pres">
      <dgm:prSet presAssocID="{E2D9C507-4AD7-462A-A271-1731FE4A757C}" presName="hierChild5" presStyleCnt="0"/>
      <dgm:spPr/>
    </dgm:pt>
    <dgm:pt modelId="{F6EDF2AB-D1A1-45F3-8818-6933648B3A16}" type="pres">
      <dgm:prSet presAssocID="{015AC186-A030-49B7-B1FC-3AD434E405EE}" presName="hierChild5" presStyleCnt="0"/>
      <dgm:spPr/>
    </dgm:pt>
    <dgm:pt modelId="{5E20DA02-94B5-4B71-98B0-610D26D3220F}" type="pres">
      <dgm:prSet presAssocID="{D7799570-BACA-41DA-B431-0413B3EF0E6D}" presName="hierChild3" presStyleCnt="0"/>
      <dgm:spPr/>
    </dgm:pt>
  </dgm:ptLst>
  <dgm:cxnLst>
    <dgm:cxn modelId="{2D9B45D4-E599-43F4-833D-E77A83CE7D03}" type="presOf" srcId="{015AC186-A030-49B7-B1FC-3AD434E405EE}" destId="{97D2505D-2E1C-4E45-A439-38F79D9101C0}" srcOrd="0" destOrd="0" presId="urn:microsoft.com/office/officeart/2005/8/layout/orgChart1"/>
    <dgm:cxn modelId="{3790C982-BF7E-492B-BECD-878AB3AC759A}" type="presOf" srcId="{65EA4C64-9F83-4C64-8C6A-229C985DDE0E}" destId="{4EB7D404-8F9B-4F23-83D2-5BCFA82D4677}" srcOrd="0" destOrd="0" presId="urn:microsoft.com/office/officeart/2005/8/layout/orgChart1"/>
    <dgm:cxn modelId="{4BE04BF3-3BF3-45ED-8B8E-1B03B1DFBE0B}" srcId="{D7799570-BACA-41DA-B431-0413B3EF0E6D}" destId="{015AC186-A030-49B7-B1FC-3AD434E405EE}" srcOrd="1" destOrd="0" parTransId="{962B3536-74A8-493F-9154-1E0499BA4273}" sibTransId="{78A69AF8-709E-4F19-9C79-2CF62C31B1FB}"/>
    <dgm:cxn modelId="{AF05A32C-0F42-4589-BBCD-431F6BB70F5C}" type="presOf" srcId="{56FE3586-21AE-467E-8A5F-D3618E96DD58}" destId="{179012E2-FC80-47C4-AC72-DBEF4E94AAAB}" srcOrd="0" destOrd="0" presId="urn:microsoft.com/office/officeart/2005/8/layout/orgChart1"/>
    <dgm:cxn modelId="{0A2CCD08-061B-47A0-97C9-F98141D210FC}" srcId="{015AC186-A030-49B7-B1FC-3AD434E405EE}" destId="{D16BBDE6-41A1-495C-85AD-4221703623A1}" srcOrd="0" destOrd="0" parTransId="{F03EF054-D98F-4C85-B1A1-54B83472D639}" sibTransId="{807E40AB-9A18-47DD-9918-9441EDDC4266}"/>
    <dgm:cxn modelId="{7CE74269-BC23-4B60-A1B1-A3BEB8F51B19}" type="presOf" srcId="{11DF84DB-84B2-4AA0-AEC2-46F8DF3D6CCB}" destId="{F03D0FC0-B7C8-411B-B39F-9EB57B721AC2}" srcOrd="1" destOrd="0" presId="urn:microsoft.com/office/officeart/2005/8/layout/orgChart1"/>
    <dgm:cxn modelId="{0B11BC8E-9B38-43CE-9025-667373448B33}" srcId="{4D8F3C2E-8997-4E40-8741-85C41ACC03F8}" destId="{D7799570-BACA-41DA-B431-0413B3EF0E6D}" srcOrd="0" destOrd="0" parTransId="{91D17265-E62D-4227-9432-665E54EACBBF}" sibTransId="{C58D5742-6A25-4816-8A23-A0E4EC9ADF0D}"/>
    <dgm:cxn modelId="{60569F03-A715-4C1D-8675-86C6BB14068A}" type="presOf" srcId="{11DF84DB-84B2-4AA0-AEC2-46F8DF3D6CCB}" destId="{3903FBBA-B3BD-4A23-96AB-9A9C6B500E68}" srcOrd="0" destOrd="0" presId="urn:microsoft.com/office/officeart/2005/8/layout/orgChart1"/>
    <dgm:cxn modelId="{28BA0986-BE0A-4E43-836D-D529E18CDC35}" type="presOf" srcId="{684F3DEC-03B0-4F57-A256-FB8EF51FB702}" destId="{3FE0A77A-A742-4D59-94FA-416E743DB5B6}" srcOrd="0" destOrd="0" presId="urn:microsoft.com/office/officeart/2005/8/layout/orgChart1"/>
    <dgm:cxn modelId="{CC217447-8BE6-4BFE-A17C-44C62E733D13}" type="presOf" srcId="{015AC186-A030-49B7-B1FC-3AD434E405EE}" destId="{3B844EDC-C935-4737-A2F1-1F9E3BDFFE17}" srcOrd="1" destOrd="0" presId="urn:microsoft.com/office/officeart/2005/8/layout/orgChart1"/>
    <dgm:cxn modelId="{2B2AA2C1-2106-4858-AB38-84C9D39691C3}" srcId="{576D696F-B495-4F98-82E0-3EB1E671810A}" destId="{11DF84DB-84B2-4AA0-AEC2-46F8DF3D6CCB}" srcOrd="1" destOrd="0" parTransId="{56FE3586-21AE-467E-8A5F-D3618E96DD58}" sibTransId="{C01AF0A0-00BF-4DE1-85B3-019B12A66C98}"/>
    <dgm:cxn modelId="{9F3DECC7-18D0-4F83-BE99-49E886381915}" srcId="{D16BBDE6-41A1-495C-85AD-4221703623A1}" destId="{65EA4C64-9F83-4C64-8C6A-229C985DDE0E}" srcOrd="0" destOrd="0" parTransId="{4436CB1F-1C64-489C-92B3-EA1E54C4B979}" sibTransId="{1D1A4899-4FFB-48DE-B175-1EF048DA466F}"/>
    <dgm:cxn modelId="{E07286AD-7149-46B4-9581-59867D9164B3}" type="presOf" srcId="{962B3536-74A8-493F-9154-1E0499BA4273}" destId="{2D16BD2B-02F7-4E62-B922-558107CAFC39}" srcOrd="0" destOrd="0" presId="urn:microsoft.com/office/officeart/2005/8/layout/orgChart1"/>
    <dgm:cxn modelId="{A63B5E36-60D8-4AFF-80E1-F1CAA00E9BEA}" srcId="{A8BE7A8B-03DA-4CA3-ADC8-28F2BAC44251}" destId="{684F3DEC-03B0-4F57-A256-FB8EF51FB702}" srcOrd="0" destOrd="0" parTransId="{7AE3868C-8BD6-466C-BCCA-89C0DECB2D17}" sibTransId="{4D090DA2-8E4C-48EA-8F3D-A2ACCD01019A}"/>
    <dgm:cxn modelId="{C3AB25B2-7AC7-4347-8491-9F0ACEBC4DD4}" srcId="{015AC186-A030-49B7-B1FC-3AD434E405EE}" destId="{E2D9C507-4AD7-462A-A271-1731FE4A757C}" srcOrd="1" destOrd="0" parTransId="{66AADBA8-7425-41B3-9127-2E538A02EE26}" sibTransId="{CE8A5131-7CCC-486F-A063-BFA5C66E3C3A}"/>
    <dgm:cxn modelId="{4AE949F4-4E38-408C-885B-3D17415377F1}" type="presOf" srcId="{8160B306-EB74-4DFC-87E6-087C14134F84}" destId="{A45045D5-8A44-4F5E-94DA-5CF009AAC54B}" srcOrd="1" destOrd="0" presId="urn:microsoft.com/office/officeart/2005/8/layout/orgChart1"/>
    <dgm:cxn modelId="{C2498514-CFD2-4B59-814B-A40A7677B185}" type="presOf" srcId="{A8BE7A8B-03DA-4CA3-ADC8-28F2BAC44251}" destId="{63F4B8B0-F3A2-4F41-A4F4-B1ACA30ED4BB}" srcOrd="0" destOrd="0" presId="urn:microsoft.com/office/officeart/2005/8/layout/orgChart1"/>
    <dgm:cxn modelId="{73D795A1-AF75-42CD-B2D1-0D954C3922BC}" srcId="{D7799570-BACA-41DA-B431-0413B3EF0E6D}" destId="{576D696F-B495-4F98-82E0-3EB1E671810A}" srcOrd="0" destOrd="0" parTransId="{4364EF67-DB5C-41E3-B4D6-646D948758EF}" sibTransId="{EE13453C-366B-4B75-A678-3E46A2B990F0}"/>
    <dgm:cxn modelId="{60022E94-73FA-4011-98B4-9D8676A59753}" type="presOf" srcId="{E2D9C507-4AD7-462A-A271-1731FE4A757C}" destId="{2E255B50-81EC-41F8-BA26-901A5CCD9A9A}" srcOrd="1" destOrd="0" presId="urn:microsoft.com/office/officeart/2005/8/layout/orgChart1"/>
    <dgm:cxn modelId="{4A2DE738-931B-41D4-A879-A0068814C25B}" type="presOf" srcId="{576D696F-B495-4F98-82E0-3EB1E671810A}" destId="{5BE052F7-3C37-4331-A1C0-46BC92975939}" srcOrd="0" destOrd="0" presId="urn:microsoft.com/office/officeart/2005/8/layout/orgChart1"/>
    <dgm:cxn modelId="{D13BFD17-B47F-49E7-B255-72242D1BF582}" type="presOf" srcId="{5F014029-5BAE-48C1-ADD1-76B7D95A5C8B}" destId="{30ED117B-C887-4AEF-BF26-76892999CB60}" srcOrd="0" destOrd="0" presId="urn:microsoft.com/office/officeart/2005/8/layout/orgChart1"/>
    <dgm:cxn modelId="{E61B6346-17B6-48D0-8845-CA62A2363217}" type="presOf" srcId="{D16BBDE6-41A1-495C-85AD-4221703623A1}" destId="{3807992D-CFDE-4602-B175-0CDDC323ED69}" srcOrd="1" destOrd="0" presId="urn:microsoft.com/office/officeart/2005/8/layout/orgChart1"/>
    <dgm:cxn modelId="{20D1A845-74B3-438D-B808-926C5447A6F3}" type="presOf" srcId="{7AE3868C-8BD6-466C-BCCA-89C0DECB2D17}" destId="{BC31013C-12F5-4D07-B7C0-40A73AD38699}" srcOrd="0" destOrd="0" presId="urn:microsoft.com/office/officeart/2005/8/layout/orgChart1"/>
    <dgm:cxn modelId="{EBC901D4-7FC9-4735-8E6E-6CD17267221A}" type="presOf" srcId="{8160B306-EB74-4DFC-87E6-087C14134F84}" destId="{522D1ECD-1224-460C-BD54-05F0DFFA9CC7}" srcOrd="0" destOrd="0" presId="urn:microsoft.com/office/officeart/2005/8/layout/orgChart1"/>
    <dgm:cxn modelId="{279CA09B-95B5-48ED-8C3D-ADAEEE54D61C}" type="presOf" srcId="{D7799570-BACA-41DA-B431-0413B3EF0E6D}" destId="{BC2154F6-E2FA-4914-8614-E4D64E5FEB69}" srcOrd="0" destOrd="0" presId="urn:microsoft.com/office/officeart/2005/8/layout/orgChart1"/>
    <dgm:cxn modelId="{E67FBD5D-783F-4CA4-B28F-38C3D074AEED}" type="presOf" srcId="{F03EF054-D98F-4C85-B1A1-54B83472D639}" destId="{F33ED1EF-1DE2-4ECA-BF11-FE7386686A01}" srcOrd="0" destOrd="0" presId="urn:microsoft.com/office/officeart/2005/8/layout/orgChart1"/>
    <dgm:cxn modelId="{6B49A6D4-0DB8-4C71-ADE4-00408668F231}" type="presOf" srcId="{65EA4C64-9F83-4C64-8C6A-229C985DDE0E}" destId="{8BFA7DE9-8D7A-4694-87E5-DEB382F5344B}" srcOrd="1" destOrd="0" presId="urn:microsoft.com/office/officeart/2005/8/layout/orgChart1"/>
    <dgm:cxn modelId="{86099A08-AF03-405A-A0F9-58C508329212}" srcId="{576D696F-B495-4F98-82E0-3EB1E671810A}" destId="{A8BE7A8B-03DA-4CA3-ADC8-28F2BAC44251}" srcOrd="2" destOrd="0" parTransId="{445C595B-EF20-408C-83F5-0879C574192D}" sibTransId="{9C850C7B-7449-452C-A2D3-C0BC5779902E}"/>
    <dgm:cxn modelId="{2F21D864-BA9D-4A2F-BE71-1F9D1325EEDA}" type="presOf" srcId="{684F3DEC-03B0-4F57-A256-FB8EF51FB702}" destId="{FAF4C4DA-DF46-49A6-B0C9-EFE32049AC4C}" srcOrd="1" destOrd="0" presId="urn:microsoft.com/office/officeart/2005/8/layout/orgChart1"/>
    <dgm:cxn modelId="{F04C77AC-4930-47D1-AD64-39929F388FEC}" type="presOf" srcId="{D7799570-BACA-41DA-B431-0413B3EF0E6D}" destId="{2CA97B6B-12A1-4121-9952-E08ED34B5D08}" srcOrd="1" destOrd="0" presId="urn:microsoft.com/office/officeart/2005/8/layout/orgChart1"/>
    <dgm:cxn modelId="{E76B009B-99B2-4A96-8175-9CE743857080}" type="presOf" srcId="{445C595B-EF20-408C-83F5-0879C574192D}" destId="{AF680579-3BFE-4BB4-A708-8C2EB1242371}" srcOrd="0" destOrd="0" presId="urn:microsoft.com/office/officeart/2005/8/layout/orgChart1"/>
    <dgm:cxn modelId="{DEB72A3C-6175-45F9-B5D2-249CB6B2AAC2}" type="presOf" srcId="{4436CB1F-1C64-489C-92B3-EA1E54C4B979}" destId="{C0307EDB-5DA6-4D5E-9440-BC0A2D8B72FD}" srcOrd="0" destOrd="0" presId="urn:microsoft.com/office/officeart/2005/8/layout/orgChart1"/>
    <dgm:cxn modelId="{65DB8CAA-5BDC-406B-9FB7-ECAA65DA6445}" type="presOf" srcId="{66AADBA8-7425-41B3-9127-2E538A02EE26}" destId="{019A5AB1-ABEE-4725-BBE1-109ED83757DC}" srcOrd="0" destOrd="0" presId="urn:microsoft.com/office/officeart/2005/8/layout/orgChart1"/>
    <dgm:cxn modelId="{6A92D5D2-CDD6-490B-B31B-3C7C5494DCA0}" srcId="{576D696F-B495-4F98-82E0-3EB1E671810A}" destId="{8160B306-EB74-4DFC-87E6-087C14134F84}" srcOrd="0" destOrd="0" parTransId="{5F014029-5BAE-48C1-ADD1-76B7D95A5C8B}" sibTransId="{0600657D-016B-4A8D-ACD2-F2197767C9F6}"/>
    <dgm:cxn modelId="{E33494ED-B617-4D2D-8245-5DADA2E4BF4C}" type="presOf" srcId="{4D8F3C2E-8997-4E40-8741-85C41ACC03F8}" destId="{F396B808-724E-49E2-955C-A3EDBA940293}" srcOrd="0" destOrd="0" presId="urn:microsoft.com/office/officeart/2005/8/layout/orgChart1"/>
    <dgm:cxn modelId="{289843FD-2855-42F6-B314-A99C700E86E2}" type="presOf" srcId="{4364EF67-DB5C-41E3-B4D6-646D948758EF}" destId="{2B8C8FBB-2D7A-489F-A611-8F340C46C47E}" srcOrd="0" destOrd="0" presId="urn:microsoft.com/office/officeart/2005/8/layout/orgChart1"/>
    <dgm:cxn modelId="{A14A7565-2854-4F68-AE1F-CFB8FCB4CE32}" type="presOf" srcId="{E2D9C507-4AD7-462A-A271-1731FE4A757C}" destId="{C2E7AB65-DA17-46E9-BC21-A9A02F4A4D0A}" srcOrd="0" destOrd="0" presId="urn:microsoft.com/office/officeart/2005/8/layout/orgChart1"/>
    <dgm:cxn modelId="{3132B104-14AF-40E0-B2A7-843AA1161CD0}" type="presOf" srcId="{576D696F-B495-4F98-82E0-3EB1E671810A}" destId="{E372AB28-19EE-43E2-928C-42D5EB516C1D}" srcOrd="1" destOrd="0" presId="urn:microsoft.com/office/officeart/2005/8/layout/orgChart1"/>
    <dgm:cxn modelId="{1979A452-A8C8-4F3F-8A63-48124CAC81F2}" type="presOf" srcId="{D16BBDE6-41A1-495C-85AD-4221703623A1}" destId="{9BBB3FEF-E62A-4A13-A7E2-437E43324FE1}" srcOrd="0" destOrd="0" presId="urn:microsoft.com/office/officeart/2005/8/layout/orgChart1"/>
    <dgm:cxn modelId="{E99225C0-241D-4E7A-A352-74A8605863A4}" type="presOf" srcId="{A8BE7A8B-03DA-4CA3-ADC8-28F2BAC44251}" destId="{A7D0172B-F976-4ADA-8E26-129B710BCF6A}" srcOrd="1" destOrd="0" presId="urn:microsoft.com/office/officeart/2005/8/layout/orgChart1"/>
    <dgm:cxn modelId="{C7E2DF0D-6926-461E-AD97-7DE3E717B31B}" type="presParOf" srcId="{F396B808-724E-49E2-955C-A3EDBA940293}" destId="{23C9E7B1-DA62-405D-8780-3F7011321DAE}" srcOrd="0" destOrd="0" presId="urn:microsoft.com/office/officeart/2005/8/layout/orgChart1"/>
    <dgm:cxn modelId="{067C0A57-37DD-430A-912D-AF80DB84B53D}" type="presParOf" srcId="{23C9E7B1-DA62-405D-8780-3F7011321DAE}" destId="{2A9FC967-26DD-492B-AD17-BD952A520BDD}" srcOrd="0" destOrd="0" presId="urn:microsoft.com/office/officeart/2005/8/layout/orgChart1"/>
    <dgm:cxn modelId="{42C889C2-5159-402D-81C3-EEF96ECE73B5}" type="presParOf" srcId="{2A9FC967-26DD-492B-AD17-BD952A520BDD}" destId="{BC2154F6-E2FA-4914-8614-E4D64E5FEB69}" srcOrd="0" destOrd="0" presId="urn:microsoft.com/office/officeart/2005/8/layout/orgChart1"/>
    <dgm:cxn modelId="{4C407C0B-64B4-4BD7-9EEE-40FAB44DAF0E}" type="presParOf" srcId="{2A9FC967-26DD-492B-AD17-BD952A520BDD}" destId="{2CA97B6B-12A1-4121-9952-E08ED34B5D08}" srcOrd="1" destOrd="0" presId="urn:microsoft.com/office/officeart/2005/8/layout/orgChart1"/>
    <dgm:cxn modelId="{88A9FBA0-88FC-4631-AAAF-12282CCEF4AE}" type="presParOf" srcId="{23C9E7B1-DA62-405D-8780-3F7011321DAE}" destId="{7EBFD2A6-58E8-40CE-BC42-A5A0C269D8AA}" srcOrd="1" destOrd="0" presId="urn:microsoft.com/office/officeart/2005/8/layout/orgChart1"/>
    <dgm:cxn modelId="{5470FCBC-EB3C-48A0-89AC-4BFD5FF7303F}" type="presParOf" srcId="{7EBFD2A6-58E8-40CE-BC42-A5A0C269D8AA}" destId="{2B8C8FBB-2D7A-489F-A611-8F340C46C47E}" srcOrd="0" destOrd="0" presId="urn:microsoft.com/office/officeart/2005/8/layout/orgChart1"/>
    <dgm:cxn modelId="{3C6C4616-5D33-4DBB-B37F-C12C9C04EFB3}" type="presParOf" srcId="{7EBFD2A6-58E8-40CE-BC42-A5A0C269D8AA}" destId="{FC7C7EB2-84F9-4496-B829-02A6D1399B4A}" srcOrd="1" destOrd="0" presId="urn:microsoft.com/office/officeart/2005/8/layout/orgChart1"/>
    <dgm:cxn modelId="{FB1ECE82-30A0-4684-BCE6-94AA63EF37E3}" type="presParOf" srcId="{FC7C7EB2-84F9-4496-B829-02A6D1399B4A}" destId="{3EC37053-30FB-4D57-87E2-AC336802ADDC}" srcOrd="0" destOrd="0" presId="urn:microsoft.com/office/officeart/2005/8/layout/orgChart1"/>
    <dgm:cxn modelId="{F972EC94-8E9E-4C75-807E-B874315A2C04}" type="presParOf" srcId="{3EC37053-30FB-4D57-87E2-AC336802ADDC}" destId="{5BE052F7-3C37-4331-A1C0-46BC92975939}" srcOrd="0" destOrd="0" presId="urn:microsoft.com/office/officeart/2005/8/layout/orgChart1"/>
    <dgm:cxn modelId="{8136F39C-D097-45DA-B463-A58DDE7A835A}" type="presParOf" srcId="{3EC37053-30FB-4D57-87E2-AC336802ADDC}" destId="{E372AB28-19EE-43E2-928C-42D5EB516C1D}" srcOrd="1" destOrd="0" presId="urn:microsoft.com/office/officeart/2005/8/layout/orgChart1"/>
    <dgm:cxn modelId="{8E2ADF63-9F13-40FB-96FE-B257001DAB3D}" type="presParOf" srcId="{FC7C7EB2-84F9-4496-B829-02A6D1399B4A}" destId="{049F8319-98D0-4C97-AC86-A8D77CF270F1}" srcOrd="1" destOrd="0" presId="urn:microsoft.com/office/officeart/2005/8/layout/orgChart1"/>
    <dgm:cxn modelId="{2E8D5217-C3E8-49A4-BC58-0B9384DC2393}" type="presParOf" srcId="{049F8319-98D0-4C97-AC86-A8D77CF270F1}" destId="{30ED117B-C887-4AEF-BF26-76892999CB60}" srcOrd="0" destOrd="0" presId="urn:microsoft.com/office/officeart/2005/8/layout/orgChart1"/>
    <dgm:cxn modelId="{256D7519-8B4C-48DB-AD20-5325FD103B9B}" type="presParOf" srcId="{049F8319-98D0-4C97-AC86-A8D77CF270F1}" destId="{F9ACCB85-3405-42D3-9C50-0958A61DCB14}" srcOrd="1" destOrd="0" presId="urn:microsoft.com/office/officeart/2005/8/layout/orgChart1"/>
    <dgm:cxn modelId="{D2F4D6BD-86AB-44C9-BAC5-89AED94ECE13}" type="presParOf" srcId="{F9ACCB85-3405-42D3-9C50-0958A61DCB14}" destId="{F78F8CEE-2E02-4337-B190-985461EDCA1F}" srcOrd="0" destOrd="0" presId="urn:microsoft.com/office/officeart/2005/8/layout/orgChart1"/>
    <dgm:cxn modelId="{08DB9F7F-0FDF-4376-9292-24FBE5FE370E}" type="presParOf" srcId="{F78F8CEE-2E02-4337-B190-985461EDCA1F}" destId="{522D1ECD-1224-460C-BD54-05F0DFFA9CC7}" srcOrd="0" destOrd="0" presId="urn:microsoft.com/office/officeart/2005/8/layout/orgChart1"/>
    <dgm:cxn modelId="{1339BBAA-70D9-4CB5-A3D8-A12674E6AEEF}" type="presParOf" srcId="{F78F8CEE-2E02-4337-B190-985461EDCA1F}" destId="{A45045D5-8A44-4F5E-94DA-5CF009AAC54B}" srcOrd="1" destOrd="0" presId="urn:microsoft.com/office/officeart/2005/8/layout/orgChart1"/>
    <dgm:cxn modelId="{E41CAF62-8B89-4594-8B85-A0630045A816}" type="presParOf" srcId="{F9ACCB85-3405-42D3-9C50-0958A61DCB14}" destId="{6803302B-A2C2-4051-BFD2-5E6EC4273E9B}" srcOrd="1" destOrd="0" presId="urn:microsoft.com/office/officeart/2005/8/layout/orgChart1"/>
    <dgm:cxn modelId="{44C7E323-EDFB-4FA4-A103-B9D55FCB5A66}" type="presParOf" srcId="{F9ACCB85-3405-42D3-9C50-0958A61DCB14}" destId="{340E1CAD-F9C4-4426-9F31-F2B54AD531D2}" srcOrd="2" destOrd="0" presId="urn:microsoft.com/office/officeart/2005/8/layout/orgChart1"/>
    <dgm:cxn modelId="{6A05C982-5FBF-4B6F-AE9B-A5C654F19E80}" type="presParOf" srcId="{049F8319-98D0-4C97-AC86-A8D77CF270F1}" destId="{179012E2-FC80-47C4-AC72-DBEF4E94AAAB}" srcOrd="2" destOrd="0" presId="urn:microsoft.com/office/officeart/2005/8/layout/orgChart1"/>
    <dgm:cxn modelId="{F3086F8B-11E1-4C3D-B373-6B4E522D54AA}" type="presParOf" srcId="{049F8319-98D0-4C97-AC86-A8D77CF270F1}" destId="{74CA5AAA-9D65-48B6-810A-18D5547683C4}" srcOrd="3" destOrd="0" presId="urn:microsoft.com/office/officeart/2005/8/layout/orgChart1"/>
    <dgm:cxn modelId="{61219DCD-D705-47E4-9F42-2A53C1151856}" type="presParOf" srcId="{74CA5AAA-9D65-48B6-810A-18D5547683C4}" destId="{EA1A4383-B40E-4362-9950-32BAC38295C6}" srcOrd="0" destOrd="0" presId="urn:microsoft.com/office/officeart/2005/8/layout/orgChart1"/>
    <dgm:cxn modelId="{22E2FBA4-62A9-4098-81FE-2F8AE15254FE}" type="presParOf" srcId="{EA1A4383-B40E-4362-9950-32BAC38295C6}" destId="{3903FBBA-B3BD-4A23-96AB-9A9C6B500E68}" srcOrd="0" destOrd="0" presId="urn:microsoft.com/office/officeart/2005/8/layout/orgChart1"/>
    <dgm:cxn modelId="{2BA12C70-FC08-4532-B4DF-D130EBB57249}" type="presParOf" srcId="{EA1A4383-B40E-4362-9950-32BAC38295C6}" destId="{F03D0FC0-B7C8-411B-B39F-9EB57B721AC2}" srcOrd="1" destOrd="0" presId="urn:microsoft.com/office/officeart/2005/8/layout/orgChart1"/>
    <dgm:cxn modelId="{CE5F09ED-F56F-4E55-A6A6-F9A0140110E2}" type="presParOf" srcId="{74CA5AAA-9D65-48B6-810A-18D5547683C4}" destId="{4DF2D2E5-054D-49A9-B474-E8A93D42E6C6}" srcOrd="1" destOrd="0" presId="urn:microsoft.com/office/officeart/2005/8/layout/orgChart1"/>
    <dgm:cxn modelId="{5F12B490-F2FB-4F70-9063-70C30336ED6A}" type="presParOf" srcId="{74CA5AAA-9D65-48B6-810A-18D5547683C4}" destId="{09EBE1F5-0433-4465-8D75-42865B649E3F}" srcOrd="2" destOrd="0" presId="urn:microsoft.com/office/officeart/2005/8/layout/orgChart1"/>
    <dgm:cxn modelId="{14808ACD-EA6E-4ED9-8362-AE9D98D4CED8}" type="presParOf" srcId="{049F8319-98D0-4C97-AC86-A8D77CF270F1}" destId="{AF680579-3BFE-4BB4-A708-8C2EB1242371}" srcOrd="4" destOrd="0" presId="urn:microsoft.com/office/officeart/2005/8/layout/orgChart1"/>
    <dgm:cxn modelId="{B1CA5ACA-0338-42DC-97E0-D82EE84EEFDB}" type="presParOf" srcId="{049F8319-98D0-4C97-AC86-A8D77CF270F1}" destId="{61E72B82-2513-445E-A49F-65CD0182DE5F}" srcOrd="5" destOrd="0" presId="urn:microsoft.com/office/officeart/2005/8/layout/orgChart1"/>
    <dgm:cxn modelId="{D36A950A-B04F-4C2E-A800-896AB5D3C003}" type="presParOf" srcId="{61E72B82-2513-445E-A49F-65CD0182DE5F}" destId="{E6EF62B4-93ED-4A15-A973-BD3FBB8F108D}" srcOrd="0" destOrd="0" presId="urn:microsoft.com/office/officeart/2005/8/layout/orgChart1"/>
    <dgm:cxn modelId="{27D8E760-4FBA-400F-9E0C-7D025A2144BF}" type="presParOf" srcId="{E6EF62B4-93ED-4A15-A973-BD3FBB8F108D}" destId="{63F4B8B0-F3A2-4F41-A4F4-B1ACA30ED4BB}" srcOrd="0" destOrd="0" presId="urn:microsoft.com/office/officeart/2005/8/layout/orgChart1"/>
    <dgm:cxn modelId="{913D9EA0-B1CA-4AAA-855A-E0DA537B91AB}" type="presParOf" srcId="{E6EF62B4-93ED-4A15-A973-BD3FBB8F108D}" destId="{A7D0172B-F976-4ADA-8E26-129B710BCF6A}" srcOrd="1" destOrd="0" presId="urn:microsoft.com/office/officeart/2005/8/layout/orgChart1"/>
    <dgm:cxn modelId="{BB42389D-A97E-4450-B266-0548FF725CF4}" type="presParOf" srcId="{61E72B82-2513-445E-A49F-65CD0182DE5F}" destId="{1427DCA3-8144-405D-8C36-9C6CB1A0D863}" srcOrd="1" destOrd="0" presId="urn:microsoft.com/office/officeart/2005/8/layout/orgChart1"/>
    <dgm:cxn modelId="{B58919BB-88DD-43E1-BE2E-F539DBB2995E}" type="presParOf" srcId="{1427DCA3-8144-405D-8C36-9C6CB1A0D863}" destId="{BC31013C-12F5-4D07-B7C0-40A73AD38699}" srcOrd="0" destOrd="0" presId="urn:microsoft.com/office/officeart/2005/8/layout/orgChart1"/>
    <dgm:cxn modelId="{43876C92-8443-4341-95E8-166102A20D2D}" type="presParOf" srcId="{1427DCA3-8144-405D-8C36-9C6CB1A0D863}" destId="{0341B798-25CD-4A5F-9729-5CC50458CC3B}" srcOrd="1" destOrd="0" presId="urn:microsoft.com/office/officeart/2005/8/layout/orgChart1"/>
    <dgm:cxn modelId="{F099AB44-D3E8-47B2-9FBE-4DADD7E73615}" type="presParOf" srcId="{0341B798-25CD-4A5F-9729-5CC50458CC3B}" destId="{DE04BD98-4DBD-4E00-9329-681FE6CDE8A8}" srcOrd="0" destOrd="0" presId="urn:microsoft.com/office/officeart/2005/8/layout/orgChart1"/>
    <dgm:cxn modelId="{AB9FEFEF-717F-4324-B013-141C278AF641}" type="presParOf" srcId="{DE04BD98-4DBD-4E00-9329-681FE6CDE8A8}" destId="{3FE0A77A-A742-4D59-94FA-416E743DB5B6}" srcOrd="0" destOrd="0" presId="urn:microsoft.com/office/officeart/2005/8/layout/orgChart1"/>
    <dgm:cxn modelId="{650FB165-AEE8-481D-89F6-4A98AEDC4648}" type="presParOf" srcId="{DE04BD98-4DBD-4E00-9329-681FE6CDE8A8}" destId="{FAF4C4DA-DF46-49A6-B0C9-EFE32049AC4C}" srcOrd="1" destOrd="0" presId="urn:microsoft.com/office/officeart/2005/8/layout/orgChart1"/>
    <dgm:cxn modelId="{CB5417B3-532F-47AD-9328-DED420AB964D}" type="presParOf" srcId="{0341B798-25CD-4A5F-9729-5CC50458CC3B}" destId="{D35CBCFE-E4C9-4B01-8EEF-93472F96507F}" srcOrd="1" destOrd="0" presId="urn:microsoft.com/office/officeart/2005/8/layout/orgChart1"/>
    <dgm:cxn modelId="{2141539D-7120-4C81-93E6-7A76EC965EE6}" type="presParOf" srcId="{0341B798-25CD-4A5F-9729-5CC50458CC3B}" destId="{B4494D92-9799-408C-B476-07B4F3D37FA5}" srcOrd="2" destOrd="0" presId="urn:microsoft.com/office/officeart/2005/8/layout/orgChart1"/>
    <dgm:cxn modelId="{A5DC7EC5-0A1B-4D96-90E3-4A11AE59F7CB}" type="presParOf" srcId="{61E72B82-2513-445E-A49F-65CD0182DE5F}" destId="{C3BA47DB-1530-48A3-8E63-B7A1EBA66438}" srcOrd="2" destOrd="0" presId="urn:microsoft.com/office/officeart/2005/8/layout/orgChart1"/>
    <dgm:cxn modelId="{87D9B4C4-0A0B-4998-8BA2-F3A781022B08}" type="presParOf" srcId="{FC7C7EB2-84F9-4496-B829-02A6D1399B4A}" destId="{B2512298-3E41-403B-AB3A-6469483F1326}" srcOrd="2" destOrd="0" presId="urn:microsoft.com/office/officeart/2005/8/layout/orgChart1"/>
    <dgm:cxn modelId="{C48836F3-3A23-4917-B6DC-07C82868F404}" type="presParOf" srcId="{7EBFD2A6-58E8-40CE-BC42-A5A0C269D8AA}" destId="{2D16BD2B-02F7-4E62-B922-558107CAFC39}" srcOrd="2" destOrd="0" presId="urn:microsoft.com/office/officeart/2005/8/layout/orgChart1"/>
    <dgm:cxn modelId="{1393307F-3791-4626-8F63-A8D2072BA2C6}" type="presParOf" srcId="{7EBFD2A6-58E8-40CE-BC42-A5A0C269D8AA}" destId="{21292935-35B4-4857-927A-2E1B9B46CE5D}" srcOrd="3" destOrd="0" presId="urn:microsoft.com/office/officeart/2005/8/layout/orgChart1"/>
    <dgm:cxn modelId="{43BE50C9-BAFD-4410-B770-4D630C45C1AF}" type="presParOf" srcId="{21292935-35B4-4857-927A-2E1B9B46CE5D}" destId="{3D0354F5-BBFC-4A4B-B492-55DBE37C7A8E}" srcOrd="0" destOrd="0" presId="urn:microsoft.com/office/officeart/2005/8/layout/orgChart1"/>
    <dgm:cxn modelId="{44AB4B85-364B-418D-844D-26C76D3E76B8}" type="presParOf" srcId="{3D0354F5-BBFC-4A4B-B492-55DBE37C7A8E}" destId="{97D2505D-2E1C-4E45-A439-38F79D9101C0}" srcOrd="0" destOrd="0" presId="urn:microsoft.com/office/officeart/2005/8/layout/orgChart1"/>
    <dgm:cxn modelId="{2E1F7559-41FE-4B1E-A433-64E2E14CE01C}" type="presParOf" srcId="{3D0354F5-BBFC-4A4B-B492-55DBE37C7A8E}" destId="{3B844EDC-C935-4737-A2F1-1F9E3BDFFE17}" srcOrd="1" destOrd="0" presId="urn:microsoft.com/office/officeart/2005/8/layout/orgChart1"/>
    <dgm:cxn modelId="{DC9AF8C3-7400-4C1A-AE50-8835E60696B9}" type="presParOf" srcId="{21292935-35B4-4857-927A-2E1B9B46CE5D}" destId="{5C2BBF91-8B06-4C85-8EC2-1A4975CF5928}" srcOrd="1" destOrd="0" presId="urn:microsoft.com/office/officeart/2005/8/layout/orgChart1"/>
    <dgm:cxn modelId="{C7970ECF-1285-4A39-B1B9-D87677F64945}" type="presParOf" srcId="{5C2BBF91-8B06-4C85-8EC2-1A4975CF5928}" destId="{F33ED1EF-1DE2-4ECA-BF11-FE7386686A01}" srcOrd="0" destOrd="0" presId="urn:microsoft.com/office/officeart/2005/8/layout/orgChart1"/>
    <dgm:cxn modelId="{EF5B3E79-67CC-4224-A750-76C04692EAB1}" type="presParOf" srcId="{5C2BBF91-8B06-4C85-8EC2-1A4975CF5928}" destId="{290039BD-E85A-44BD-9E88-7EBD635BFBBC}" srcOrd="1" destOrd="0" presId="urn:microsoft.com/office/officeart/2005/8/layout/orgChart1"/>
    <dgm:cxn modelId="{C6819450-1426-4804-81A6-451C0117E54D}" type="presParOf" srcId="{290039BD-E85A-44BD-9E88-7EBD635BFBBC}" destId="{D052BC71-576C-4D7E-9EB5-BE46E5E18242}" srcOrd="0" destOrd="0" presId="urn:microsoft.com/office/officeart/2005/8/layout/orgChart1"/>
    <dgm:cxn modelId="{25DCBB98-70E5-4EC2-BC2B-089028EFF502}" type="presParOf" srcId="{D052BC71-576C-4D7E-9EB5-BE46E5E18242}" destId="{9BBB3FEF-E62A-4A13-A7E2-437E43324FE1}" srcOrd="0" destOrd="0" presId="urn:microsoft.com/office/officeart/2005/8/layout/orgChart1"/>
    <dgm:cxn modelId="{DB47DCF2-4461-4D38-AB3C-654E05277FB2}" type="presParOf" srcId="{D052BC71-576C-4D7E-9EB5-BE46E5E18242}" destId="{3807992D-CFDE-4602-B175-0CDDC323ED69}" srcOrd="1" destOrd="0" presId="urn:microsoft.com/office/officeart/2005/8/layout/orgChart1"/>
    <dgm:cxn modelId="{6B7D6299-0ED4-4F39-8B24-9D38B3E9FFF0}" type="presParOf" srcId="{290039BD-E85A-44BD-9E88-7EBD635BFBBC}" destId="{567BB77C-CC09-4075-BD5A-71557E18B7D7}" srcOrd="1" destOrd="0" presId="urn:microsoft.com/office/officeart/2005/8/layout/orgChart1"/>
    <dgm:cxn modelId="{96D105D8-44BB-4ACA-8AF6-8D84F24BF10F}" type="presParOf" srcId="{567BB77C-CC09-4075-BD5A-71557E18B7D7}" destId="{C0307EDB-5DA6-4D5E-9440-BC0A2D8B72FD}" srcOrd="0" destOrd="0" presId="urn:microsoft.com/office/officeart/2005/8/layout/orgChart1"/>
    <dgm:cxn modelId="{D52DBD00-4D74-4D10-AD28-617F76D2FD7A}" type="presParOf" srcId="{567BB77C-CC09-4075-BD5A-71557E18B7D7}" destId="{156067EA-1879-4272-85F9-038567CF52D8}" srcOrd="1" destOrd="0" presId="urn:microsoft.com/office/officeart/2005/8/layout/orgChart1"/>
    <dgm:cxn modelId="{D8AACB15-A8DB-4C51-AB23-03D367602B9E}" type="presParOf" srcId="{156067EA-1879-4272-85F9-038567CF52D8}" destId="{6282BD9B-3D98-472B-AB15-C2C9F8601666}" srcOrd="0" destOrd="0" presId="urn:microsoft.com/office/officeart/2005/8/layout/orgChart1"/>
    <dgm:cxn modelId="{9F82E231-05E2-4E30-A4C9-396B01507765}" type="presParOf" srcId="{6282BD9B-3D98-472B-AB15-C2C9F8601666}" destId="{4EB7D404-8F9B-4F23-83D2-5BCFA82D4677}" srcOrd="0" destOrd="0" presId="urn:microsoft.com/office/officeart/2005/8/layout/orgChart1"/>
    <dgm:cxn modelId="{334AC0C3-F643-4657-87D3-CBE307C65CBD}" type="presParOf" srcId="{6282BD9B-3D98-472B-AB15-C2C9F8601666}" destId="{8BFA7DE9-8D7A-4694-87E5-DEB382F5344B}" srcOrd="1" destOrd="0" presId="urn:microsoft.com/office/officeart/2005/8/layout/orgChart1"/>
    <dgm:cxn modelId="{67359553-2D7B-449A-ACF8-B2D764F62378}" type="presParOf" srcId="{156067EA-1879-4272-85F9-038567CF52D8}" destId="{EE93B0B4-AE03-4C8E-A9A6-DC36FB69C43E}" srcOrd="1" destOrd="0" presId="urn:microsoft.com/office/officeart/2005/8/layout/orgChart1"/>
    <dgm:cxn modelId="{1C279DBF-DC18-45C8-A841-5E992691FF2B}" type="presParOf" srcId="{156067EA-1879-4272-85F9-038567CF52D8}" destId="{57E80C09-EE11-47EC-946E-87DBA1DE028F}" srcOrd="2" destOrd="0" presId="urn:microsoft.com/office/officeart/2005/8/layout/orgChart1"/>
    <dgm:cxn modelId="{41C590EA-9061-4FDC-8F11-28C7F87AD2F0}" type="presParOf" srcId="{290039BD-E85A-44BD-9E88-7EBD635BFBBC}" destId="{4442B51C-50D8-4A59-93FD-A9854261BA28}" srcOrd="2" destOrd="0" presId="urn:microsoft.com/office/officeart/2005/8/layout/orgChart1"/>
    <dgm:cxn modelId="{385398B4-652D-4061-8A4E-122BE32D8AB9}" type="presParOf" srcId="{5C2BBF91-8B06-4C85-8EC2-1A4975CF5928}" destId="{019A5AB1-ABEE-4725-BBE1-109ED83757DC}" srcOrd="2" destOrd="0" presId="urn:microsoft.com/office/officeart/2005/8/layout/orgChart1"/>
    <dgm:cxn modelId="{D71A9AC5-3944-41D8-B969-A0DF2C36E830}" type="presParOf" srcId="{5C2BBF91-8B06-4C85-8EC2-1A4975CF5928}" destId="{2E86E4BD-C869-4479-B391-06D3FD62DD61}" srcOrd="3" destOrd="0" presId="urn:microsoft.com/office/officeart/2005/8/layout/orgChart1"/>
    <dgm:cxn modelId="{7171793B-7C88-4839-8D62-AB9CF1CB71C9}" type="presParOf" srcId="{2E86E4BD-C869-4479-B391-06D3FD62DD61}" destId="{99ED2A43-380A-430E-BBDB-1F6F0E27501E}" srcOrd="0" destOrd="0" presId="urn:microsoft.com/office/officeart/2005/8/layout/orgChart1"/>
    <dgm:cxn modelId="{4DC0CCB9-7FC7-489E-A2A6-009A8D8C2A99}" type="presParOf" srcId="{99ED2A43-380A-430E-BBDB-1F6F0E27501E}" destId="{C2E7AB65-DA17-46E9-BC21-A9A02F4A4D0A}" srcOrd="0" destOrd="0" presId="urn:microsoft.com/office/officeart/2005/8/layout/orgChart1"/>
    <dgm:cxn modelId="{6975A3B0-00B3-48A3-A2BB-730C366ED670}" type="presParOf" srcId="{99ED2A43-380A-430E-BBDB-1F6F0E27501E}" destId="{2E255B50-81EC-41F8-BA26-901A5CCD9A9A}" srcOrd="1" destOrd="0" presId="urn:microsoft.com/office/officeart/2005/8/layout/orgChart1"/>
    <dgm:cxn modelId="{AE01A3DF-3FBF-400A-AD14-5F4A4A45152D}" type="presParOf" srcId="{2E86E4BD-C869-4479-B391-06D3FD62DD61}" destId="{51BDD1C8-4FB8-4622-81A9-5727123EE2A7}" srcOrd="1" destOrd="0" presId="urn:microsoft.com/office/officeart/2005/8/layout/orgChart1"/>
    <dgm:cxn modelId="{0CA15628-E520-4AAF-9F96-39AAF9029F4A}" type="presParOf" srcId="{2E86E4BD-C869-4479-B391-06D3FD62DD61}" destId="{B6194CDE-FFB2-41B1-9697-5B45B4B59159}" srcOrd="2" destOrd="0" presId="urn:microsoft.com/office/officeart/2005/8/layout/orgChart1"/>
    <dgm:cxn modelId="{815EA611-1830-45BB-8BA2-B1BB424C07F8}" type="presParOf" srcId="{21292935-35B4-4857-927A-2E1B9B46CE5D}" destId="{F6EDF2AB-D1A1-45F3-8818-6933648B3A16}" srcOrd="2" destOrd="0" presId="urn:microsoft.com/office/officeart/2005/8/layout/orgChart1"/>
    <dgm:cxn modelId="{F7D8C71F-E022-4CD0-88D2-E10B050CB20F}" type="presParOf" srcId="{23C9E7B1-DA62-405D-8780-3F7011321DAE}" destId="{5E20DA02-94B5-4B71-98B0-610D26D3220F}"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806072-DFE6-4F49-8FF5-9347C1851855}">
      <dsp:nvSpPr>
        <dsp:cNvPr id="0" name=""/>
        <dsp:cNvSpPr/>
      </dsp:nvSpPr>
      <dsp:spPr>
        <a:xfrm>
          <a:off x="1160967" y="131618"/>
          <a:ext cx="2396836" cy="2396836"/>
        </a:xfrm>
        <a:prstGeom prst="triangle">
          <a:avLst/>
        </a:prstGeom>
        <a:gradFill rotWithShape="0">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endParaRPr lang="en-US" sz="1800" kern="1200" baseline="0" dirty="0">
            <a:solidFill>
              <a:schemeClr val="accent1"/>
            </a:solidFill>
            <a:latin typeface="Calibri" panose="020F0502020204030204"/>
            <a:ea typeface="+mn-ea"/>
            <a:cs typeface="+mn-cs"/>
          </a:endParaRPr>
        </a:p>
      </dsp:txBody>
      <dsp:txXfrm>
        <a:off x="1760176" y="1330036"/>
        <a:ext cx="1198418" cy="1198418"/>
      </dsp:txXfrm>
    </dsp:sp>
    <dsp:sp modelId="{1E92E264-D3CA-C943-B1F3-B585768D5672}">
      <dsp:nvSpPr>
        <dsp:cNvPr id="0" name=""/>
        <dsp:cNvSpPr/>
      </dsp:nvSpPr>
      <dsp:spPr>
        <a:xfrm>
          <a:off x="-37450" y="2528455"/>
          <a:ext cx="2396836" cy="2396836"/>
        </a:xfrm>
        <a:prstGeom prst="triangle">
          <a:avLst/>
        </a:prstGeom>
        <a:gradFill rotWithShape="0">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endParaRPr lang="en-US" sz="1800" kern="1200" dirty="0">
            <a:solidFill>
              <a:sysClr val="windowText" lastClr="000000"/>
            </a:solidFill>
            <a:latin typeface="Calibri" panose="020F0502020204030204"/>
            <a:ea typeface="+mn-ea"/>
            <a:cs typeface="+mn-cs"/>
          </a:endParaRPr>
        </a:p>
      </dsp:txBody>
      <dsp:txXfrm>
        <a:off x="561759" y="3726873"/>
        <a:ext cx="1198418" cy="1198418"/>
      </dsp:txXfrm>
    </dsp:sp>
    <dsp:sp modelId="{889BFE73-7F47-3842-9245-4F2BD9F6E365}">
      <dsp:nvSpPr>
        <dsp:cNvPr id="0" name=""/>
        <dsp:cNvSpPr/>
      </dsp:nvSpPr>
      <dsp:spPr>
        <a:xfrm rot="10800000">
          <a:off x="1160967" y="2528455"/>
          <a:ext cx="2396836" cy="2396836"/>
        </a:xfrm>
        <a:prstGeom prst="triangle">
          <a:avLst/>
        </a:prstGeom>
        <a:solidFill>
          <a:schemeClr val="accent5"/>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endParaRPr lang="en-US" sz="1800" kern="1200" dirty="0">
            <a:solidFill>
              <a:srgbClr val="FFFF00"/>
            </a:solidFill>
            <a:latin typeface="Calibri" panose="020F0502020204030204"/>
            <a:ea typeface="+mn-ea"/>
            <a:cs typeface="+mn-cs"/>
          </a:endParaRPr>
        </a:p>
        <a:p>
          <a:pPr lvl="0" algn="ctr" defTabSz="800100">
            <a:lnSpc>
              <a:spcPct val="90000"/>
            </a:lnSpc>
            <a:spcBef>
              <a:spcPct val="0"/>
            </a:spcBef>
            <a:spcAft>
              <a:spcPct val="35000"/>
            </a:spcAft>
          </a:pPr>
          <a:r>
            <a:rPr lang="en-US" sz="1800" b="1" kern="1200" dirty="0">
              <a:solidFill>
                <a:schemeClr val="accent2"/>
              </a:solidFill>
              <a:latin typeface="Calibri" panose="020F0502020204030204"/>
              <a:ea typeface="+mn-ea"/>
              <a:cs typeface="+mn-cs"/>
            </a:rPr>
            <a:t>Expert Review  Committee</a:t>
          </a:r>
        </a:p>
      </dsp:txBody>
      <dsp:txXfrm rot="10800000">
        <a:off x="1760176" y="2528455"/>
        <a:ext cx="1198418" cy="1198418"/>
      </dsp:txXfrm>
    </dsp:sp>
    <dsp:sp modelId="{F8A94B9A-F6D9-A249-A99D-6DC7B86E1057}">
      <dsp:nvSpPr>
        <dsp:cNvPr id="0" name=""/>
        <dsp:cNvSpPr/>
      </dsp:nvSpPr>
      <dsp:spPr>
        <a:xfrm>
          <a:off x="2284484" y="2528455"/>
          <a:ext cx="2546638" cy="2396836"/>
        </a:xfrm>
        <a:prstGeom prst="triangle">
          <a:avLst/>
        </a:prstGeom>
        <a:gradFill rotWithShape="0">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endParaRPr lang="en-US" sz="1800" kern="1200" dirty="0">
            <a:solidFill>
              <a:sysClr val="windowText" lastClr="000000"/>
            </a:solidFill>
            <a:latin typeface="Calibri" panose="020F0502020204030204"/>
            <a:ea typeface="+mn-ea"/>
            <a:cs typeface="+mn-cs"/>
          </a:endParaRPr>
        </a:p>
      </dsp:txBody>
      <dsp:txXfrm>
        <a:off x="2921144" y="3726873"/>
        <a:ext cx="1273319" cy="119841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B77E47-C8C9-B74D-9465-4915EF7E6AF5}">
      <dsp:nvSpPr>
        <dsp:cNvPr id="0" name=""/>
        <dsp:cNvSpPr/>
      </dsp:nvSpPr>
      <dsp:spPr>
        <a:xfrm>
          <a:off x="0" y="0"/>
          <a:ext cx="8449056" cy="799638"/>
        </a:xfrm>
        <a:prstGeom prst="roundRect">
          <a:avLst>
            <a:gd name="adj" fmla="val 10000"/>
          </a:avLst>
        </a:prstGeom>
        <a:noFill/>
        <a:ln w="38100" cap="flat" cmpd="sng" algn="ctr">
          <a:solidFill>
            <a:srgbClr val="0071BC"/>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a:solidFill>
                <a:schemeClr val="tx1"/>
              </a:solidFill>
            </a:rPr>
            <a:t>Construct Pregnancy-Associated Death Cohort</a:t>
          </a:r>
        </a:p>
      </dsp:txBody>
      <dsp:txXfrm>
        <a:off x="23421" y="23421"/>
        <a:ext cx="7492625" cy="752796"/>
      </dsp:txXfrm>
    </dsp:sp>
    <dsp:sp modelId="{339D5AAD-EFE7-2949-B851-530EAAE07E05}">
      <dsp:nvSpPr>
        <dsp:cNvPr id="0" name=""/>
        <dsp:cNvSpPr/>
      </dsp:nvSpPr>
      <dsp:spPr>
        <a:xfrm>
          <a:off x="630936" y="910698"/>
          <a:ext cx="8449056" cy="799638"/>
        </a:xfrm>
        <a:prstGeom prst="roundRect">
          <a:avLst>
            <a:gd name="adj" fmla="val 10000"/>
          </a:avLst>
        </a:prstGeom>
        <a:noFill/>
        <a:ln w="38100" cap="flat" cmpd="sng" algn="ctr">
          <a:solidFill>
            <a:srgbClr val="0071BC"/>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ts val="600"/>
            </a:spcAft>
          </a:pPr>
          <a:r>
            <a:rPr lang="en-US" sz="2400" kern="1200" dirty="0">
              <a:solidFill>
                <a:schemeClr val="tx1"/>
              </a:solidFill>
            </a:rPr>
            <a:t>Pre-screen pregnancy-associated deaths: </a:t>
          </a:r>
          <a:endParaRPr lang="en-US" sz="2400" kern="1200" dirty="0" smtClean="0">
            <a:solidFill>
              <a:schemeClr val="tx1"/>
            </a:solidFill>
          </a:endParaRPr>
        </a:p>
        <a:p>
          <a:pPr lvl="0" algn="ctr" defTabSz="1066800">
            <a:lnSpc>
              <a:spcPct val="90000"/>
            </a:lnSpc>
            <a:spcBef>
              <a:spcPct val="0"/>
            </a:spcBef>
            <a:spcAft>
              <a:spcPct val="35000"/>
            </a:spcAft>
          </a:pPr>
          <a:r>
            <a:rPr lang="en-US" sz="1700" kern="1200" dirty="0" smtClean="0">
              <a:solidFill>
                <a:schemeClr val="tx1"/>
              </a:solidFill>
            </a:rPr>
            <a:t>Apply </a:t>
          </a:r>
          <a:r>
            <a:rPr lang="en-US" sz="1700" kern="1200" dirty="0">
              <a:solidFill>
                <a:schemeClr val="tx1"/>
              </a:solidFill>
            </a:rPr>
            <a:t>inclusion/exclusion criteria</a:t>
          </a:r>
        </a:p>
      </dsp:txBody>
      <dsp:txXfrm>
        <a:off x="654357" y="934119"/>
        <a:ext cx="7251513" cy="752796"/>
      </dsp:txXfrm>
    </dsp:sp>
    <dsp:sp modelId="{F1FB2C97-C196-A044-9306-2D83D133B4FB}">
      <dsp:nvSpPr>
        <dsp:cNvPr id="0" name=""/>
        <dsp:cNvSpPr/>
      </dsp:nvSpPr>
      <dsp:spPr>
        <a:xfrm>
          <a:off x="1261871" y="1821397"/>
          <a:ext cx="8449056" cy="799638"/>
        </a:xfrm>
        <a:prstGeom prst="roundRect">
          <a:avLst>
            <a:gd name="adj" fmla="val 10000"/>
          </a:avLst>
        </a:prstGeom>
        <a:noFill/>
        <a:ln w="38100" cap="flat" cmpd="sng" algn="ctr">
          <a:solidFill>
            <a:srgbClr val="0071BC"/>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100000"/>
            </a:lnSpc>
            <a:spcBef>
              <a:spcPct val="0"/>
            </a:spcBef>
            <a:spcAft>
              <a:spcPts val="0"/>
            </a:spcAft>
          </a:pPr>
          <a:r>
            <a:rPr lang="en-US" sz="2400" kern="1200" dirty="0">
              <a:solidFill>
                <a:schemeClr val="tx1"/>
              </a:solidFill>
            </a:rPr>
            <a:t>Abstract data and prepare case summaries: </a:t>
          </a:r>
        </a:p>
        <a:p>
          <a:pPr lvl="0" algn="ctr" defTabSz="1066800">
            <a:lnSpc>
              <a:spcPct val="100000"/>
            </a:lnSpc>
            <a:spcBef>
              <a:spcPct val="0"/>
            </a:spcBef>
            <a:spcAft>
              <a:spcPts val="0"/>
            </a:spcAft>
          </a:pPr>
          <a:r>
            <a:rPr lang="en-US" sz="1700" kern="1200" dirty="0">
              <a:solidFill>
                <a:schemeClr val="tx1"/>
              </a:solidFill>
            </a:rPr>
            <a:t>Investigative reports, Medical records, Other data</a:t>
          </a:r>
        </a:p>
      </dsp:txBody>
      <dsp:txXfrm>
        <a:off x="1285292" y="1844818"/>
        <a:ext cx="7251513" cy="752796"/>
      </dsp:txXfrm>
    </dsp:sp>
    <dsp:sp modelId="{198CB5BB-C1E9-F843-B0FD-2F208C8E1EE1}">
      <dsp:nvSpPr>
        <dsp:cNvPr id="0" name=""/>
        <dsp:cNvSpPr/>
      </dsp:nvSpPr>
      <dsp:spPr>
        <a:xfrm>
          <a:off x="1892808" y="2732096"/>
          <a:ext cx="8449056" cy="799638"/>
        </a:xfrm>
        <a:prstGeom prst="roundRect">
          <a:avLst>
            <a:gd name="adj" fmla="val 10000"/>
          </a:avLst>
        </a:prstGeom>
        <a:solidFill>
          <a:schemeClr val="accent2">
            <a:lumMod val="40000"/>
            <a:lumOff val="60000"/>
          </a:schemeClr>
        </a:solidFill>
        <a:ln w="381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pPr>
          <a:r>
            <a:rPr lang="en-US" sz="2400" kern="1200" dirty="0">
              <a:solidFill>
                <a:schemeClr val="tx1"/>
              </a:solidFill>
            </a:rPr>
            <a:t>Committee reviews cases:</a:t>
          </a:r>
          <a:r>
            <a:rPr lang="en-US" sz="2300" kern="1200" dirty="0">
              <a:solidFill>
                <a:schemeClr val="tx1"/>
              </a:solidFill>
            </a:rPr>
            <a:t> </a:t>
          </a:r>
          <a:r>
            <a:rPr lang="en-US" sz="1700" kern="1200" dirty="0">
              <a:solidFill>
                <a:schemeClr val="tx1"/>
              </a:solidFill>
            </a:rPr>
            <a:t>Classify death as suicide vs. accident</a:t>
          </a:r>
          <a:r>
            <a:rPr lang="en-US" sz="1700" kern="1200" dirty="0" smtClean="0">
              <a:solidFill>
                <a:schemeClr val="tx1"/>
              </a:solidFill>
            </a:rPr>
            <a:t>, </a:t>
          </a:r>
          <a:r>
            <a:rPr lang="en-US" sz="1700" kern="1200" dirty="0">
              <a:solidFill>
                <a:schemeClr val="tx1"/>
              </a:solidFill>
            </a:rPr>
            <a:t>identify contributing/critical factors, quality improvement opportunities, preventability, determine if pregnancy-related</a:t>
          </a:r>
        </a:p>
      </dsp:txBody>
      <dsp:txXfrm>
        <a:off x="1916229" y="2755517"/>
        <a:ext cx="7251513" cy="752796"/>
      </dsp:txXfrm>
    </dsp:sp>
    <dsp:sp modelId="{F1595727-4CED-034A-8A53-5118C7A38C09}">
      <dsp:nvSpPr>
        <dsp:cNvPr id="0" name=""/>
        <dsp:cNvSpPr/>
      </dsp:nvSpPr>
      <dsp:spPr>
        <a:xfrm>
          <a:off x="2523743" y="3642795"/>
          <a:ext cx="8449056" cy="799638"/>
        </a:xfrm>
        <a:prstGeom prst="roundRect">
          <a:avLst>
            <a:gd name="adj" fmla="val 10000"/>
          </a:avLst>
        </a:prstGeom>
        <a:noFill/>
        <a:ln w="38100" cap="flat" cmpd="sng" algn="ctr">
          <a:solidFill>
            <a:srgbClr val="0071BC"/>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ts val="600"/>
            </a:spcAft>
          </a:pPr>
          <a:r>
            <a:rPr lang="en-US" sz="2400" kern="1200" dirty="0">
              <a:solidFill>
                <a:schemeClr val="tx1"/>
              </a:solidFill>
            </a:rPr>
            <a:t>Analyze quantitative and qualitative </a:t>
          </a:r>
          <a:r>
            <a:rPr lang="en-US" sz="2400" kern="1200" dirty="0" smtClean="0">
              <a:solidFill>
                <a:schemeClr val="tx1"/>
              </a:solidFill>
            </a:rPr>
            <a:t>data:</a:t>
          </a:r>
        </a:p>
        <a:p>
          <a:pPr lvl="0" algn="ctr" defTabSz="1066800">
            <a:lnSpc>
              <a:spcPct val="90000"/>
            </a:lnSpc>
            <a:spcBef>
              <a:spcPct val="0"/>
            </a:spcBef>
            <a:spcAft>
              <a:spcPct val="35000"/>
            </a:spcAft>
          </a:pPr>
          <a:r>
            <a:rPr lang="en-US" sz="1700" kern="1200" dirty="0" smtClean="0">
              <a:solidFill>
                <a:schemeClr val="tx1"/>
              </a:solidFill>
            </a:rPr>
            <a:t>Committee produces data-informed recommendations for preventing suicide</a:t>
          </a:r>
          <a:endParaRPr lang="en-US" sz="1700" kern="1200" dirty="0">
            <a:solidFill>
              <a:schemeClr val="tx1"/>
            </a:solidFill>
          </a:endParaRPr>
        </a:p>
      </dsp:txBody>
      <dsp:txXfrm>
        <a:off x="2547164" y="3666216"/>
        <a:ext cx="7251513" cy="752796"/>
      </dsp:txXfrm>
    </dsp:sp>
    <dsp:sp modelId="{3EF43CBF-9182-7746-B264-5CE4726383B9}">
      <dsp:nvSpPr>
        <dsp:cNvPr id="0" name=""/>
        <dsp:cNvSpPr/>
      </dsp:nvSpPr>
      <dsp:spPr>
        <a:xfrm>
          <a:off x="7929291" y="584180"/>
          <a:ext cx="519764" cy="519764"/>
        </a:xfrm>
        <a:prstGeom prst="downArrow">
          <a:avLst>
            <a:gd name="adj1" fmla="val 55000"/>
            <a:gd name="adj2" fmla="val 45000"/>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endParaRPr lang="en-US" sz="2300" kern="1200" dirty="0"/>
        </a:p>
      </dsp:txBody>
      <dsp:txXfrm>
        <a:off x="8046238" y="584180"/>
        <a:ext cx="285870" cy="391122"/>
      </dsp:txXfrm>
    </dsp:sp>
    <dsp:sp modelId="{A319FEA5-C02F-4B48-8651-0318FD1E7170}">
      <dsp:nvSpPr>
        <dsp:cNvPr id="0" name=""/>
        <dsp:cNvSpPr/>
      </dsp:nvSpPr>
      <dsp:spPr>
        <a:xfrm>
          <a:off x="8560227" y="1494879"/>
          <a:ext cx="519764" cy="519764"/>
        </a:xfrm>
        <a:prstGeom prst="downArrow">
          <a:avLst>
            <a:gd name="adj1" fmla="val 55000"/>
            <a:gd name="adj2" fmla="val 45000"/>
          </a:avLst>
        </a:prstGeom>
        <a:solidFill>
          <a:schemeClr val="accent3">
            <a:tint val="40000"/>
            <a:alpha val="90000"/>
            <a:hueOff val="0"/>
            <a:satOff val="0"/>
            <a:lumOff val="0"/>
            <a:alphaOff val="0"/>
          </a:schemeClr>
        </a:solidFill>
        <a:ln w="1270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endParaRPr lang="en-US" sz="2300" kern="1200" dirty="0"/>
        </a:p>
      </dsp:txBody>
      <dsp:txXfrm>
        <a:off x="8677174" y="1494879"/>
        <a:ext cx="285870" cy="391122"/>
      </dsp:txXfrm>
    </dsp:sp>
    <dsp:sp modelId="{1F285E6D-0002-2147-9802-068A76D1575B}">
      <dsp:nvSpPr>
        <dsp:cNvPr id="0" name=""/>
        <dsp:cNvSpPr/>
      </dsp:nvSpPr>
      <dsp:spPr>
        <a:xfrm>
          <a:off x="9191163" y="2392250"/>
          <a:ext cx="519764" cy="519764"/>
        </a:xfrm>
        <a:prstGeom prst="downArrow">
          <a:avLst>
            <a:gd name="adj1" fmla="val 55000"/>
            <a:gd name="adj2" fmla="val 45000"/>
          </a:avLst>
        </a:prstGeom>
        <a:solidFill>
          <a:schemeClr val="accent4">
            <a:tint val="40000"/>
            <a:alpha val="90000"/>
            <a:hueOff val="0"/>
            <a:satOff val="0"/>
            <a:lumOff val="0"/>
            <a:alphaOff val="0"/>
          </a:schemeClr>
        </a:solidFill>
        <a:ln w="1270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endParaRPr lang="en-US" sz="2300" kern="1200" dirty="0"/>
        </a:p>
      </dsp:txBody>
      <dsp:txXfrm>
        <a:off x="9308110" y="2392250"/>
        <a:ext cx="285870" cy="391122"/>
      </dsp:txXfrm>
    </dsp:sp>
    <dsp:sp modelId="{A5D6ECC3-B0A7-BF4F-B460-67D507BD2862}">
      <dsp:nvSpPr>
        <dsp:cNvPr id="0" name=""/>
        <dsp:cNvSpPr/>
      </dsp:nvSpPr>
      <dsp:spPr>
        <a:xfrm>
          <a:off x="9822099" y="3311834"/>
          <a:ext cx="519764" cy="519764"/>
        </a:xfrm>
        <a:prstGeom prst="downArrow">
          <a:avLst>
            <a:gd name="adj1" fmla="val 55000"/>
            <a:gd name="adj2" fmla="val 45000"/>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endParaRPr lang="en-US" sz="2300" kern="1200" dirty="0"/>
        </a:p>
      </dsp:txBody>
      <dsp:txXfrm>
        <a:off x="9939046" y="3311834"/>
        <a:ext cx="285870" cy="39112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9A5AB1-ABEE-4725-BBE1-109ED83757DC}">
      <dsp:nvSpPr>
        <dsp:cNvPr id="0" name=""/>
        <dsp:cNvSpPr/>
      </dsp:nvSpPr>
      <dsp:spPr>
        <a:xfrm>
          <a:off x="706390" y="2072840"/>
          <a:ext cx="1101354" cy="296394"/>
        </a:xfrm>
        <a:custGeom>
          <a:avLst/>
          <a:gdLst/>
          <a:ahLst/>
          <a:cxnLst/>
          <a:rect l="0" t="0" r="0" b="0"/>
          <a:pathLst>
            <a:path>
              <a:moveTo>
                <a:pt x="1101354" y="0"/>
              </a:moveTo>
              <a:lnTo>
                <a:pt x="1101354" y="148197"/>
              </a:lnTo>
              <a:lnTo>
                <a:pt x="0" y="148197"/>
              </a:lnTo>
              <a:lnTo>
                <a:pt x="0" y="296394"/>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0307EDB-5DA6-4D5E-9440-BC0A2D8B72FD}">
      <dsp:nvSpPr>
        <dsp:cNvPr id="0" name=""/>
        <dsp:cNvSpPr/>
      </dsp:nvSpPr>
      <dsp:spPr>
        <a:xfrm>
          <a:off x="1899119" y="3074937"/>
          <a:ext cx="285947" cy="649246"/>
        </a:xfrm>
        <a:custGeom>
          <a:avLst/>
          <a:gdLst/>
          <a:ahLst/>
          <a:cxnLst/>
          <a:rect l="0" t="0" r="0" b="0"/>
          <a:pathLst>
            <a:path>
              <a:moveTo>
                <a:pt x="0" y="0"/>
              </a:moveTo>
              <a:lnTo>
                <a:pt x="0" y="649246"/>
              </a:lnTo>
              <a:lnTo>
                <a:pt x="285947" y="649246"/>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33ED1EF-1DE2-4ECA-BF11-FE7386686A01}">
      <dsp:nvSpPr>
        <dsp:cNvPr id="0" name=""/>
        <dsp:cNvSpPr/>
      </dsp:nvSpPr>
      <dsp:spPr>
        <a:xfrm>
          <a:off x="1807744" y="2072840"/>
          <a:ext cx="853899" cy="296394"/>
        </a:xfrm>
        <a:custGeom>
          <a:avLst/>
          <a:gdLst/>
          <a:ahLst/>
          <a:cxnLst/>
          <a:rect l="0" t="0" r="0" b="0"/>
          <a:pathLst>
            <a:path>
              <a:moveTo>
                <a:pt x="0" y="0"/>
              </a:moveTo>
              <a:lnTo>
                <a:pt x="0" y="148197"/>
              </a:lnTo>
              <a:lnTo>
                <a:pt x="853899" y="148197"/>
              </a:lnTo>
              <a:lnTo>
                <a:pt x="853899" y="296394"/>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D16BD2B-02F7-4E62-B922-558107CAFC39}">
      <dsp:nvSpPr>
        <dsp:cNvPr id="0" name=""/>
        <dsp:cNvSpPr/>
      </dsp:nvSpPr>
      <dsp:spPr>
        <a:xfrm>
          <a:off x="1807744" y="905516"/>
          <a:ext cx="2623696" cy="461621"/>
        </a:xfrm>
        <a:custGeom>
          <a:avLst/>
          <a:gdLst/>
          <a:ahLst/>
          <a:cxnLst/>
          <a:rect l="0" t="0" r="0" b="0"/>
          <a:pathLst>
            <a:path>
              <a:moveTo>
                <a:pt x="2623696" y="0"/>
              </a:moveTo>
              <a:lnTo>
                <a:pt x="2623696" y="313423"/>
              </a:lnTo>
              <a:lnTo>
                <a:pt x="0" y="313423"/>
              </a:lnTo>
              <a:lnTo>
                <a:pt x="0" y="46162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C31013C-12F5-4D07-B7C0-40A73AD38699}">
      <dsp:nvSpPr>
        <dsp:cNvPr id="0" name=""/>
        <dsp:cNvSpPr/>
      </dsp:nvSpPr>
      <dsp:spPr>
        <a:xfrm>
          <a:off x="5304270" y="3074937"/>
          <a:ext cx="255174" cy="649246"/>
        </a:xfrm>
        <a:custGeom>
          <a:avLst/>
          <a:gdLst/>
          <a:ahLst/>
          <a:cxnLst/>
          <a:rect l="0" t="0" r="0" b="0"/>
          <a:pathLst>
            <a:path>
              <a:moveTo>
                <a:pt x="255174" y="0"/>
              </a:moveTo>
              <a:lnTo>
                <a:pt x="255174" y="649246"/>
              </a:lnTo>
              <a:lnTo>
                <a:pt x="0" y="649246"/>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F680579-3BFE-4BB4-A708-8C2EB1242371}">
      <dsp:nvSpPr>
        <dsp:cNvPr id="0" name=""/>
        <dsp:cNvSpPr/>
      </dsp:nvSpPr>
      <dsp:spPr>
        <a:xfrm>
          <a:off x="4878978" y="2072840"/>
          <a:ext cx="2091884" cy="296394"/>
        </a:xfrm>
        <a:custGeom>
          <a:avLst/>
          <a:gdLst/>
          <a:ahLst/>
          <a:cxnLst/>
          <a:rect l="0" t="0" r="0" b="0"/>
          <a:pathLst>
            <a:path>
              <a:moveTo>
                <a:pt x="2091884" y="0"/>
              </a:moveTo>
              <a:lnTo>
                <a:pt x="2091884" y="148197"/>
              </a:lnTo>
              <a:lnTo>
                <a:pt x="0" y="148197"/>
              </a:lnTo>
              <a:lnTo>
                <a:pt x="0" y="296394"/>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79012E2-FC80-47C4-AC72-DBEF4E94AAAB}">
      <dsp:nvSpPr>
        <dsp:cNvPr id="0" name=""/>
        <dsp:cNvSpPr/>
      </dsp:nvSpPr>
      <dsp:spPr>
        <a:xfrm>
          <a:off x="6970863" y="2072840"/>
          <a:ext cx="144880" cy="296394"/>
        </a:xfrm>
        <a:custGeom>
          <a:avLst/>
          <a:gdLst/>
          <a:ahLst/>
          <a:cxnLst/>
          <a:rect l="0" t="0" r="0" b="0"/>
          <a:pathLst>
            <a:path>
              <a:moveTo>
                <a:pt x="0" y="0"/>
              </a:moveTo>
              <a:lnTo>
                <a:pt x="0" y="148197"/>
              </a:lnTo>
              <a:lnTo>
                <a:pt x="144880" y="148197"/>
              </a:lnTo>
              <a:lnTo>
                <a:pt x="144880" y="296394"/>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0ED117B-C887-4AEF-BF26-76892999CB60}">
      <dsp:nvSpPr>
        <dsp:cNvPr id="0" name=""/>
        <dsp:cNvSpPr/>
      </dsp:nvSpPr>
      <dsp:spPr>
        <a:xfrm>
          <a:off x="6970863" y="2072840"/>
          <a:ext cx="2236765" cy="296394"/>
        </a:xfrm>
        <a:custGeom>
          <a:avLst/>
          <a:gdLst/>
          <a:ahLst/>
          <a:cxnLst/>
          <a:rect l="0" t="0" r="0" b="0"/>
          <a:pathLst>
            <a:path>
              <a:moveTo>
                <a:pt x="0" y="0"/>
              </a:moveTo>
              <a:lnTo>
                <a:pt x="0" y="148197"/>
              </a:lnTo>
              <a:lnTo>
                <a:pt x="2236765" y="148197"/>
              </a:lnTo>
              <a:lnTo>
                <a:pt x="2236765" y="296394"/>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B8C8FBB-2D7A-489F-A611-8F340C46C47E}">
      <dsp:nvSpPr>
        <dsp:cNvPr id="0" name=""/>
        <dsp:cNvSpPr/>
      </dsp:nvSpPr>
      <dsp:spPr>
        <a:xfrm>
          <a:off x="4431441" y="905516"/>
          <a:ext cx="2539421" cy="461621"/>
        </a:xfrm>
        <a:custGeom>
          <a:avLst/>
          <a:gdLst/>
          <a:ahLst/>
          <a:cxnLst/>
          <a:rect l="0" t="0" r="0" b="0"/>
          <a:pathLst>
            <a:path>
              <a:moveTo>
                <a:pt x="0" y="0"/>
              </a:moveTo>
              <a:lnTo>
                <a:pt x="0" y="313423"/>
              </a:lnTo>
              <a:lnTo>
                <a:pt x="2539421" y="313423"/>
              </a:lnTo>
              <a:lnTo>
                <a:pt x="2539421" y="46162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C2154F6-E2FA-4914-8614-E4D64E5FEB69}">
      <dsp:nvSpPr>
        <dsp:cNvPr id="0" name=""/>
        <dsp:cNvSpPr/>
      </dsp:nvSpPr>
      <dsp:spPr>
        <a:xfrm>
          <a:off x="85649" y="199814"/>
          <a:ext cx="8691584" cy="705702"/>
        </a:xfrm>
        <a:prstGeom prst="roundRect">
          <a:avLst/>
        </a:prstGeom>
        <a:solidFill>
          <a:schemeClr val="lt1"/>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22225" tIns="22225" rIns="22225" bIns="22225" numCol="1" spcCol="1270" anchor="ctr" anchorCtr="0">
          <a:noAutofit/>
        </a:bodyPr>
        <a:lstStyle/>
        <a:p>
          <a:pPr lvl="0" algn="ctr" defTabSz="1555750">
            <a:lnSpc>
              <a:spcPct val="90000"/>
            </a:lnSpc>
            <a:spcBef>
              <a:spcPct val="0"/>
            </a:spcBef>
            <a:spcAft>
              <a:spcPct val="35000"/>
            </a:spcAft>
          </a:pPr>
          <a:r>
            <a:rPr lang="en-US" sz="3500" kern="1200" dirty="0"/>
            <a:t>Pregnancy-associated deaths in 2002-2012</a:t>
          </a:r>
        </a:p>
      </dsp:txBody>
      <dsp:txXfrm>
        <a:off x="120099" y="234264"/>
        <a:ext cx="8622684" cy="636802"/>
      </dsp:txXfrm>
    </dsp:sp>
    <dsp:sp modelId="{5BE052F7-3C37-4331-A1C0-46BC92975939}">
      <dsp:nvSpPr>
        <dsp:cNvPr id="0" name=""/>
        <dsp:cNvSpPr/>
      </dsp:nvSpPr>
      <dsp:spPr>
        <a:xfrm>
          <a:off x="4555625" y="1367137"/>
          <a:ext cx="4830475" cy="705702"/>
        </a:xfrm>
        <a:prstGeom prst="roundRect">
          <a:avLst/>
        </a:prstGeom>
        <a:solidFill>
          <a:schemeClr val="lt1"/>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16510" tIns="16510" rIns="16510" bIns="16510" numCol="1" spcCol="1270" anchor="ctr" anchorCtr="0">
          <a:noAutofit/>
        </a:bodyPr>
        <a:lstStyle/>
        <a:p>
          <a:pPr lvl="0" algn="ctr" defTabSz="1155700">
            <a:lnSpc>
              <a:spcPct val="90000"/>
            </a:lnSpc>
            <a:spcBef>
              <a:spcPct val="0"/>
            </a:spcBef>
            <a:spcAft>
              <a:spcPct val="35000"/>
            </a:spcAft>
          </a:pPr>
          <a:r>
            <a:rPr lang="en-US" sz="2600" kern="1200" dirty="0"/>
            <a:t>31 Accidental/Other</a:t>
          </a:r>
        </a:p>
      </dsp:txBody>
      <dsp:txXfrm>
        <a:off x="4590075" y="1401587"/>
        <a:ext cx="4761575" cy="636802"/>
      </dsp:txXfrm>
    </dsp:sp>
    <dsp:sp modelId="{522D1ECD-1224-460C-BD54-05F0DFFA9CC7}">
      <dsp:nvSpPr>
        <dsp:cNvPr id="0" name=""/>
        <dsp:cNvSpPr/>
      </dsp:nvSpPr>
      <dsp:spPr>
        <a:xfrm>
          <a:off x="8501927" y="2369234"/>
          <a:ext cx="1411404" cy="705702"/>
        </a:xfrm>
        <a:prstGeom prst="roundRect">
          <a:avLst/>
        </a:prstGeom>
        <a:solidFill>
          <a:schemeClr val="lt1"/>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16510" tIns="16510" rIns="16510" bIns="16510" numCol="1" spcCol="1270" anchor="ctr" anchorCtr="0">
          <a:noAutofit/>
        </a:bodyPr>
        <a:lstStyle/>
        <a:p>
          <a:pPr lvl="0" algn="ctr" defTabSz="1155700">
            <a:lnSpc>
              <a:spcPct val="90000"/>
            </a:lnSpc>
            <a:spcBef>
              <a:spcPct val="0"/>
            </a:spcBef>
            <a:spcAft>
              <a:spcPct val="35000"/>
            </a:spcAft>
          </a:pPr>
          <a:r>
            <a:rPr lang="en-US" sz="2600" kern="1200" dirty="0"/>
            <a:t>8 UTD</a:t>
          </a:r>
        </a:p>
      </dsp:txBody>
      <dsp:txXfrm>
        <a:off x="8536377" y="2403684"/>
        <a:ext cx="1342504" cy="636802"/>
      </dsp:txXfrm>
    </dsp:sp>
    <dsp:sp modelId="{3903FBBA-B3BD-4A23-96AB-9A9C6B500E68}">
      <dsp:nvSpPr>
        <dsp:cNvPr id="0" name=""/>
        <dsp:cNvSpPr/>
      </dsp:nvSpPr>
      <dsp:spPr>
        <a:xfrm>
          <a:off x="6025956" y="2369234"/>
          <a:ext cx="2179575" cy="705702"/>
        </a:xfrm>
        <a:prstGeom prst="roundRect">
          <a:avLst/>
        </a:prstGeom>
        <a:solidFill>
          <a:schemeClr val="lt1"/>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16510" tIns="16510" rIns="16510" bIns="16510" numCol="1" spcCol="1270" anchor="ctr" anchorCtr="0">
          <a:noAutofit/>
        </a:bodyPr>
        <a:lstStyle/>
        <a:p>
          <a:pPr lvl="0" algn="ctr" defTabSz="1155700">
            <a:lnSpc>
              <a:spcPct val="90000"/>
            </a:lnSpc>
            <a:spcBef>
              <a:spcPct val="0"/>
            </a:spcBef>
            <a:spcAft>
              <a:spcPct val="35000"/>
            </a:spcAft>
          </a:pPr>
          <a:r>
            <a:rPr lang="en-US" sz="2600" kern="1200" dirty="0"/>
            <a:t>9 Accidental</a:t>
          </a:r>
        </a:p>
      </dsp:txBody>
      <dsp:txXfrm>
        <a:off x="6060406" y="2403684"/>
        <a:ext cx="2110675" cy="636802"/>
      </dsp:txXfrm>
    </dsp:sp>
    <dsp:sp modelId="{63F4B8B0-F3A2-4F41-A4F4-B1ACA30ED4BB}">
      <dsp:nvSpPr>
        <dsp:cNvPr id="0" name=""/>
        <dsp:cNvSpPr/>
      </dsp:nvSpPr>
      <dsp:spPr>
        <a:xfrm>
          <a:off x="4028395" y="2369234"/>
          <a:ext cx="1701165" cy="705702"/>
        </a:xfrm>
        <a:prstGeom prst="rect">
          <a:avLst/>
        </a:prstGeom>
        <a:solidFill>
          <a:schemeClr val="accent1"/>
        </a:solidFill>
        <a:ln w="12700" cap="flat" cmpd="sng" algn="ctr">
          <a:solidFill>
            <a:schemeClr val="accent1">
              <a:shade val="50000"/>
            </a:schemeClr>
          </a:solidFill>
          <a:prstDash val="solid"/>
          <a:miter lim="800000"/>
        </a:ln>
        <a:effectLst/>
      </dsp:spPr>
      <dsp:style>
        <a:lnRef idx="2">
          <a:schemeClr val="accent1">
            <a:shade val="50000"/>
          </a:schemeClr>
        </a:lnRef>
        <a:fillRef idx="1">
          <a:schemeClr val="accent1"/>
        </a:fillRef>
        <a:effectRef idx="0">
          <a:schemeClr val="accent1"/>
        </a:effectRef>
        <a:fontRef idx="minor">
          <a:schemeClr val="lt1"/>
        </a:fontRef>
      </dsp:style>
      <dsp:txBody>
        <a:bodyPr spcFirstLastPara="0" vert="horz" wrap="square" lIns="16510" tIns="16510" rIns="16510" bIns="16510" numCol="1" spcCol="1270" anchor="ctr" anchorCtr="0">
          <a:noAutofit/>
        </a:bodyPr>
        <a:lstStyle/>
        <a:p>
          <a:pPr lvl="0" algn="ctr" defTabSz="1155700">
            <a:lnSpc>
              <a:spcPct val="90000"/>
            </a:lnSpc>
            <a:spcBef>
              <a:spcPct val="0"/>
            </a:spcBef>
            <a:spcAft>
              <a:spcPct val="35000"/>
            </a:spcAft>
          </a:pPr>
          <a:r>
            <a:rPr lang="en-US" sz="2600" b="1" kern="1200" dirty="0"/>
            <a:t>14 Suicide</a:t>
          </a:r>
        </a:p>
      </dsp:txBody>
      <dsp:txXfrm>
        <a:off x="4028395" y="2369234"/>
        <a:ext cx="1701165" cy="705702"/>
      </dsp:txXfrm>
    </dsp:sp>
    <dsp:sp modelId="{3FE0A77A-A742-4D59-94FA-416E743DB5B6}">
      <dsp:nvSpPr>
        <dsp:cNvPr id="0" name=""/>
        <dsp:cNvSpPr/>
      </dsp:nvSpPr>
      <dsp:spPr>
        <a:xfrm>
          <a:off x="3892865" y="3371332"/>
          <a:ext cx="1411404" cy="70570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lvl="0" algn="ctr" defTabSz="2044700">
            <a:lnSpc>
              <a:spcPct val="90000"/>
            </a:lnSpc>
            <a:spcBef>
              <a:spcPct val="0"/>
            </a:spcBef>
            <a:spcAft>
              <a:spcPct val="35000"/>
            </a:spcAft>
          </a:pPr>
          <a:endParaRPr lang="en-US" sz="4600" kern="1200" dirty="0"/>
        </a:p>
      </dsp:txBody>
      <dsp:txXfrm>
        <a:off x="3892865" y="3371332"/>
        <a:ext cx="1411404" cy="705702"/>
      </dsp:txXfrm>
    </dsp:sp>
    <dsp:sp modelId="{97D2505D-2E1C-4E45-A439-38F79D9101C0}">
      <dsp:nvSpPr>
        <dsp:cNvPr id="0" name=""/>
        <dsp:cNvSpPr/>
      </dsp:nvSpPr>
      <dsp:spPr>
        <a:xfrm>
          <a:off x="151376" y="1367137"/>
          <a:ext cx="3312735" cy="705702"/>
        </a:xfrm>
        <a:prstGeom prst="roundRect">
          <a:avLst/>
        </a:prstGeom>
        <a:solidFill>
          <a:schemeClr val="lt1"/>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16510" tIns="16510" rIns="16510" bIns="16510" numCol="1" spcCol="1270" anchor="ctr" anchorCtr="0">
          <a:noAutofit/>
        </a:bodyPr>
        <a:lstStyle/>
        <a:p>
          <a:pPr lvl="0" algn="ctr" defTabSz="1155700">
            <a:lnSpc>
              <a:spcPct val="90000"/>
            </a:lnSpc>
            <a:spcBef>
              <a:spcPct val="0"/>
            </a:spcBef>
            <a:spcAft>
              <a:spcPct val="35000"/>
            </a:spcAft>
          </a:pPr>
          <a:r>
            <a:rPr lang="en-US" sz="2600" kern="1200" dirty="0"/>
            <a:t>86 Suicide</a:t>
          </a:r>
        </a:p>
      </dsp:txBody>
      <dsp:txXfrm>
        <a:off x="185826" y="1401587"/>
        <a:ext cx="3243835" cy="636802"/>
      </dsp:txXfrm>
    </dsp:sp>
    <dsp:sp modelId="{9BBB3FEF-E62A-4A13-A7E2-437E43324FE1}">
      <dsp:nvSpPr>
        <dsp:cNvPr id="0" name=""/>
        <dsp:cNvSpPr/>
      </dsp:nvSpPr>
      <dsp:spPr>
        <a:xfrm>
          <a:off x="1708487" y="2369234"/>
          <a:ext cx="1906313" cy="705702"/>
        </a:xfrm>
        <a:prstGeom prst="rect">
          <a:avLst/>
        </a:prstGeom>
        <a:solidFill>
          <a:schemeClr val="accent1"/>
        </a:solidFill>
        <a:ln w="12700" cap="flat" cmpd="sng" algn="ctr">
          <a:solidFill>
            <a:schemeClr val="accent1">
              <a:shade val="50000"/>
            </a:schemeClr>
          </a:solidFill>
          <a:prstDash val="solid"/>
          <a:miter lim="800000"/>
        </a:ln>
        <a:effectLst/>
      </dsp:spPr>
      <dsp:style>
        <a:lnRef idx="2">
          <a:schemeClr val="accent1">
            <a:shade val="50000"/>
          </a:schemeClr>
        </a:lnRef>
        <a:fillRef idx="1">
          <a:schemeClr val="accent1"/>
        </a:fillRef>
        <a:effectRef idx="0">
          <a:schemeClr val="accent1"/>
        </a:effectRef>
        <a:fontRef idx="minor">
          <a:schemeClr val="lt1"/>
        </a:fontRef>
      </dsp:style>
      <dsp:txBody>
        <a:bodyPr spcFirstLastPara="0" vert="horz" wrap="square" lIns="16510" tIns="16510" rIns="16510" bIns="16510" numCol="1" spcCol="1270" anchor="ctr" anchorCtr="0">
          <a:noAutofit/>
        </a:bodyPr>
        <a:lstStyle/>
        <a:p>
          <a:pPr lvl="0" algn="ctr" defTabSz="1155700">
            <a:lnSpc>
              <a:spcPct val="90000"/>
            </a:lnSpc>
            <a:spcBef>
              <a:spcPct val="0"/>
            </a:spcBef>
            <a:spcAft>
              <a:spcPct val="35000"/>
            </a:spcAft>
          </a:pPr>
          <a:r>
            <a:rPr lang="en-US" sz="2600" b="1" kern="1200" dirty="0"/>
            <a:t>85 Suicide</a:t>
          </a:r>
        </a:p>
      </dsp:txBody>
      <dsp:txXfrm>
        <a:off x="1708487" y="2369234"/>
        <a:ext cx="1906313" cy="705702"/>
      </dsp:txXfrm>
    </dsp:sp>
    <dsp:sp modelId="{4EB7D404-8F9B-4F23-83D2-5BCFA82D4677}">
      <dsp:nvSpPr>
        <dsp:cNvPr id="0" name=""/>
        <dsp:cNvSpPr/>
      </dsp:nvSpPr>
      <dsp:spPr>
        <a:xfrm>
          <a:off x="2185066" y="3371332"/>
          <a:ext cx="1411404" cy="70570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lvl="0" algn="ctr" defTabSz="2044700">
            <a:lnSpc>
              <a:spcPct val="90000"/>
            </a:lnSpc>
            <a:spcBef>
              <a:spcPct val="0"/>
            </a:spcBef>
            <a:spcAft>
              <a:spcPct val="35000"/>
            </a:spcAft>
          </a:pPr>
          <a:endParaRPr lang="en-US" sz="4600" kern="1200" dirty="0"/>
        </a:p>
      </dsp:txBody>
      <dsp:txXfrm>
        <a:off x="2185066" y="3371332"/>
        <a:ext cx="1411404" cy="705702"/>
      </dsp:txXfrm>
    </dsp:sp>
    <dsp:sp modelId="{C2E7AB65-DA17-46E9-BC21-A9A02F4A4D0A}">
      <dsp:nvSpPr>
        <dsp:cNvPr id="0" name=""/>
        <dsp:cNvSpPr/>
      </dsp:nvSpPr>
      <dsp:spPr>
        <a:xfrm>
          <a:off x="688" y="2369234"/>
          <a:ext cx="1411404" cy="705702"/>
        </a:xfrm>
        <a:prstGeom prst="roundRect">
          <a:avLst/>
        </a:prstGeom>
        <a:solidFill>
          <a:schemeClr val="lt1"/>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16510" tIns="16510" rIns="16510" bIns="16510" numCol="1" spcCol="1270" anchor="ctr" anchorCtr="0">
          <a:noAutofit/>
        </a:bodyPr>
        <a:lstStyle/>
        <a:p>
          <a:pPr lvl="0" algn="ctr" defTabSz="1155700">
            <a:lnSpc>
              <a:spcPct val="90000"/>
            </a:lnSpc>
            <a:spcBef>
              <a:spcPct val="0"/>
            </a:spcBef>
            <a:spcAft>
              <a:spcPct val="35000"/>
            </a:spcAft>
          </a:pPr>
          <a:r>
            <a:rPr lang="en-US" sz="2600" kern="1200" dirty="0"/>
            <a:t>1 UTD</a:t>
          </a:r>
        </a:p>
      </dsp:txBody>
      <dsp:txXfrm>
        <a:off x="35138" y="2403684"/>
        <a:ext cx="1342504" cy="636802"/>
      </dsp:txXfrm>
    </dsp:sp>
  </dsp:spTree>
</dsp:drawing>
</file>

<file path=ppt/diagrams/layout1.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rot="180" type="triangle"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rot="180" type="triangle" r:blip="">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rot="180" type="triangle" r:blip="">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0.75488</cdr:x>
      <cdr:y>0.13283</cdr:y>
    </cdr:from>
    <cdr:to>
      <cdr:x>1</cdr:x>
      <cdr:y>0.4453</cdr:y>
    </cdr:to>
    <cdr:sp macro="" textlink="">
      <cdr:nvSpPr>
        <cdr:cNvPr id="2" name="TextBox 1"/>
        <cdr:cNvSpPr txBox="1"/>
      </cdr:nvSpPr>
      <cdr:spPr>
        <a:xfrm xmlns:a="http://schemas.openxmlformats.org/drawingml/2006/main">
          <a:off x="8283191" y="590027"/>
          <a:ext cx="2689609" cy="138791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2000" i="1" dirty="0" smtClean="0">
              <a:solidFill>
                <a:schemeClr val="accent2">
                  <a:lumMod val="75000"/>
                </a:schemeClr>
              </a:solidFill>
            </a:rPr>
            <a:t>Deaths by suicide call attention to unmet maternal mental health needs.</a:t>
          </a:r>
          <a:endParaRPr lang="en-US" sz="2000" i="1" dirty="0">
            <a:solidFill>
              <a:schemeClr val="accent2">
                <a:lumMod val="75000"/>
              </a:schemeClr>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cdr:x>
      <cdr:y>0</cdr:y>
    </cdr:from>
    <cdr:to>
      <cdr:x>0.07895</cdr:x>
      <cdr:y>1</cdr:y>
    </cdr:to>
    <cdr:sp macro="" textlink="">
      <cdr:nvSpPr>
        <cdr:cNvPr id="3" name="TextBox 2"/>
        <cdr:cNvSpPr txBox="1"/>
      </cdr:nvSpPr>
      <cdr:spPr>
        <a:xfrm xmlns:a="http://schemas.openxmlformats.org/drawingml/2006/main">
          <a:off x="0" y="-1830388"/>
          <a:ext cx="866272" cy="4441824"/>
        </a:xfrm>
        <a:prstGeom xmlns:a="http://schemas.openxmlformats.org/drawingml/2006/main" prst="rect">
          <a:avLst/>
        </a:prstGeom>
      </cdr:spPr>
      <cdr:txBody>
        <a:bodyPr xmlns:a="http://schemas.openxmlformats.org/drawingml/2006/main" vertOverflow="clip" vert="vert270" wrap="square" rtlCol="0"/>
        <a:lstStyle xmlns:a="http://schemas.openxmlformats.org/drawingml/2006/main"/>
        <a:p xmlns:a="http://schemas.openxmlformats.org/drawingml/2006/main">
          <a:pPr algn="ctr"/>
          <a:r>
            <a:rPr lang="en-US" sz="1800" dirty="0">
              <a:solidFill>
                <a:schemeClr val="bg2">
                  <a:lumMod val="50000"/>
                </a:schemeClr>
              </a:solidFill>
            </a:rPr>
            <a:t>Deaths per 100,000 Live Births / Pop.</a:t>
          </a:r>
        </a:p>
      </cdr:txBody>
    </cdr:sp>
  </cdr:relSizeAnchor>
</c:userShapes>
</file>

<file path=ppt/drawings/drawing3.xml><?xml version="1.0" encoding="utf-8"?>
<c:userShapes xmlns:c="http://schemas.openxmlformats.org/drawingml/2006/chart">
  <cdr:relSizeAnchor xmlns:cdr="http://schemas.openxmlformats.org/drawingml/2006/chartDrawing">
    <cdr:from>
      <cdr:x>0.01337</cdr:x>
      <cdr:y>0</cdr:y>
    </cdr:from>
    <cdr:to>
      <cdr:x>0.04855</cdr:x>
      <cdr:y>0.92421</cdr:y>
    </cdr:to>
    <cdr:sp macro="" textlink="">
      <cdr:nvSpPr>
        <cdr:cNvPr id="2" name="TextBox 1"/>
        <cdr:cNvSpPr txBox="1"/>
      </cdr:nvSpPr>
      <cdr:spPr>
        <a:xfrm xmlns:a="http://schemas.openxmlformats.org/drawingml/2006/main">
          <a:off x="151674" y="-1393451"/>
          <a:ext cx="399006" cy="4174579"/>
        </a:xfrm>
        <a:prstGeom xmlns:a="http://schemas.openxmlformats.org/drawingml/2006/main" prst="rect">
          <a:avLst/>
        </a:prstGeom>
      </cdr:spPr>
      <cdr:txBody>
        <a:bodyPr xmlns:a="http://schemas.openxmlformats.org/drawingml/2006/main" vert="vert270"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800" dirty="0">
              <a:solidFill>
                <a:schemeClr val="bg2">
                  <a:lumMod val="50000"/>
                </a:schemeClr>
              </a:solidFill>
            </a:rPr>
            <a:t>Deaths per 100,000 Live Births / Pop.</a:t>
          </a:r>
        </a:p>
      </cdr:txBody>
    </cdr:sp>
  </cdr:relSizeAnchor>
</c:userShapes>
</file>

<file path=ppt/drawings/drawing4.xml><?xml version="1.0" encoding="utf-8"?>
<c:userShapes xmlns:c="http://schemas.openxmlformats.org/drawingml/2006/chart">
  <cdr:relSizeAnchor xmlns:cdr="http://schemas.openxmlformats.org/drawingml/2006/chartDrawing">
    <cdr:from>
      <cdr:x>0.96275</cdr:x>
      <cdr:y>0.02918</cdr:y>
    </cdr:from>
    <cdr:to>
      <cdr:x>0.98691</cdr:x>
      <cdr:y>0.40466</cdr:y>
    </cdr:to>
    <cdr:sp macro="" textlink="">
      <cdr:nvSpPr>
        <cdr:cNvPr id="2" name="Right Brace 1" descr="backet"/>
        <cdr:cNvSpPr/>
      </cdr:nvSpPr>
      <cdr:spPr>
        <a:xfrm xmlns:a="http://schemas.openxmlformats.org/drawingml/2006/main">
          <a:off x="9234758" y="119208"/>
          <a:ext cx="231743" cy="1534087"/>
        </a:xfrm>
        <a:prstGeom xmlns:a="http://schemas.openxmlformats.org/drawingml/2006/main" prst="rightBrac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E58AF00E-1F26-4396-B0EE-F8177FBC67D7}" type="datetimeFigureOut">
              <a:rPr lang="en-US" smtClean="0"/>
              <a:t>9/4/2019</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3ED9E31F-CB0F-4D36-AA40-8F74779FB5ED}" type="slidenum">
              <a:rPr lang="en-US" smtClean="0"/>
              <a:t>‹#›</a:t>
            </a:fld>
            <a:endParaRPr lang="en-US" dirty="0"/>
          </a:p>
        </p:txBody>
      </p:sp>
    </p:spTree>
    <p:extLst>
      <p:ext uri="{BB962C8B-B14F-4D97-AF65-F5344CB8AC3E}">
        <p14:creationId xmlns:p14="http://schemas.microsoft.com/office/powerpoint/2010/main" val="19861606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MCAH Comms Team: INSERT COVER </a:t>
            </a:r>
            <a:r>
              <a:rPr lang="en-US" dirty="0" smtClean="0"/>
              <a:t>GRAPHIC</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3ED9E31F-CB0F-4D36-AA40-8F74779FB5ED}" type="slidenum">
              <a:rPr lang="en-US" smtClean="0"/>
              <a:t>1</a:t>
            </a:fld>
            <a:endParaRPr lang="en-US" dirty="0"/>
          </a:p>
        </p:txBody>
      </p:sp>
    </p:spTree>
    <p:extLst>
      <p:ext uri="{BB962C8B-B14F-4D97-AF65-F5344CB8AC3E}">
        <p14:creationId xmlns:p14="http://schemas.microsoft.com/office/powerpoint/2010/main" val="6548181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dirty="0"/>
              <a:t>Between 2002 and 2012, suicide accounted for 4.3% of deaths among</a:t>
            </a:r>
            <a:r>
              <a:rPr lang="en-US" baseline="0" dirty="0"/>
              <a:t> California women who were pregnant within the year prior to death.</a:t>
            </a:r>
          </a:p>
          <a:p>
            <a:pPr marL="174708" indent="-174708">
              <a:buFont typeface="Arial" panose="020B0604020202020204" pitchFamily="34" charset="0"/>
              <a:buChar char="•"/>
            </a:pPr>
            <a:r>
              <a:rPr lang="en-US" baseline="0" dirty="0"/>
              <a:t>Although suicide is rare in this population, it calls attention to a much more pervasive public health problem surrounding the unmet mental health needs unique to pregnancy and postpartum experiences.</a:t>
            </a:r>
          </a:p>
        </p:txBody>
      </p:sp>
      <p:sp>
        <p:nvSpPr>
          <p:cNvPr id="4" name="Slide Number Placeholder 3"/>
          <p:cNvSpPr>
            <a:spLocks noGrp="1"/>
          </p:cNvSpPr>
          <p:nvPr>
            <p:ph type="sldNum" sz="quarter" idx="10"/>
          </p:nvPr>
        </p:nvSpPr>
        <p:spPr/>
        <p:txBody>
          <a:bodyPr/>
          <a:lstStyle/>
          <a:p>
            <a:fld id="{3ED9E31F-CB0F-4D36-AA40-8F74779FB5ED}" type="slidenum">
              <a:rPr lang="en-US" smtClean="0"/>
              <a:t>10</a:t>
            </a:fld>
            <a:endParaRPr lang="en-US" dirty="0"/>
          </a:p>
        </p:txBody>
      </p:sp>
    </p:spTree>
    <p:extLst>
      <p:ext uri="{BB962C8B-B14F-4D97-AF65-F5344CB8AC3E}">
        <p14:creationId xmlns:p14="http://schemas.microsoft.com/office/powerpoint/2010/main" val="40020395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dirty="0"/>
              <a:t>This</a:t>
            </a:r>
            <a:r>
              <a:rPr lang="en-US" baseline="0" dirty="0"/>
              <a:t> figure compares suicide ratios between reproductive age women in CA who were pregnant within the prior year and those who were not.</a:t>
            </a:r>
          </a:p>
          <a:p>
            <a:pPr marL="174708" indent="-174708">
              <a:buFont typeface="Arial" panose="020B0604020202020204" pitchFamily="34" charset="0"/>
              <a:buChar char="•"/>
            </a:pPr>
            <a:r>
              <a:rPr lang="en-US" baseline="0" dirty="0"/>
              <a:t>While the rate of suicide is notably lower in the perinatal population than the rate among other reproductive age women, pregnancy and postpartum is a time of intense engagement with the medical system – an average of 20 visits between </a:t>
            </a:r>
            <a:r>
              <a:rPr lang="en-US" baseline="0" dirty="0" smtClean="0"/>
              <a:t>maternity </a:t>
            </a:r>
            <a:r>
              <a:rPr lang="en-US" baseline="0" dirty="0"/>
              <a:t>and pediatric providers – therefore, there are multiple opportunities for recognition and treatment, and preventing suicide.</a:t>
            </a:r>
            <a:endParaRPr lang="en-US" dirty="0"/>
          </a:p>
        </p:txBody>
      </p:sp>
      <p:sp>
        <p:nvSpPr>
          <p:cNvPr id="4" name="Slide Number Placeholder 3"/>
          <p:cNvSpPr>
            <a:spLocks noGrp="1"/>
          </p:cNvSpPr>
          <p:nvPr>
            <p:ph type="sldNum" sz="quarter" idx="10"/>
          </p:nvPr>
        </p:nvSpPr>
        <p:spPr/>
        <p:txBody>
          <a:bodyPr/>
          <a:lstStyle/>
          <a:p>
            <a:fld id="{3ED9E31F-CB0F-4D36-AA40-8F74779FB5ED}" type="slidenum">
              <a:rPr lang="en-US" smtClean="0"/>
              <a:t>11</a:t>
            </a:fld>
            <a:endParaRPr lang="en-US" dirty="0"/>
          </a:p>
        </p:txBody>
      </p:sp>
    </p:spTree>
    <p:extLst>
      <p:ext uri="{BB962C8B-B14F-4D97-AF65-F5344CB8AC3E}">
        <p14:creationId xmlns:p14="http://schemas.microsoft.com/office/powerpoint/2010/main" val="24360514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dirty="0"/>
              <a:t>The CA-PAMR committee reviewed 117 pregnancy-associated potential suicide cases: </a:t>
            </a:r>
          </a:p>
          <a:p>
            <a:pPr marL="640594" lvl="1" indent="-174708">
              <a:buFont typeface="Arial" panose="020B0604020202020204" pitchFamily="34" charset="0"/>
              <a:buChar char="•"/>
            </a:pPr>
            <a:r>
              <a:rPr lang="en-US" dirty="0"/>
              <a:t>86 deaths were classified as suicide on the death certificate and </a:t>
            </a:r>
          </a:p>
          <a:p>
            <a:pPr marL="640594" lvl="1" indent="-174708">
              <a:buFont typeface="Arial" panose="020B0604020202020204" pitchFamily="34" charset="0"/>
              <a:buChar char="•"/>
            </a:pPr>
            <a:r>
              <a:rPr lang="en-US" dirty="0"/>
              <a:t>31 were suspected cases of suicide classified as accidental or other deaths on the death certificate</a:t>
            </a:r>
          </a:p>
          <a:p>
            <a:pPr marL="174708" indent="-174708">
              <a:buFont typeface="Arial" panose="020B0604020202020204" pitchFamily="34" charset="0"/>
              <a:buChar char="•"/>
            </a:pPr>
            <a:r>
              <a:rPr lang="en-US" dirty="0"/>
              <a:t>99% of the deaths by suicide (85 of 86) - based on death</a:t>
            </a:r>
            <a:r>
              <a:rPr lang="en-US" baseline="0" dirty="0"/>
              <a:t> certificate data - </a:t>
            </a:r>
            <a:r>
              <a:rPr lang="en-US" dirty="0"/>
              <a:t>were confirmed to be </a:t>
            </a:r>
            <a:r>
              <a:rPr lang="en-US" baseline="0" dirty="0"/>
              <a:t>a suicide</a:t>
            </a:r>
          </a:p>
          <a:p>
            <a:pPr marL="174708" indent="-174708">
              <a:buFont typeface="Arial" panose="020B0604020202020204" pitchFamily="34" charset="0"/>
              <a:buChar char="•"/>
            </a:pPr>
            <a:r>
              <a:rPr lang="en-US" baseline="0" dirty="0"/>
              <a:t>45% of the potential suicide cases (14 of 31) were deemed deaths by suicide</a:t>
            </a:r>
          </a:p>
          <a:p>
            <a:pPr marL="640594" lvl="1" indent="-174708">
              <a:buFont typeface="Arial" panose="020B0604020202020204" pitchFamily="34" charset="0"/>
              <a:buChar char="•"/>
            </a:pPr>
            <a:r>
              <a:rPr lang="en-US" baseline="0" dirty="0"/>
              <a:t>Most suspected suicide cases were classified as deaths due to accidental drug overdose or injuries of undetermined intent</a:t>
            </a:r>
          </a:p>
          <a:p>
            <a:pPr marL="174708" indent="-174708">
              <a:buFont typeface="Arial" panose="020B0604020202020204" pitchFamily="34" charset="0"/>
              <a:buChar char="•"/>
            </a:pPr>
            <a:r>
              <a:rPr lang="en-US" dirty="0"/>
              <a:t>The in-depth review process identified 14</a:t>
            </a:r>
            <a:r>
              <a:rPr lang="en-US" baseline="0" dirty="0"/>
              <a:t> additional suicide cases -- that would have been missed with death certificate data alone – for a total 99 deaths by suicide vs. 85 by death certificate data alone</a:t>
            </a:r>
            <a:endParaRPr lang="en-US" dirty="0"/>
          </a:p>
        </p:txBody>
      </p:sp>
      <p:sp>
        <p:nvSpPr>
          <p:cNvPr id="4" name="Slide Number Placeholder 3"/>
          <p:cNvSpPr>
            <a:spLocks noGrp="1"/>
          </p:cNvSpPr>
          <p:nvPr>
            <p:ph type="sldNum" sz="quarter" idx="10"/>
          </p:nvPr>
        </p:nvSpPr>
        <p:spPr/>
        <p:txBody>
          <a:bodyPr/>
          <a:lstStyle/>
          <a:p>
            <a:fld id="{3ED9E31F-CB0F-4D36-AA40-8F74779FB5ED}" type="slidenum">
              <a:rPr lang="en-US" smtClean="0"/>
              <a:t>12</a:t>
            </a:fld>
            <a:endParaRPr lang="en-US" dirty="0"/>
          </a:p>
        </p:txBody>
      </p:sp>
    </p:spTree>
    <p:extLst>
      <p:ext uri="{BB962C8B-B14F-4D97-AF65-F5344CB8AC3E}">
        <p14:creationId xmlns:p14="http://schemas.microsoft.com/office/powerpoint/2010/main" val="31139655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dirty="0"/>
              <a:t>This figure shows that suicide determinations based</a:t>
            </a:r>
            <a:r>
              <a:rPr lang="en-US" baseline="0" dirty="0"/>
              <a:t> on in-depth case reviews yielded the highest suicide ratios compared with suicide ratios using linked administrative data or </a:t>
            </a:r>
            <a:r>
              <a:rPr lang="en-US" baseline="0" dirty="0" smtClean="0"/>
              <a:t>using death </a:t>
            </a:r>
            <a:r>
              <a:rPr lang="en-US" baseline="0" dirty="0"/>
              <a:t>certificates alone</a:t>
            </a:r>
          </a:p>
          <a:p>
            <a:pPr marL="631908" lvl="1" indent="-174708">
              <a:buFont typeface="Arial" panose="020B0604020202020204" pitchFamily="34" charset="0"/>
              <a:buChar char="•"/>
            </a:pPr>
            <a:r>
              <a:rPr lang="en-US" baseline="0" dirty="0" smtClean="0"/>
              <a:t>Death certificate data, in particular, were an unreliable source for examining pregnancy-associated deaths by suicide, with many missed cases.</a:t>
            </a:r>
          </a:p>
          <a:p>
            <a:pPr marL="631908" lvl="1" indent="-174708">
              <a:buFont typeface="Arial" panose="020B0604020202020204" pitchFamily="34" charset="0"/>
              <a:buChar char="•"/>
            </a:pPr>
            <a:r>
              <a:rPr lang="en-US" baseline="0" dirty="0" smtClean="0"/>
              <a:t>Suicide </a:t>
            </a:r>
            <a:r>
              <a:rPr lang="en-US" baseline="0" dirty="0"/>
              <a:t>ratios based on CA-PAMR suicide determinations were more than double the suicide ratios based on death certificates alone for any given 3-year moving average</a:t>
            </a:r>
            <a:r>
              <a:rPr lang="en-US" baseline="0" dirty="0" smtClean="0"/>
              <a:t>.</a:t>
            </a:r>
          </a:p>
          <a:p>
            <a:pPr marL="631908" lvl="1" indent="-174708">
              <a:buFont typeface="Arial" panose="020B0604020202020204" pitchFamily="34" charset="0"/>
              <a:buChar char="•"/>
            </a:pPr>
            <a:r>
              <a:rPr lang="en-US" baseline="0" dirty="0" smtClean="0"/>
              <a:t>Whereas suicide ratios based on linked administrative data were only slightly lower than the suicide ratios based on CA-PAMR committee determinations.</a:t>
            </a:r>
            <a:endParaRPr lang="en-US" baseline="0" dirty="0"/>
          </a:p>
          <a:p>
            <a:pPr marL="174708" lvl="0" indent="-174708">
              <a:buFont typeface="Arial" panose="020B0604020202020204" pitchFamily="34" charset="0"/>
              <a:buChar char="•"/>
            </a:pPr>
            <a:r>
              <a:rPr lang="en-US" baseline="0" dirty="0"/>
              <a:t>These discrepancies in suicide ratios by method of case ascertainment highlight the importance of performing in-depth case reviews </a:t>
            </a:r>
            <a:r>
              <a:rPr lang="en-US" baseline="0" dirty="0" smtClean="0"/>
              <a:t>to </a:t>
            </a:r>
            <a:r>
              <a:rPr lang="en-US" baseline="0" dirty="0"/>
              <a:t>identify cases we otherwise would </a:t>
            </a:r>
            <a:r>
              <a:rPr lang="en-US" baseline="0" dirty="0" smtClean="0"/>
              <a:t>miss.</a:t>
            </a:r>
            <a:endParaRPr lang="en-US" baseline="0" dirty="0"/>
          </a:p>
        </p:txBody>
      </p:sp>
      <p:sp>
        <p:nvSpPr>
          <p:cNvPr id="4" name="Slide Number Placeholder 3"/>
          <p:cNvSpPr>
            <a:spLocks noGrp="1"/>
          </p:cNvSpPr>
          <p:nvPr>
            <p:ph type="sldNum" sz="quarter" idx="10"/>
          </p:nvPr>
        </p:nvSpPr>
        <p:spPr/>
        <p:txBody>
          <a:bodyPr/>
          <a:lstStyle/>
          <a:p>
            <a:fld id="{3ED9E31F-CB0F-4D36-AA40-8F74779FB5ED}" type="slidenum">
              <a:rPr lang="en-US" smtClean="0"/>
              <a:t>13</a:t>
            </a:fld>
            <a:endParaRPr lang="en-US" dirty="0"/>
          </a:p>
        </p:txBody>
      </p:sp>
    </p:spTree>
    <p:extLst>
      <p:ext uri="{BB962C8B-B14F-4D97-AF65-F5344CB8AC3E}">
        <p14:creationId xmlns:p14="http://schemas.microsoft.com/office/powerpoint/2010/main" val="11890501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dirty="0"/>
              <a:t>This figure shows suicide ratios in</a:t>
            </a:r>
            <a:r>
              <a:rPr lang="en-US" baseline="0" dirty="0"/>
              <a:t> the perinatal and non-perinatal populations of </a:t>
            </a:r>
            <a:r>
              <a:rPr lang="en-US" baseline="0" dirty="0" smtClean="0"/>
              <a:t>California women </a:t>
            </a:r>
            <a:r>
              <a:rPr lang="en-US" baseline="0" dirty="0"/>
              <a:t>of reproductive age</a:t>
            </a:r>
            <a:endParaRPr lang="en-US" dirty="0"/>
          </a:p>
          <a:p>
            <a:pPr marL="174708" indent="-174708">
              <a:buFont typeface="Arial" panose="020B0604020202020204" pitchFamily="34" charset="0"/>
              <a:buChar char="•"/>
            </a:pPr>
            <a:r>
              <a:rPr lang="en-US" dirty="0" smtClean="0"/>
              <a:t>Hispanic </a:t>
            </a:r>
            <a:r>
              <a:rPr lang="en-US" dirty="0"/>
              <a:t>women had the lowest </a:t>
            </a:r>
            <a:r>
              <a:rPr lang="en-US" dirty="0" smtClean="0"/>
              <a:t>suicide ratio compared </a:t>
            </a:r>
            <a:r>
              <a:rPr lang="en-US" dirty="0"/>
              <a:t>with other racial/ethnic groups in the</a:t>
            </a:r>
            <a:r>
              <a:rPr lang="en-US" baseline="0" dirty="0"/>
              <a:t> perinatal population and in the general population of reproductive age women who were not pregnant in the prior year</a:t>
            </a:r>
          </a:p>
          <a:p>
            <a:pPr marL="174708" indent="-174708">
              <a:buFont typeface="Arial" panose="020B0604020202020204" pitchFamily="34" charset="0"/>
              <a:buChar char="•"/>
            </a:pPr>
            <a:r>
              <a:rPr lang="en-US" baseline="0" dirty="0" smtClean="0"/>
              <a:t>In the perinatal population, suicide </a:t>
            </a:r>
            <a:r>
              <a:rPr lang="en-US" baseline="0" dirty="0"/>
              <a:t>ratios were similar among White, Black, and Asian </a:t>
            </a:r>
            <a:r>
              <a:rPr lang="en-US" baseline="0" dirty="0" smtClean="0"/>
              <a:t>women; </a:t>
            </a:r>
            <a:r>
              <a:rPr lang="en-US" baseline="0" dirty="0"/>
              <a:t>however, in the </a:t>
            </a:r>
            <a:r>
              <a:rPr lang="en-US" baseline="0" dirty="0" smtClean="0"/>
              <a:t>general </a:t>
            </a:r>
            <a:r>
              <a:rPr lang="en-US" baseline="0" dirty="0"/>
              <a:t>population, </a:t>
            </a:r>
            <a:r>
              <a:rPr lang="en-US" baseline="0" dirty="0" smtClean="0"/>
              <a:t>the highest suicide ratio was among White women.</a:t>
            </a:r>
            <a:endParaRPr lang="en-US" baseline="0" dirty="0"/>
          </a:p>
          <a:p>
            <a:pPr marL="174708" indent="-174708">
              <a:buFont typeface="Arial" panose="020B0604020202020204" pitchFamily="34" charset="0"/>
              <a:buChar char="•"/>
            </a:pPr>
            <a:r>
              <a:rPr lang="en-US" dirty="0"/>
              <a:t>The reasons for racial/ethnic disparities in suicide </a:t>
            </a:r>
            <a:r>
              <a:rPr lang="en-US" dirty="0" smtClean="0"/>
              <a:t>ratios </a:t>
            </a:r>
            <a:r>
              <a:rPr lang="en-US" dirty="0"/>
              <a:t>are unknown and should be explored further, with consideration for how much social determinants of health might contribute to these differences.</a:t>
            </a:r>
          </a:p>
        </p:txBody>
      </p:sp>
      <p:sp>
        <p:nvSpPr>
          <p:cNvPr id="4" name="Slide Number Placeholder 3"/>
          <p:cNvSpPr>
            <a:spLocks noGrp="1"/>
          </p:cNvSpPr>
          <p:nvPr>
            <p:ph type="sldNum" sz="quarter" idx="10"/>
          </p:nvPr>
        </p:nvSpPr>
        <p:spPr/>
        <p:txBody>
          <a:bodyPr/>
          <a:lstStyle/>
          <a:p>
            <a:fld id="{3ED9E31F-CB0F-4D36-AA40-8F74779FB5ED}" type="slidenum">
              <a:rPr lang="en-US" smtClean="0"/>
              <a:t>14</a:t>
            </a:fld>
            <a:endParaRPr lang="en-US" dirty="0"/>
          </a:p>
        </p:txBody>
      </p:sp>
    </p:spTree>
    <p:extLst>
      <p:ext uri="{BB962C8B-B14F-4D97-AF65-F5344CB8AC3E}">
        <p14:creationId xmlns:p14="http://schemas.microsoft.com/office/powerpoint/2010/main" val="23053472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D9E31F-CB0F-4D36-AA40-8F74779FB5ED}" type="slidenum">
              <a:rPr lang="en-US" smtClean="0"/>
              <a:t>15</a:t>
            </a:fld>
            <a:endParaRPr lang="en-US" dirty="0"/>
          </a:p>
        </p:txBody>
      </p:sp>
    </p:spTree>
    <p:extLst>
      <p:ext uri="{BB962C8B-B14F-4D97-AF65-F5344CB8AC3E}">
        <p14:creationId xmlns:p14="http://schemas.microsoft.com/office/powerpoint/2010/main" val="27798100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Women</a:t>
            </a:r>
            <a:r>
              <a:rPr lang="en-US" baseline="0" dirty="0"/>
              <a:t> in the CA Pregnancy-Associated Suicide Cohort had a similar age distribution compared with women in the CA Birth Cohort but tended to be younger than women in the Non Pregnancy-Associated Suicide Cohort.</a:t>
            </a:r>
            <a:endParaRPr lang="en-US" dirty="0"/>
          </a:p>
        </p:txBody>
      </p:sp>
      <p:sp>
        <p:nvSpPr>
          <p:cNvPr id="4" name="Slide Number Placeholder 3"/>
          <p:cNvSpPr>
            <a:spLocks noGrp="1"/>
          </p:cNvSpPr>
          <p:nvPr>
            <p:ph type="sldNum" sz="quarter" idx="10"/>
          </p:nvPr>
        </p:nvSpPr>
        <p:spPr/>
        <p:txBody>
          <a:bodyPr/>
          <a:lstStyle/>
          <a:p>
            <a:fld id="{3ED9E31F-CB0F-4D36-AA40-8F74779FB5ED}" type="slidenum">
              <a:rPr lang="en-US" smtClean="0"/>
              <a:t>16</a:t>
            </a:fld>
            <a:endParaRPr lang="en-US" dirty="0"/>
          </a:p>
        </p:txBody>
      </p:sp>
    </p:spTree>
    <p:extLst>
      <p:ext uri="{BB962C8B-B14F-4D97-AF65-F5344CB8AC3E}">
        <p14:creationId xmlns:p14="http://schemas.microsoft.com/office/powerpoint/2010/main" val="26711893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dirty="0"/>
              <a:t>White and Asian women were overrepresented</a:t>
            </a:r>
            <a:r>
              <a:rPr lang="en-US" baseline="0" dirty="0"/>
              <a:t> in the CA Pregnancy-Associated Suicide Cohort compared with the CA Birth Cohort </a:t>
            </a:r>
          </a:p>
          <a:p>
            <a:pPr marL="640594" lvl="1" indent="-174708">
              <a:buFont typeface="Arial" panose="020B0604020202020204" pitchFamily="34" charset="0"/>
              <a:buChar char="•"/>
            </a:pPr>
            <a:r>
              <a:rPr lang="en-US" baseline="0" dirty="0"/>
              <a:t>that is, 45% of the cases were White vs. 29% in the CA Birth Cohort; and </a:t>
            </a:r>
          </a:p>
          <a:p>
            <a:pPr marL="640594" lvl="1" indent="-174708">
              <a:buFont typeface="Arial" panose="020B0604020202020204" pitchFamily="34" charset="0"/>
              <a:buChar char="•"/>
            </a:pPr>
            <a:r>
              <a:rPr lang="en-US" baseline="0" dirty="0"/>
              <a:t>19% of the cases were Asian vs. </a:t>
            </a:r>
            <a:r>
              <a:rPr lang="en-US" baseline="0" dirty="0" smtClean="0"/>
              <a:t>13% </a:t>
            </a:r>
            <a:r>
              <a:rPr lang="en-US" baseline="0" dirty="0"/>
              <a:t>in the CA Birth Cohort. </a:t>
            </a:r>
          </a:p>
          <a:p>
            <a:pPr marL="174708" indent="-174708">
              <a:buFont typeface="Arial" panose="020B0604020202020204" pitchFamily="34" charset="0"/>
              <a:buChar char="•"/>
            </a:pPr>
            <a:r>
              <a:rPr lang="en-US" baseline="0" dirty="0"/>
              <a:t>The proportion of Hispanic suicide cases was half that in the CA Birth Cohort – 26% vs. 51%. </a:t>
            </a:r>
          </a:p>
          <a:p>
            <a:pPr marL="174708" indent="-174708">
              <a:buFont typeface="Arial" panose="020B0604020202020204" pitchFamily="34" charset="0"/>
              <a:buChar char="•"/>
            </a:pPr>
            <a:r>
              <a:rPr lang="en-US" baseline="0" dirty="0"/>
              <a:t>White women made up the majority of the Non Pregnancy-Associated Suicide Cohort.</a:t>
            </a:r>
          </a:p>
          <a:p>
            <a:endParaRPr lang="en-US" dirty="0"/>
          </a:p>
        </p:txBody>
      </p:sp>
      <p:sp>
        <p:nvSpPr>
          <p:cNvPr id="4" name="Slide Number Placeholder 3"/>
          <p:cNvSpPr>
            <a:spLocks noGrp="1"/>
          </p:cNvSpPr>
          <p:nvPr>
            <p:ph type="sldNum" sz="quarter" idx="10"/>
          </p:nvPr>
        </p:nvSpPr>
        <p:spPr/>
        <p:txBody>
          <a:bodyPr/>
          <a:lstStyle/>
          <a:p>
            <a:fld id="{3ED9E31F-CB0F-4D36-AA40-8F74779FB5ED}" type="slidenum">
              <a:rPr lang="en-US" smtClean="0"/>
              <a:t>17</a:t>
            </a:fld>
            <a:endParaRPr lang="en-US" dirty="0"/>
          </a:p>
        </p:txBody>
      </p:sp>
    </p:spTree>
    <p:extLst>
      <p:ext uri="{BB962C8B-B14F-4D97-AF65-F5344CB8AC3E}">
        <p14:creationId xmlns:p14="http://schemas.microsoft.com/office/powerpoint/2010/main" val="49621952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Women in all three cohorts had similar levels of educational attainment. Approximately one-quarter had Bachelor degrees.</a:t>
            </a:r>
          </a:p>
          <a:p>
            <a:endParaRPr lang="en-US" dirty="0"/>
          </a:p>
        </p:txBody>
      </p:sp>
      <p:sp>
        <p:nvSpPr>
          <p:cNvPr id="4" name="Slide Number Placeholder 3"/>
          <p:cNvSpPr>
            <a:spLocks noGrp="1"/>
          </p:cNvSpPr>
          <p:nvPr>
            <p:ph type="sldNum" sz="quarter" idx="10"/>
          </p:nvPr>
        </p:nvSpPr>
        <p:spPr/>
        <p:txBody>
          <a:bodyPr/>
          <a:lstStyle/>
          <a:p>
            <a:fld id="{3ED9E31F-CB0F-4D36-AA40-8F74779FB5ED}" type="slidenum">
              <a:rPr lang="en-US" smtClean="0"/>
              <a:t>18</a:t>
            </a:fld>
            <a:endParaRPr lang="en-US" dirty="0"/>
          </a:p>
        </p:txBody>
      </p:sp>
    </p:spTree>
    <p:extLst>
      <p:ext uri="{BB962C8B-B14F-4D97-AF65-F5344CB8AC3E}">
        <p14:creationId xmlns:p14="http://schemas.microsoft.com/office/powerpoint/2010/main" val="403545106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dirty="0" smtClean="0"/>
              <a:t>Compared to women who</a:t>
            </a:r>
            <a:r>
              <a:rPr lang="en-US" baseline="0" dirty="0" smtClean="0"/>
              <a:t> gave birth in CA, a higher proportion of women in the pregnancy-associated suicide cohort</a:t>
            </a:r>
          </a:p>
          <a:p>
            <a:pPr marL="640594" lvl="1" indent="-174708">
              <a:buFont typeface="Arial" panose="020B0604020202020204" pitchFamily="34" charset="0"/>
              <a:buChar char="•"/>
            </a:pPr>
            <a:r>
              <a:rPr lang="en-US" baseline="0" dirty="0" smtClean="0"/>
              <a:t>Were born in the U.S.</a:t>
            </a:r>
          </a:p>
          <a:p>
            <a:pPr marL="640594" lvl="1" indent="-174708">
              <a:buFont typeface="Arial" panose="020B0604020202020204" pitchFamily="34" charset="0"/>
              <a:buChar char="•"/>
            </a:pPr>
            <a:r>
              <a:rPr lang="en-US" baseline="0" dirty="0" smtClean="0"/>
              <a:t>Were adolescents at the time of their </a:t>
            </a:r>
            <a:r>
              <a:rPr lang="en-US" i="1" baseline="0" dirty="0" smtClean="0"/>
              <a:t>first</a:t>
            </a:r>
            <a:r>
              <a:rPr lang="en-US" baseline="0" dirty="0" smtClean="0"/>
              <a:t> birth and </a:t>
            </a:r>
          </a:p>
          <a:p>
            <a:pPr marL="640594" lvl="1" indent="-174708">
              <a:buFont typeface="Arial" panose="020B0604020202020204" pitchFamily="34" charset="0"/>
              <a:buChar char="•"/>
            </a:pPr>
            <a:r>
              <a:rPr lang="en-US" baseline="0" dirty="0" smtClean="0"/>
              <a:t>Received less than adequate prenatal care during their most recent pregnancy. (Prenatal care utilization is derived from gestational age at first prenatal care visit and total number of visits.)</a:t>
            </a:r>
          </a:p>
          <a:p>
            <a:pPr marL="640594" lvl="1" indent="-174708">
              <a:buFont typeface="Arial" panose="020B0604020202020204" pitchFamily="34" charset="0"/>
              <a:buChar char="•"/>
            </a:pPr>
            <a:endParaRPr lang="en-US" baseline="0" dirty="0" smtClean="0"/>
          </a:p>
          <a:p>
            <a:pPr marL="183394" marR="0" lvl="0" indent="-17470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Approximately half were </a:t>
            </a:r>
            <a:r>
              <a:rPr lang="en-US" baseline="0" dirty="0" err="1" smtClean="0"/>
              <a:t>Medi</a:t>
            </a:r>
            <a:r>
              <a:rPr lang="en-US" baseline="0" dirty="0" smtClean="0"/>
              <a:t>-Cal recipients – similar to women in the CA Birth Cohort</a:t>
            </a:r>
          </a:p>
          <a:p>
            <a:pPr marL="183394" marR="0" lvl="0" indent="-17470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baseline="0" dirty="0" smtClean="0"/>
          </a:p>
          <a:p>
            <a:pPr marL="174708" indent="-174708">
              <a:buFont typeface="Arial" panose="020B0604020202020204" pitchFamily="34" charset="0"/>
              <a:buChar char="•"/>
            </a:pPr>
            <a:r>
              <a:rPr lang="en-US" baseline="0" dirty="0" smtClean="0"/>
              <a:t>These two cohorts also did not differ with respect to the inter-pregnancy interval (not shown). Approximately half of the women in both cohorts had optimal </a:t>
            </a:r>
            <a:r>
              <a:rPr lang="en-US" baseline="0" dirty="0" err="1" smtClean="0"/>
              <a:t>interpregnancy</a:t>
            </a:r>
            <a:r>
              <a:rPr lang="en-US" baseline="0" dirty="0" smtClean="0"/>
              <a:t> intervals, defined as spacing of 18 to 59 months between pregnancies</a:t>
            </a:r>
          </a:p>
          <a:p>
            <a:pPr marL="174708" indent="-174708">
              <a:buFont typeface="Arial" panose="020B0604020202020204" pitchFamily="34" charset="0"/>
              <a:buChar char="•"/>
            </a:pPr>
            <a:endParaRPr lang="en-US" baseline="0" dirty="0" smtClean="0"/>
          </a:p>
          <a:p>
            <a:pPr marL="174708" indent="-174708">
              <a:buFont typeface="Arial" panose="020B0604020202020204" pitchFamily="34" charset="0"/>
              <a:buChar char="•"/>
            </a:pPr>
            <a:endParaRPr lang="en-US" baseline="0" dirty="0"/>
          </a:p>
          <a:p>
            <a:pPr marL="174708" indent="-174708">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3ED9E31F-CB0F-4D36-AA40-8F74779FB5ED}" type="slidenum">
              <a:rPr lang="en-US" smtClean="0"/>
              <a:t>19</a:t>
            </a:fld>
            <a:endParaRPr lang="en-US" dirty="0"/>
          </a:p>
        </p:txBody>
      </p:sp>
    </p:spTree>
    <p:extLst>
      <p:ext uri="{BB962C8B-B14F-4D97-AF65-F5344CB8AC3E}">
        <p14:creationId xmlns:p14="http://schemas.microsoft.com/office/powerpoint/2010/main" val="18624889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D9E31F-CB0F-4D36-AA40-8F74779FB5ED}" type="slidenum">
              <a:rPr lang="en-US" smtClean="0"/>
              <a:t>2</a:t>
            </a:fld>
            <a:endParaRPr lang="en-US" dirty="0"/>
          </a:p>
        </p:txBody>
      </p:sp>
    </p:spTree>
    <p:extLst>
      <p:ext uri="{BB962C8B-B14F-4D97-AF65-F5344CB8AC3E}">
        <p14:creationId xmlns:p14="http://schemas.microsoft.com/office/powerpoint/2010/main" val="383730021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dirty="0" smtClean="0"/>
              <a:t>Over </a:t>
            </a:r>
            <a:r>
              <a:rPr lang="en-US" dirty="0"/>
              <a:t>80%</a:t>
            </a:r>
            <a:r>
              <a:rPr lang="en-US" baseline="0" dirty="0"/>
              <a:t> of</a:t>
            </a:r>
            <a:r>
              <a:rPr lang="en-US" dirty="0"/>
              <a:t> pregnancy-associated suicide deaths occurred more than 42 days after the pregnancy ended</a:t>
            </a:r>
            <a:r>
              <a:rPr lang="en-US" dirty="0" smtClean="0"/>
              <a:t>.</a:t>
            </a:r>
          </a:p>
          <a:p>
            <a:pPr marL="174708" indent="-174708">
              <a:buFont typeface="Arial" panose="020B0604020202020204" pitchFamily="34" charset="0"/>
              <a:buChar char="•"/>
            </a:pPr>
            <a:r>
              <a:rPr lang="en-US" dirty="0" smtClean="0"/>
              <a:t>Maternity</a:t>
            </a:r>
            <a:r>
              <a:rPr lang="en-US" baseline="0" dirty="0" smtClean="0"/>
              <a:t> care services typically end 6 weeks postpartum. Thus, women may have limited contact with health care providers thereafter.</a:t>
            </a:r>
            <a:endParaRPr lang="en-US" dirty="0"/>
          </a:p>
        </p:txBody>
      </p:sp>
      <p:sp>
        <p:nvSpPr>
          <p:cNvPr id="4" name="Slide Number Placeholder 3"/>
          <p:cNvSpPr>
            <a:spLocks noGrp="1"/>
          </p:cNvSpPr>
          <p:nvPr>
            <p:ph type="sldNum" sz="quarter" idx="10"/>
          </p:nvPr>
        </p:nvSpPr>
        <p:spPr/>
        <p:txBody>
          <a:bodyPr/>
          <a:lstStyle/>
          <a:p>
            <a:fld id="{3ED9E31F-CB0F-4D36-AA40-8F74779FB5ED}" type="slidenum">
              <a:rPr lang="en-US" smtClean="0"/>
              <a:t>20</a:t>
            </a:fld>
            <a:endParaRPr lang="en-US" dirty="0"/>
          </a:p>
        </p:txBody>
      </p:sp>
    </p:spTree>
    <p:extLst>
      <p:ext uri="{BB962C8B-B14F-4D97-AF65-F5344CB8AC3E}">
        <p14:creationId xmlns:p14="http://schemas.microsoft.com/office/powerpoint/2010/main" val="119047285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98488" y="690563"/>
            <a:ext cx="6199187" cy="3486150"/>
          </a:xfrm>
        </p:spPr>
      </p:sp>
      <p:sp>
        <p:nvSpPr>
          <p:cNvPr id="3" name="Notes Placeholder 2"/>
          <p:cNvSpPr>
            <a:spLocks noGrp="1"/>
          </p:cNvSpPr>
          <p:nvPr>
            <p:ph type="body" idx="1"/>
          </p:nvPr>
        </p:nvSpPr>
        <p:spPr/>
        <p:txBody>
          <a:bodyPr/>
          <a:lstStyle/>
          <a:p>
            <a:pPr marL="291179" indent="-291179">
              <a:buFont typeface="Arial" panose="020B0604020202020204" pitchFamily="34" charset="0"/>
              <a:buChar char="•"/>
            </a:pPr>
            <a:r>
              <a:rPr lang="en-US" sz="1400" dirty="0"/>
              <a:t>The top three mechanisms of suicide among pregnant and postpartum women were hanging, drug overdose, and use of firearms – same as those among women of reproductive age in the general population</a:t>
            </a:r>
          </a:p>
          <a:p>
            <a:pPr marL="291179" indent="-291179">
              <a:buFont typeface="Arial" panose="020B0604020202020204" pitchFamily="34" charset="0"/>
              <a:buChar char="•"/>
            </a:pPr>
            <a:endParaRPr lang="en-US" sz="1400" dirty="0"/>
          </a:p>
          <a:p>
            <a:pPr marL="291179" indent="-291179">
              <a:buFont typeface="Arial" panose="020B0604020202020204" pitchFamily="34" charset="0"/>
              <a:buChar char="•"/>
            </a:pPr>
            <a:r>
              <a:rPr lang="en-US" sz="1400" dirty="0"/>
              <a:t>Why is it important to look at the method? Prevention opportunities: ACCESS TO FIREARMS, EDUCATION on DRUG interactions referrals to substance use treatment programs</a:t>
            </a:r>
          </a:p>
          <a:p>
            <a:endParaRPr lang="en-US" sz="1400" dirty="0"/>
          </a:p>
          <a:p>
            <a:endParaRPr lang="en-US" sz="1400" b="1" dirty="0"/>
          </a:p>
        </p:txBody>
      </p:sp>
      <p:sp>
        <p:nvSpPr>
          <p:cNvPr id="4" name="Slide Number Placeholder 3"/>
          <p:cNvSpPr>
            <a:spLocks noGrp="1"/>
          </p:cNvSpPr>
          <p:nvPr>
            <p:ph type="sldNum" sz="quarter" idx="10"/>
          </p:nvPr>
        </p:nvSpPr>
        <p:spPr/>
        <p:txBody>
          <a:bodyPr/>
          <a:lstStyle/>
          <a:p>
            <a:fld id="{82139CBA-C2D9-425D-AE29-AFBF62D4DEC5}" type="slidenum">
              <a:rPr lang="en-US" smtClean="0"/>
              <a:t>21</a:t>
            </a:fld>
            <a:endParaRPr lang="en-US" dirty="0"/>
          </a:p>
        </p:txBody>
      </p:sp>
    </p:spTree>
    <p:extLst>
      <p:ext uri="{BB962C8B-B14F-4D97-AF65-F5344CB8AC3E}">
        <p14:creationId xmlns:p14="http://schemas.microsoft.com/office/powerpoint/2010/main" val="311681503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Over </a:t>
            </a:r>
            <a:r>
              <a:rPr lang="en-US" dirty="0"/>
              <a:t>60% of women in the CA Pregnancy-Associated Suicide Cohort had documented mental health conditions prior to pregnancy, and another 25% had new onset mental health conditions noted during or after pregnancy. Only eight women (9%) had no history of mental health conditions.</a:t>
            </a:r>
          </a:p>
          <a:p>
            <a:endParaRPr lang="en-US" dirty="0"/>
          </a:p>
          <a:p>
            <a:r>
              <a:rPr lang="en-US" dirty="0" smtClean="0"/>
              <a:t>Moreover, 40% of women attempted suicide at some point in their life, 67% of which occurred within the six months prior to death (data not shown).</a:t>
            </a:r>
            <a:endParaRPr lang="en-US" dirty="0"/>
          </a:p>
        </p:txBody>
      </p:sp>
      <p:sp>
        <p:nvSpPr>
          <p:cNvPr id="4" name="Slide Number Placeholder 3"/>
          <p:cNvSpPr>
            <a:spLocks noGrp="1"/>
          </p:cNvSpPr>
          <p:nvPr>
            <p:ph type="sldNum" sz="quarter" idx="10"/>
          </p:nvPr>
        </p:nvSpPr>
        <p:spPr/>
        <p:txBody>
          <a:bodyPr/>
          <a:lstStyle/>
          <a:p>
            <a:fld id="{3ED9E31F-CB0F-4D36-AA40-8F74779FB5ED}" type="slidenum">
              <a:rPr lang="en-US" smtClean="0"/>
              <a:t>22</a:t>
            </a:fld>
            <a:endParaRPr lang="en-US" dirty="0"/>
          </a:p>
        </p:txBody>
      </p:sp>
    </p:spTree>
    <p:extLst>
      <p:ext uri="{BB962C8B-B14F-4D97-AF65-F5344CB8AC3E}">
        <p14:creationId xmlns:p14="http://schemas.microsoft.com/office/powerpoint/2010/main" val="37138721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dirty="0"/>
              <a:t>The CA-PAMR review committee determined</a:t>
            </a:r>
            <a:r>
              <a:rPr lang="en-US" baseline="0" dirty="0"/>
              <a:t> the m</a:t>
            </a:r>
            <a:r>
              <a:rPr lang="en-US" dirty="0"/>
              <a:t>ental health diagnostic</a:t>
            </a:r>
            <a:r>
              <a:rPr lang="en-US" baseline="0" dirty="0"/>
              <a:t> impressions using available information that described these women’s emotional states, behaviors, and any indications of diagnosed or treated mental illness during or after pregnancy</a:t>
            </a:r>
            <a:r>
              <a:rPr lang="en-US" baseline="0" dirty="0" smtClean="0"/>
              <a:t>.</a:t>
            </a:r>
          </a:p>
          <a:p>
            <a:pPr marL="640594" lvl="1" indent="-174708">
              <a:buFont typeface="Arial" panose="020B0604020202020204" pitchFamily="34" charset="0"/>
              <a:buChar char="•"/>
            </a:pPr>
            <a:r>
              <a:rPr lang="en-US" baseline="0" dirty="0" smtClean="0"/>
              <a:t>We refer to these as diagnostic impressions instead of diagnoses because the committee did not feel confident about making clinical diagnoses on the basis of the information available. Rather through discussion and consensus, the committee members arrived at what they determined to be likely diagnoses, which we call “diagnostic impressions”.</a:t>
            </a:r>
            <a:endParaRPr lang="en-US" baseline="0" dirty="0"/>
          </a:p>
          <a:p>
            <a:pPr marL="174708" indent="-174708">
              <a:buFont typeface="Arial" panose="020B0604020202020204" pitchFamily="34" charset="0"/>
              <a:buChar char="•"/>
            </a:pPr>
            <a:r>
              <a:rPr lang="en-US" baseline="0" dirty="0"/>
              <a:t>Depression, substance use disorder, psychosis, and bipolar disorder were the top impressions identified. </a:t>
            </a:r>
            <a:endParaRPr lang="en-US" dirty="0"/>
          </a:p>
        </p:txBody>
      </p:sp>
      <p:sp>
        <p:nvSpPr>
          <p:cNvPr id="4" name="Slide Number Placeholder 3"/>
          <p:cNvSpPr>
            <a:spLocks noGrp="1"/>
          </p:cNvSpPr>
          <p:nvPr>
            <p:ph type="sldNum" sz="quarter" idx="10"/>
          </p:nvPr>
        </p:nvSpPr>
        <p:spPr/>
        <p:txBody>
          <a:bodyPr/>
          <a:lstStyle/>
          <a:p>
            <a:fld id="{3ED9E31F-CB0F-4D36-AA40-8F74779FB5ED}" type="slidenum">
              <a:rPr lang="en-US" smtClean="0"/>
              <a:t>23</a:t>
            </a:fld>
            <a:endParaRPr lang="en-US" dirty="0"/>
          </a:p>
        </p:txBody>
      </p:sp>
    </p:spTree>
    <p:extLst>
      <p:ext uri="{BB962C8B-B14F-4D97-AF65-F5344CB8AC3E}">
        <p14:creationId xmlns:p14="http://schemas.microsoft.com/office/powerpoint/2010/main" val="418528895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baseline="0" dirty="0" smtClean="0"/>
              <a:t>Over half of </a:t>
            </a:r>
            <a:r>
              <a:rPr lang="en-US" baseline="0" dirty="0"/>
              <a:t>women had </a:t>
            </a:r>
            <a:r>
              <a:rPr lang="en-US" baseline="0" dirty="0" smtClean="0"/>
              <a:t>multiple diagnostic impressions identified (54% = 16% + 38%); a third had </a:t>
            </a:r>
            <a:r>
              <a:rPr lang="en-US" baseline="0" dirty="0"/>
              <a:t>one diagnostic </a:t>
            </a:r>
            <a:r>
              <a:rPr lang="en-US" baseline="0" dirty="0" smtClean="0"/>
              <a:t>impression (34% = 10% + 20% + 4%), </a:t>
            </a:r>
            <a:r>
              <a:rPr lang="en-US" baseline="0" dirty="0"/>
              <a:t>and 12% had no diagnostic impressions that could be identified with the available data.</a:t>
            </a:r>
          </a:p>
          <a:p>
            <a:pPr marL="174708" indent="-174708">
              <a:buFont typeface="Arial" panose="020B0604020202020204" pitchFamily="34" charset="0"/>
              <a:buChar char="•"/>
            </a:pPr>
            <a:r>
              <a:rPr lang="en-US" baseline="0" dirty="0"/>
              <a:t>26% of women had indications of psychosis</a:t>
            </a:r>
          </a:p>
          <a:p>
            <a:pPr marL="640594" lvl="1" indent="-174708">
              <a:buFont typeface="Arial" panose="020B0604020202020204" pitchFamily="34" charset="0"/>
              <a:buChar char="•"/>
            </a:pPr>
            <a:r>
              <a:rPr lang="en-US" baseline="0" dirty="0"/>
              <a:t>16% with co-occurring mental health conditions,</a:t>
            </a:r>
          </a:p>
          <a:p>
            <a:pPr marL="640594" lvl="1" indent="-174708">
              <a:buFont typeface="Arial" panose="020B0604020202020204" pitchFamily="34" charset="0"/>
              <a:buChar char="•"/>
            </a:pPr>
            <a:r>
              <a:rPr lang="en-US" baseline="0" dirty="0"/>
              <a:t>10% with psychosis only</a:t>
            </a:r>
          </a:p>
          <a:p>
            <a:pPr marL="174708" indent="-174708">
              <a:buFont typeface="Arial" panose="020B0604020202020204" pitchFamily="34" charset="0"/>
              <a:buChar char="•"/>
            </a:pPr>
            <a:r>
              <a:rPr lang="en-US" baseline="0" dirty="0"/>
              <a:t>Nearly 60% of women suffered from mood disorders – which include depression and bipolar disorder; most had co-occurring mental health issues </a:t>
            </a:r>
          </a:p>
          <a:p>
            <a:pPr marL="174708" indent="-174708">
              <a:buFont typeface="Arial" panose="020B0604020202020204" pitchFamily="34" charset="0"/>
              <a:buChar char="•"/>
            </a:pPr>
            <a:r>
              <a:rPr lang="en-US" baseline="0" dirty="0"/>
              <a:t>Substance use disorder was a common co-occurring condition with all mental health conditions.</a:t>
            </a:r>
          </a:p>
          <a:p>
            <a:pPr marL="640594" lvl="1" indent="-174708">
              <a:buFont typeface="Arial" panose="020B0604020202020204" pitchFamily="34" charset="0"/>
              <a:buChar char="•"/>
            </a:pPr>
            <a:r>
              <a:rPr lang="en-US" baseline="0" dirty="0"/>
              <a:t>Only 4 women (4%) solely abused substances with no other mental health conditions noted.</a:t>
            </a:r>
          </a:p>
          <a:p>
            <a:pPr marL="174708" indent="-174708">
              <a:buFont typeface="Arial" panose="020B0604020202020204" pitchFamily="34" charset="0"/>
              <a:buChar char="•"/>
            </a:pPr>
            <a:r>
              <a:rPr lang="en-US" baseline="0" dirty="0" smtClean="0"/>
              <a:t>Despite </a:t>
            </a:r>
            <a:r>
              <a:rPr lang="en-US" baseline="0" dirty="0"/>
              <a:t>the high prevalence of </a:t>
            </a:r>
            <a:r>
              <a:rPr lang="en-US" baseline="0" dirty="0" smtClean="0"/>
              <a:t>serious mental </a:t>
            </a:r>
            <a:r>
              <a:rPr lang="en-US" baseline="0" dirty="0"/>
              <a:t>health </a:t>
            </a:r>
            <a:r>
              <a:rPr lang="en-US" baseline="0" dirty="0" smtClean="0"/>
              <a:t>conditions </a:t>
            </a:r>
            <a:r>
              <a:rPr lang="en-US" baseline="0" dirty="0"/>
              <a:t>among pregnancy-associated suicide cases, less than half of the women </a:t>
            </a:r>
            <a:r>
              <a:rPr lang="en-US" baseline="0" dirty="0" smtClean="0"/>
              <a:t>received necessary psychiatric treatment, including medications</a:t>
            </a:r>
            <a:endParaRPr lang="en-US" baseline="0" dirty="0"/>
          </a:p>
        </p:txBody>
      </p:sp>
      <p:sp>
        <p:nvSpPr>
          <p:cNvPr id="4" name="Slide Number Placeholder 3"/>
          <p:cNvSpPr>
            <a:spLocks noGrp="1"/>
          </p:cNvSpPr>
          <p:nvPr>
            <p:ph type="sldNum" sz="quarter" idx="10"/>
          </p:nvPr>
        </p:nvSpPr>
        <p:spPr/>
        <p:txBody>
          <a:bodyPr/>
          <a:lstStyle/>
          <a:p>
            <a:fld id="{3ED9E31F-CB0F-4D36-AA40-8F74779FB5ED}" type="slidenum">
              <a:rPr lang="en-US" smtClean="0"/>
              <a:t>24</a:t>
            </a:fld>
            <a:endParaRPr lang="en-US" dirty="0"/>
          </a:p>
        </p:txBody>
      </p:sp>
    </p:spTree>
    <p:extLst>
      <p:ext uri="{BB962C8B-B14F-4D97-AF65-F5344CB8AC3E}">
        <p14:creationId xmlns:p14="http://schemas.microsoft.com/office/powerpoint/2010/main" val="377989778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dirty="0"/>
              <a:t>Suicidal</a:t>
            </a:r>
            <a:r>
              <a:rPr lang="en-US" baseline="0" dirty="0"/>
              <a:t> thoughts are more common during and after pregnancy than at any other time among reproductive age women. </a:t>
            </a:r>
          </a:p>
          <a:p>
            <a:pPr marL="640594" lvl="1" indent="-174708" defTabSz="931774">
              <a:buFont typeface="Arial" panose="020B0604020202020204" pitchFamily="34" charset="0"/>
              <a:buChar char="•"/>
              <a:defRPr/>
            </a:pPr>
            <a:r>
              <a:rPr lang="en-US" dirty="0"/>
              <a:t>5-14% of pregnant and postpartum women in U.S. have thoughts of self-harm compared</a:t>
            </a:r>
            <a:r>
              <a:rPr lang="en-US" baseline="0" dirty="0"/>
              <a:t> with 4% among adult women in the U.S.</a:t>
            </a:r>
          </a:p>
          <a:p>
            <a:pPr marL="174708" indent="-174708" defTabSz="931774">
              <a:buFont typeface="Arial" panose="020B0604020202020204" pitchFamily="34" charset="0"/>
              <a:buChar char="•"/>
              <a:defRPr/>
            </a:pPr>
            <a:r>
              <a:rPr lang="en-US" baseline="0" dirty="0"/>
              <a:t>In the CA Pregnancy-Associated Suicide Cohort, the majority of women had suicidal communications noted within 3 months of death</a:t>
            </a:r>
          </a:p>
          <a:p>
            <a:pPr marL="174708" indent="-174708" defTabSz="931774">
              <a:buFont typeface="Arial" panose="020B0604020202020204" pitchFamily="34" charset="0"/>
              <a:buChar char="•"/>
              <a:defRPr/>
            </a:pPr>
            <a:r>
              <a:rPr lang="en-US" baseline="0" dirty="0"/>
              <a:t>Over half expressed at least one type of suicidal communication</a:t>
            </a:r>
            <a:endParaRPr lang="en-US" dirty="0"/>
          </a:p>
          <a:p>
            <a:pPr marL="174708" indent="-174708" defTabSz="931774">
              <a:buFont typeface="Arial" panose="020B0604020202020204" pitchFamily="34" charset="0"/>
              <a:buChar char="•"/>
              <a:defRPr/>
            </a:pPr>
            <a:endParaRPr lang="en-US" baseline="0" dirty="0"/>
          </a:p>
          <a:p>
            <a:pPr defTabSz="931774">
              <a:defRPr/>
            </a:pPr>
            <a:r>
              <a:rPr lang="en-US" baseline="0" dirty="0"/>
              <a:t>REFs: </a:t>
            </a:r>
          </a:p>
          <a:p>
            <a:pPr marL="232943" indent="-232943" defTabSz="931774">
              <a:buFont typeface="Arial" panose="020B0604020202020204" pitchFamily="34" charset="0"/>
              <a:buAutoNum type="arabicPeriod"/>
              <a:defRPr/>
            </a:pPr>
            <a:r>
              <a:rPr lang="en-US" baseline="0" dirty="0"/>
              <a:t>Pregnant/Postpartum women (Orsolini et al, </a:t>
            </a:r>
            <a:r>
              <a:rPr lang="en-US" i="1" baseline="0" dirty="0"/>
              <a:t>Front Psychiatry</a:t>
            </a:r>
            <a:r>
              <a:rPr lang="en-US" baseline="0" dirty="0"/>
              <a:t>, 2016): </a:t>
            </a:r>
            <a:r>
              <a:rPr lang="en-US" dirty="0"/>
              <a:t>https://www.ncbi.nlm.nih.gov/pmc/articles/PMC4981602/</a:t>
            </a:r>
          </a:p>
          <a:p>
            <a:pPr marL="232943" indent="-232943" defTabSz="931774">
              <a:buFont typeface="Arial" panose="020B0604020202020204" pitchFamily="34" charset="0"/>
              <a:buAutoNum type="arabicPeriod"/>
              <a:defRPr/>
            </a:pPr>
            <a:r>
              <a:rPr lang="en-US" baseline="0" dirty="0"/>
              <a:t>Adult women in U.S. (Crosby et al, </a:t>
            </a:r>
            <a:r>
              <a:rPr lang="en-US" i="1" baseline="0" dirty="0"/>
              <a:t>MMWR</a:t>
            </a:r>
            <a:r>
              <a:rPr lang="en-US" baseline="0" dirty="0"/>
              <a:t>, 2011): https://www.cdc.gov/mmwr/preview/mmwrhtml/ss6013a1.htm#Tab1</a:t>
            </a:r>
          </a:p>
        </p:txBody>
      </p:sp>
      <p:sp>
        <p:nvSpPr>
          <p:cNvPr id="4" name="Slide Number Placeholder 3"/>
          <p:cNvSpPr>
            <a:spLocks noGrp="1"/>
          </p:cNvSpPr>
          <p:nvPr>
            <p:ph type="sldNum" sz="quarter" idx="10"/>
          </p:nvPr>
        </p:nvSpPr>
        <p:spPr/>
        <p:txBody>
          <a:bodyPr/>
          <a:lstStyle/>
          <a:p>
            <a:fld id="{3ED9E31F-CB0F-4D36-AA40-8F74779FB5ED}" type="slidenum">
              <a:rPr lang="en-US" smtClean="0"/>
              <a:t>25</a:t>
            </a:fld>
            <a:endParaRPr lang="en-US" dirty="0"/>
          </a:p>
        </p:txBody>
      </p:sp>
    </p:spTree>
    <p:extLst>
      <p:ext uri="{BB962C8B-B14F-4D97-AF65-F5344CB8AC3E}">
        <p14:creationId xmlns:p14="http://schemas.microsoft.com/office/powerpoint/2010/main" val="221080158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dirty="0"/>
              <a:t>Over half </a:t>
            </a:r>
            <a:r>
              <a:rPr lang="en-US" baseline="0" dirty="0"/>
              <a:t>of the women in the CA Pregnancy-Associated Suicide Cohort experienced a pregnancy/infant loss or a social reproductive loss. </a:t>
            </a:r>
          </a:p>
          <a:p>
            <a:pPr marL="174708" indent="-174708">
              <a:buFont typeface="Arial" panose="020B0604020202020204" pitchFamily="34" charset="0"/>
              <a:buChar char="•"/>
            </a:pPr>
            <a:r>
              <a:rPr lang="en-US" baseline="0" dirty="0"/>
              <a:t>Nearly a quarter had a </a:t>
            </a:r>
            <a:r>
              <a:rPr lang="en-US" baseline="0" dirty="0" smtClean="0"/>
              <a:t>reproductive loss in their most recent pregnancy.</a:t>
            </a:r>
            <a:endParaRPr lang="en-US" dirty="0"/>
          </a:p>
        </p:txBody>
      </p:sp>
      <p:sp>
        <p:nvSpPr>
          <p:cNvPr id="4" name="Slide Number Placeholder 3"/>
          <p:cNvSpPr>
            <a:spLocks noGrp="1"/>
          </p:cNvSpPr>
          <p:nvPr>
            <p:ph type="sldNum" sz="quarter" idx="10"/>
          </p:nvPr>
        </p:nvSpPr>
        <p:spPr/>
        <p:txBody>
          <a:bodyPr/>
          <a:lstStyle/>
          <a:p>
            <a:fld id="{3ED9E31F-CB0F-4D36-AA40-8F74779FB5ED}" type="slidenum">
              <a:rPr lang="en-US" smtClean="0"/>
              <a:t>26</a:t>
            </a:fld>
            <a:endParaRPr lang="en-US" dirty="0"/>
          </a:p>
        </p:txBody>
      </p:sp>
    </p:spTree>
    <p:extLst>
      <p:ext uri="{BB962C8B-B14F-4D97-AF65-F5344CB8AC3E}">
        <p14:creationId xmlns:p14="http://schemas.microsoft.com/office/powerpoint/2010/main" val="384901247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baseline="0" dirty="0" smtClean="0"/>
              <a:t>This </a:t>
            </a:r>
            <a:r>
              <a:rPr lang="en-US" baseline="0" dirty="0"/>
              <a:t>table shows mutually exclusive combinations of substance use patterns. </a:t>
            </a:r>
          </a:p>
          <a:p>
            <a:pPr marL="174708" indent="-174708">
              <a:buFont typeface="Arial" panose="020B0604020202020204" pitchFamily="34" charset="0"/>
              <a:buChar char="•"/>
            </a:pPr>
            <a:r>
              <a:rPr lang="en-US" baseline="0" dirty="0" smtClean="0"/>
              <a:t>About a third of women used illicit drugs – such as methamphetamine, cocaine or heroin – or abused prescription opioids</a:t>
            </a:r>
          </a:p>
          <a:p>
            <a:pPr marL="631908" lvl="1" indent="-174708">
              <a:buFont typeface="Arial" panose="020B0604020202020204" pitchFamily="34" charset="0"/>
              <a:buChar char="•"/>
            </a:pPr>
            <a:r>
              <a:rPr lang="en-US" baseline="0" dirty="0" smtClean="0"/>
              <a:t>The majority of women who used illicit substances or abuse prescription opioids </a:t>
            </a:r>
            <a:r>
              <a:rPr lang="en-US" baseline="0" dirty="0"/>
              <a:t>also </a:t>
            </a:r>
            <a:r>
              <a:rPr lang="en-US" baseline="0" dirty="0" smtClean="0"/>
              <a:t>tended to use </a:t>
            </a:r>
            <a:r>
              <a:rPr lang="en-US" baseline="0" dirty="0"/>
              <a:t>alcohol, tobacco, and/or marijuana</a:t>
            </a:r>
            <a:r>
              <a:rPr lang="en-US" baseline="0" dirty="0" smtClean="0"/>
              <a:t>.</a:t>
            </a:r>
          </a:p>
          <a:p>
            <a:pPr marL="631908" lvl="1" indent="-174708">
              <a:buFont typeface="Arial" panose="020B0604020202020204" pitchFamily="34" charset="0"/>
              <a:buChar char="•"/>
            </a:pPr>
            <a:r>
              <a:rPr lang="en-US" baseline="0" dirty="0" smtClean="0"/>
              <a:t>Overall, 17% of women drank heavily during or after pregnancy (10% used illicit drugs or abused prescription opioids in addition to heavy drinking; 7% drank heavily but did not use illicit drugs or abuse prescription opioids)</a:t>
            </a:r>
          </a:p>
          <a:p>
            <a:pPr marL="174708" lvl="0" indent="-174708">
              <a:buFont typeface="Arial" panose="020B0604020202020204" pitchFamily="34" charset="0"/>
              <a:buChar char="•"/>
            </a:pPr>
            <a:r>
              <a:rPr lang="en-US" baseline="0" dirty="0" smtClean="0"/>
              <a:t>As stated earlier, nearly all women with a substance use disorder had overlapping mental health conditions</a:t>
            </a:r>
            <a:endParaRPr lang="en-US" baseline="0" dirty="0"/>
          </a:p>
          <a:p>
            <a:pPr marL="174708" indent="-174708">
              <a:buFont typeface="Arial" panose="020B0604020202020204" pitchFamily="34" charset="0"/>
              <a:buChar char="•"/>
            </a:pPr>
            <a:r>
              <a:rPr lang="en-US" baseline="0" dirty="0"/>
              <a:t>Women who used illicit drugs or abused prescription opioids were </a:t>
            </a:r>
            <a:r>
              <a:rPr lang="en-US" baseline="0" dirty="0" smtClean="0"/>
              <a:t>also more </a:t>
            </a:r>
            <a:r>
              <a:rPr lang="en-US" baseline="0" dirty="0"/>
              <a:t>likely to have experienced physical or sexual violence as children or adults.</a:t>
            </a:r>
          </a:p>
          <a:p>
            <a:pPr marL="174708" indent="-174708">
              <a:buFont typeface="Arial" panose="020B0604020202020204" pitchFamily="34" charset="0"/>
              <a:buChar char="•"/>
            </a:pPr>
            <a:r>
              <a:rPr lang="en-US" baseline="0" dirty="0" smtClean="0"/>
              <a:t>It </a:t>
            </a:r>
            <a:r>
              <a:rPr lang="en-US" baseline="0" dirty="0"/>
              <a:t>is important to note that </a:t>
            </a:r>
            <a:r>
              <a:rPr lang="en-US" baseline="0" dirty="0" smtClean="0"/>
              <a:t>approximately half </a:t>
            </a:r>
            <a:r>
              <a:rPr lang="en-US" baseline="0" dirty="0"/>
              <a:t>of the women did NOT use any substances during or after pregnancy.</a:t>
            </a:r>
          </a:p>
        </p:txBody>
      </p:sp>
      <p:sp>
        <p:nvSpPr>
          <p:cNvPr id="4" name="Slide Number Placeholder 3"/>
          <p:cNvSpPr>
            <a:spLocks noGrp="1"/>
          </p:cNvSpPr>
          <p:nvPr>
            <p:ph type="sldNum" sz="quarter" idx="10"/>
          </p:nvPr>
        </p:nvSpPr>
        <p:spPr/>
        <p:txBody>
          <a:bodyPr/>
          <a:lstStyle/>
          <a:p>
            <a:fld id="{3ED9E31F-CB0F-4D36-AA40-8F74779FB5ED}" type="slidenum">
              <a:rPr lang="en-US" smtClean="0"/>
              <a:t>27</a:t>
            </a:fld>
            <a:endParaRPr lang="en-US" dirty="0"/>
          </a:p>
        </p:txBody>
      </p:sp>
    </p:spTree>
    <p:extLst>
      <p:ext uri="{BB962C8B-B14F-4D97-AF65-F5344CB8AC3E}">
        <p14:creationId xmlns:p14="http://schemas.microsoft.com/office/powerpoint/2010/main" val="239113434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a:t>
            </a:r>
            <a:r>
              <a:rPr lang="en-US" baseline="0" dirty="0" smtClean="0"/>
              <a:t> that that some statements – including in the bullet on this slide and in the notes here below – include percentages that are not shown via specific vertical bars in the chart on this slide…and that’s because the categories for the vertical bars are not mutually exclusive.  For example, the 65% mentioned in the bullet on the slide is a “summary figure” that is comprised of responses that form individual, mutually inclusive vertical bars.  In short, it’s a correct and important figure but it’s not shown via a specific vertical bar.) </a:t>
            </a:r>
          </a:p>
          <a:p>
            <a:endParaRPr lang="en-US" dirty="0" smtClean="0"/>
          </a:p>
          <a:p>
            <a:pPr marL="174708" indent="-174708">
              <a:buFont typeface="Arial" panose="020B0604020202020204" pitchFamily="34" charset="0"/>
              <a:buChar char="•"/>
            </a:pPr>
            <a:r>
              <a:rPr lang="en-US" dirty="0" smtClean="0"/>
              <a:t>Approximately </a:t>
            </a:r>
            <a:r>
              <a:rPr lang="en-US" dirty="0"/>
              <a:t>85% of the women who died</a:t>
            </a:r>
            <a:r>
              <a:rPr lang="en-US" baseline="0" dirty="0"/>
              <a:t> by suicide while pregnant or within a year of pregnancy had one or more psychosocial stressors documented. </a:t>
            </a:r>
          </a:p>
          <a:p>
            <a:pPr marL="640594" lvl="1" indent="-174708">
              <a:buFont typeface="Arial" panose="020B0604020202020204" pitchFamily="34" charset="0"/>
              <a:buChar char="•"/>
            </a:pPr>
            <a:r>
              <a:rPr lang="en-US" baseline="0" dirty="0"/>
              <a:t>Only 6 women had NO psychosocial stressors mentioned (e.g., family members interviewed had no idea why she took her own life)</a:t>
            </a:r>
          </a:p>
          <a:p>
            <a:pPr marL="174708" indent="-174708">
              <a:buFont typeface="Arial" panose="020B0604020202020204" pitchFamily="34" charset="0"/>
              <a:buChar char="•"/>
            </a:pPr>
            <a:r>
              <a:rPr lang="en-US" baseline="0" dirty="0"/>
              <a:t>Conflict with partner or family; substance use that included heavy drinking or use of illicit drugs; financial hardship; exposure to violence including physical, sexual, or emotional abuse as a child or adult; and reproductive loss in recent pregnancy were particularly prevalent.</a:t>
            </a:r>
          </a:p>
          <a:p>
            <a:pPr marL="174708" indent="-174708" defTabSz="931774">
              <a:buFont typeface="Arial" panose="020B0604020202020204" pitchFamily="34" charset="0"/>
              <a:buChar char="•"/>
              <a:defRPr/>
            </a:pPr>
            <a:r>
              <a:rPr lang="en-US" baseline="0" dirty="0"/>
              <a:t>Most of the psychosocial stressors in this figure were present near the time of suicide, except for exposure to violence and death of a loved one</a:t>
            </a:r>
          </a:p>
          <a:p>
            <a:pPr marL="174708" indent="-174708" defTabSz="931774">
              <a:buFont typeface="Arial" panose="020B0604020202020204" pitchFamily="34" charset="0"/>
              <a:buChar char="•"/>
              <a:defRPr/>
            </a:pPr>
            <a:r>
              <a:rPr lang="en-US" baseline="0" dirty="0"/>
              <a:t>The review committee determined that stressful life events including interpersonal conflicts and loss of a child or family member as critical factors that precipitated the deaths of 65% of the women in this cohort; </a:t>
            </a:r>
            <a:endParaRPr lang="en-US" baseline="0" dirty="0" smtClean="0"/>
          </a:p>
          <a:p>
            <a:pPr marL="631908" lvl="1" indent="-174708" defTabSz="931774">
              <a:buFont typeface="Arial" panose="020B0604020202020204" pitchFamily="34" charset="0"/>
              <a:buChar char="•"/>
              <a:defRPr/>
            </a:pPr>
            <a:r>
              <a:rPr lang="en-US" baseline="0" dirty="0" smtClean="0"/>
              <a:t>substance </a:t>
            </a:r>
            <a:r>
              <a:rPr lang="en-US" baseline="0" dirty="0"/>
              <a:t>use precipitated the deaths of 29% of the cases based on the committee’s judgment.</a:t>
            </a:r>
          </a:p>
          <a:p>
            <a:pPr marL="174708" indent="-174708" defTabSz="931774">
              <a:buFont typeface="Arial" panose="020B0604020202020204" pitchFamily="34" charset="0"/>
              <a:buChar char="•"/>
              <a:defRPr/>
            </a:pPr>
            <a:endParaRPr lang="en-US" dirty="0"/>
          </a:p>
        </p:txBody>
      </p:sp>
      <p:sp>
        <p:nvSpPr>
          <p:cNvPr id="4" name="Slide Number Placeholder 3"/>
          <p:cNvSpPr>
            <a:spLocks noGrp="1"/>
          </p:cNvSpPr>
          <p:nvPr>
            <p:ph type="sldNum" sz="quarter" idx="10"/>
          </p:nvPr>
        </p:nvSpPr>
        <p:spPr/>
        <p:txBody>
          <a:bodyPr/>
          <a:lstStyle/>
          <a:p>
            <a:fld id="{3ED9E31F-CB0F-4D36-AA40-8F74779FB5ED}" type="slidenum">
              <a:rPr lang="en-US" smtClean="0"/>
              <a:t>28</a:t>
            </a:fld>
            <a:endParaRPr lang="en-US" dirty="0"/>
          </a:p>
        </p:txBody>
      </p:sp>
    </p:spTree>
    <p:extLst>
      <p:ext uri="{BB962C8B-B14F-4D97-AF65-F5344CB8AC3E}">
        <p14:creationId xmlns:p14="http://schemas.microsoft.com/office/powerpoint/2010/main" val="91240976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defTabSz="931774">
              <a:buFont typeface="Arial" panose="020B0604020202020204" pitchFamily="34" charset="0"/>
              <a:buChar char="•"/>
              <a:defRPr/>
            </a:pPr>
            <a:r>
              <a:rPr lang="en-US" dirty="0"/>
              <a:t>Suicide is a complex interplay and outcome of biological, psychosocial, and environmental factors</a:t>
            </a:r>
          </a:p>
          <a:p>
            <a:pPr marL="174708" indent="-174708" defTabSz="931774">
              <a:buFont typeface="Arial" panose="020B0604020202020204" pitchFamily="34" charset="0"/>
              <a:buChar char="•"/>
              <a:defRPr/>
            </a:pPr>
            <a:r>
              <a:rPr lang="en-US" dirty="0"/>
              <a:t>CA-PAMR in-depth reviews revealed many factors that may have contributed to suicide during or after pregnancy, including</a:t>
            </a:r>
          </a:p>
          <a:p>
            <a:pPr marL="640594" lvl="1" indent="-174708" defTabSz="931774">
              <a:buFont typeface="Arial" panose="020B0604020202020204" pitchFamily="34" charset="0"/>
              <a:buChar char="•"/>
              <a:defRPr/>
            </a:pPr>
            <a:r>
              <a:rPr lang="en-US" dirty="0"/>
              <a:t>Pre-existing and new onset mental health conditions – 62% of women had a mental health condition before pregnancy and 25% of women had a newly diagnosed mental health condition during or after pregnancy</a:t>
            </a:r>
          </a:p>
          <a:p>
            <a:pPr marL="640594" lvl="1" indent="-174708" defTabSz="931774">
              <a:buFont typeface="Arial" panose="020B0604020202020204" pitchFamily="34" charset="0"/>
              <a:buChar char="•"/>
              <a:defRPr/>
            </a:pPr>
            <a:r>
              <a:rPr lang="en-US" dirty="0"/>
              <a:t>Psychosocial stressors – 85% of women had one or more psychosocial stressors near the time of death, such as a conflict with a partner or family, financial hardship, loss of a loved one, or exposure to violence as a child or adult</a:t>
            </a:r>
          </a:p>
          <a:p>
            <a:pPr marL="640594" lvl="1" indent="-174708" defTabSz="931774">
              <a:buFont typeface="Arial" panose="020B0604020202020204" pitchFamily="34" charset="0"/>
              <a:buChar char="•"/>
              <a:defRPr/>
            </a:pPr>
            <a:r>
              <a:rPr lang="en-US" dirty="0"/>
              <a:t>Substance use – possibly a coping mechanism for mental illness and psychosocial stressors</a:t>
            </a:r>
          </a:p>
          <a:p>
            <a:pPr marL="1106481" lvl="2" indent="-174708" defTabSz="931774">
              <a:buFont typeface="Arial" panose="020B0604020202020204" pitchFamily="34" charset="0"/>
              <a:buChar char="•"/>
              <a:defRPr/>
            </a:pPr>
            <a:r>
              <a:rPr lang="en-US" dirty="0"/>
              <a:t>39% of women used illicit drugs, abused prescription opioids, or were heavy drinkers. </a:t>
            </a:r>
          </a:p>
          <a:p>
            <a:pPr marL="1106481" lvl="2" indent="-174708" defTabSz="931774">
              <a:buFont typeface="Arial" panose="020B0604020202020204" pitchFamily="34" charset="0"/>
              <a:buChar char="•"/>
              <a:defRPr/>
            </a:pPr>
            <a:r>
              <a:rPr lang="en-US" dirty="0"/>
              <a:t>Substance commonly co-occurred with mental health conditions</a:t>
            </a:r>
          </a:p>
          <a:p>
            <a:pPr marL="640594" lvl="1" indent="-174708" defTabSz="931774">
              <a:buFont typeface="Arial" panose="020B0604020202020204" pitchFamily="34" charset="0"/>
              <a:buChar char="•"/>
              <a:defRPr/>
            </a:pPr>
            <a:r>
              <a:rPr lang="en-US" dirty="0"/>
              <a:t>Reproductive loss – nearly a quarter of women had a pregnancy loss or had their child removed from them</a:t>
            </a:r>
          </a:p>
          <a:p>
            <a:pPr marL="640594" lvl="1" indent="-174708" defTabSz="931774">
              <a:buFont typeface="Arial" panose="020B0604020202020204" pitchFamily="34" charset="0"/>
              <a:buChar char="•"/>
              <a:defRPr/>
            </a:pPr>
            <a:r>
              <a:rPr lang="en-US" dirty="0"/>
              <a:t>Lack of support after pregnancy – this is nuanced but supported by our data, over 80% of women died between 6 weeks and a year after the end of pregnancy. This is typically after maternity care ends. </a:t>
            </a:r>
          </a:p>
          <a:p>
            <a:pPr marL="640594" lvl="1" indent="-174708" defTabSz="931774">
              <a:buFont typeface="Arial" panose="020B0604020202020204" pitchFamily="34" charset="0"/>
              <a:buChar char="•"/>
              <a:defRPr/>
            </a:pPr>
            <a:endParaRPr lang="en-US" dirty="0"/>
          </a:p>
          <a:p>
            <a:r>
              <a:rPr lang="en-US" dirty="0" smtClean="0"/>
              <a:t>Lastly, CA-PAMR methods led to a more complete and accurate identification</a:t>
            </a:r>
            <a:r>
              <a:rPr lang="en-US" baseline="0" dirty="0" smtClean="0"/>
              <a:t> of suicide cases.</a:t>
            </a:r>
            <a:endParaRPr lang="en-US" dirty="0"/>
          </a:p>
        </p:txBody>
      </p:sp>
      <p:sp>
        <p:nvSpPr>
          <p:cNvPr id="4" name="Slide Number Placeholder 3"/>
          <p:cNvSpPr>
            <a:spLocks noGrp="1"/>
          </p:cNvSpPr>
          <p:nvPr>
            <p:ph type="sldNum" sz="quarter" idx="10"/>
          </p:nvPr>
        </p:nvSpPr>
        <p:spPr/>
        <p:txBody>
          <a:bodyPr/>
          <a:lstStyle/>
          <a:p>
            <a:fld id="{3ED9E31F-CB0F-4D36-AA40-8F74779FB5ED}" type="slidenum">
              <a:rPr lang="en-US" smtClean="0"/>
              <a:t>29</a:t>
            </a:fld>
            <a:endParaRPr lang="en-US" dirty="0"/>
          </a:p>
        </p:txBody>
      </p:sp>
    </p:spTree>
    <p:extLst>
      <p:ext uri="{BB962C8B-B14F-4D97-AF65-F5344CB8AC3E}">
        <p14:creationId xmlns:p14="http://schemas.microsoft.com/office/powerpoint/2010/main" val="27838352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a:xfrm>
            <a:off x="431800" y="709613"/>
            <a:ext cx="6302375" cy="3544887"/>
          </a:xfrm>
          <a:ln/>
        </p:spPr>
      </p:sp>
      <p:sp>
        <p:nvSpPr>
          <p:cNvPr id="21506" name="Notes Placeholder 2"/>
          <p:cNvSpPr>
            <a:spLocks noGrp="1"/>
          </p:cNvSpPr>
          <p:nvPr>
            <p:ph type="body" idx="1"/>
          </p:nvPr>
        </p:nvSpPr>
        <p:spPr>
          <a:xfrm>
            <a:off x="716619" y="4489388"/>
            <a:ext cx="5732949" cy="425310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36773" indent="-236773">
              <a:buFont typeface="Arial" panose="020B0604020202020204" pitchFamily="34" charset="0"/>
              <a:buChar char="•"/>
            </a:pPr>
            <a:r>
              <a:rPr lang="en-US" dirty="0"/>
              <a:t>The California Pregnancy Associated Mortality Review (CA-PAMR) is a collaboration of the Maternal, Child and Adolescent Health Division of CDPH, its contracting partners, Stanford University’s California Maternal Quality Care Collaborative (CMQCC) and the Public Health Institute (PHI), and a volunteer review committee of experts.</a:t>
            </a:r>
          </a:p>
          <a:p>
            <a:pPr marL="702660" lvl="1" indent="-236773">
              <a:buFont typeface="Arial" panose="020B0604020202020204" pitchFamily="34" charset="0"/>
              <a:buChar char="•"/>
            </a:pPr>
            <a:r>
              <a:rPr lang="en-US" altLang="zh-CN" dirty="0"/>
              <a:t>CDPH is home to the CA-PAMR project – CDPH provides leadership and allocates funding for this project. MCAH research scientists are responsible for overseeing all activities related to this project (e.g., IRB approvals, contracts, data management and analysis plans) and its products (e.g., reports, presentations, and publications) as well as obtaining and linking vital records, hospital discharge, and Emergency Department data to construct the initial cohort of pregnancy-associated deaths</a:t>
            </a:r>
          </a:p>
          <a:p>
            <a:pPr marL="702660" lvl="1" indent="-236773">
              <a:buFont typeface="Arial" panose="020B0604020202020204" pitchFamily="34" charset="0"/>
              <a:buChar char="•"/>
            </a:pPr>
            <a:r>
              <a:rPr lang="en-US" altLang="zh-CN" dirty="0"/>
              <a:t>Our collaborators at the Public Health Institute are responsible for procuring and abstracting coroner reports and medical records, verifying deaths as pregnancy-associated, as well as providing data management and analysis support</a:t>
            </a:r>
          </a:p>
          <a:p>
            <a:pPr marL="702660" lvl="1" indent="-236773">
              <a:buFont typeface="Arial" panose="020B0604020202020204" pitchFamily="34" charset="0"/>
              <a:buChar char="•"/>
            </a:pPr>
            <a:r>
              <a:rPr lang="en-US" altLang="zh-CN" dirty="0"/>
              <a:t>Our CMQCC collaborators are responsible for recruiting and maintaining a review committee and play a critical role in translating CA-PAMR findings into action including developing quality improvement interventions and engaging maternity care providers</a:t>
            </a:r>
          </a:p>
          <a:p>
            <a:pPr marL="702660" lvl="1" indent="-236773">
              <a:buFont typeface="Arial" panose="020B0604020202020204" pitchFamily="34" charset="0"/>
              <a:buChar char="•"/>
            </a:pPr>
            <a:r>
              <a:rPr lang="en-US" altLang="zh-CN" dirty="0"/>
              <a:t>And, the CA-PAMR committee conducts case reviews to confirm the cause of death and identify: contributing or critical factors that led to the death, whether the death was pregnancy-related, improvement opportunities, and preventability.</a:t>
            </a:r>
          </a:p>
          <a:p>
            <a:pPr marL="1168546" lvl="2" indent="-236773">
              <a:buFont typeface="Arial" panose="020B0604020202020204" pitchFamily="34" charset="0"/>
              <a:buChar char="•"/>
            </a:pPr>
            <a:r>
              <a:rPr lang="en-US" altLang="zh-CN" dirty="0"/>
              <a:t>Committee members also play a critical role in generating data-driven recommendations for preventing maternal deaths</a:t>
            </a:r>
          </a:p>
          <a:p>
            <a:pPr marL="236773" indent="-236773">
              <a:buFont typeface="Arial" panose="020B0604020202020204" pitchFamily="34" charset="0"/>
              <a:buChar char="•"/>
            </a:pPr>
            <a:endParaRPr lang="en-US" altLang="zh-CN" dirty="0"/>
          </a:p>
          <a:p>
            <a:pPr marL="236773" indent="-236773">
              <a:buFont typeface="Arial" panose="020B0604020202020204" pitchFamily="34" charset="0"/>
              <a:buChar char="•"/>
            </a:pPr>
            <a:endParaRPr lang="en-US" altLang="zh-CN" dirty="0"/>
          </a:p>
        </p:txBody>
      </p:sp>
      <p:sp>
        <p:nvSpPr>
          <p:cNvPr id="21507" name="Date Placeholder 5"/>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cs typeface="Arial" pitchFamily="34" charset="0"/>
              </a:defRPr>
            </a:lvl1pPr>
            <a:lvl2pPr marL="769510" indent="-295964">
              <a:defRPr>
                <a:solidFill>
                  <a:schemeClr val="tx1"/>
                </a:solidFill>
                <a:latin typeface="Arial" pitchFamily="34" charset="0"/>
                <a:cs typeface="Arial" pitchFamily="34" charset="0"/>
              </a:defRPr>
            </a:lvl2pPr>
            <a:lvl3pPr marL="1183861" indent="-236773">
              <a:defRPr>
                <a:solidFill>
                  <a:schemeClr val="tx1"/>
                </a:solidFill>
                <a:latin typeface="Arial" pitchFamily="34" charset="0"/>
                <a:cs typeface="Arial" pitchFamily="34" charset="0"/>
              </a:defRPr>
            </a:lvl3pPr>
            <a:lvl4pPr marL="1657406" indent="-236773">
              <a:defRPr>
                <a:solidFill>
                  <a:schemeClr val="tx1"/>
                </a:solidFill>
                <a:latin typeface="Arial" pitchFamily="34" charset="0"/>
                <a:cs typeface="Arial" pitchFamily="34" charset="0"/>
              </a:defRPr>
            </a:lvl4pPr>
            <a:lvl5pPr marL="2130950" indent="-236773">
              <a:defRPr>
                <a:solidFill>
                  <a:schemeClr val="tx1"/>
                </a:solidFill>
                <a:latin typeface="Arial" pitchFamily="34" charset="0"/>
                <a:cs typeface="Arial" pitchFamily="34" charset="0"/>
              </a:defRPr>
            </a:lvl5pPr>
            <a:lvl6pPr marL="2604494" indent="-236773" fontAlgn="base">
              <a:spcBef>
                <a:spcPct val="0"/>
              </a:spcBef>
              <a:spcAft>
                <a:spcPct val="0"/>
              </a:spcAft>
              <a:defRPr>
                <a:solidFill>
                  <a:schemeClr val="tx1"/>
                </a:solidFill>
                <a:latin typeface="Arial" pitchFamily="34" charset="0"/>
                <a:cs typeface="Arial" pitchFamily="34" charset="0"/>
              </a:defRPr>
            </a:lvl6pPr>
            <a:lvl7pPr marL="3078039" indent="-236773" fontAlgn="base">
              <a:spcBef>
                <a:spcPct val="0"/>
              </a:spcBef>
              <a:spcAft>
                <a:spcPct val="0"/>
              </a:spcAft>
              <a:defRPr>
                <a:solidFill>
                  <a:schemeClr val="tx1"/>
                </a:solidFill>
                <a:latin typeface="Arial" pitchFamily="34" charset="0"/>
                <a:cs typeface="Arial" pitchFamily="34" charset="0"/>
              </a:defRPr>
            </a:lvl7pPr>
            <a:lvl8pPr marL="3551583" indent="-236773" fontAlgn="base">
              <a:spcBef>
                <a:spcPct val="0"/>
              </a:spcBef>
              <a:spcAft>
                <a:spcPct val="0"/>
              </a:spcAft>
              <a:defRPr>
                <a:solidFill>
                  <a:schemeClr val="tx1"/>
                </a:solidFill>
                <a:latin typeface="Arial" pitchFamily="34" charset="0"/>
                <a:cs typeface="Arial" pitchFamily="34" charset="0"/>
              </a:defRPr>
            </a:lvl8pPr>
            <a:lvl9pPr marL="4025127" indent="-236773" fontAlgn="base">
              <a:spcBef>
                <a:spcPct val="0"/>
              </a:spcBef>
              <a:spcAft>
                <a:spcPct val="0"/>
              </a:spcAft>
              <a:defRPr>
                <a:solidFill>
                  <a:schemeClr val="tx1"/>
                </a:solidFill>
                <a:latin typeface="Arial" pitchFamily="34" charset="0"/>
                <a:cs typeface="Arial" pitchFamily="34" charset="0"/>
              </a:defRPr>
            </a:lvl9pPr>
          </a:lstStyle>
          <a:p>
            <a:pPr lvl="0"/>
            <a:r>
              <a:rPr lang="en-US" dirty="0">
                <a:solidFill>
                  <a:srgbClr val="000000"/>
                </a:solidFill>
                <a:ea typeface="ＭＳ Ｐゴシック" pitchFamily="34" charset="-128"/>
              </a:rPr>
              <a:t>July 2017</a:t>
            </a:r>
          </a:p>
        </p:txBody>
      </p:sp>
      <p:sp>
        <p:nvSpPr>
          <p:cNvPr id="7" name="Header Placeholder 6"/>
          <p:cNvSpPr>
            <a:spLocks noGrp="1"/>
          </p:cNvSpPr>
          <p:nvPr>
            <p:ph type="hdr" sz="quarter"/>
          </p:nvPr>
        </p:nvSpPr>
        <p:spPr/>
        <p:txBody>
          <a:bodyPr/>
          <a:lstStyle/>
          <a:p>
            <a:pPr>
              <a:defRPr/>
            </a:pPr>
            <a:r>
              <a:rPr lang="en-US" dirty="0">
                <a:solidFill>
                  <a:prstClr val="black"/>
                </a:solidFill>
              </a:rPr>
              <a:t>CA-PAMR Teaching Slide Set</a:t>
            </a:r>
          </a:p>
        </p:txBody>
      </p:sp>
      <p:sp>
        <p:nvSpPr>
          <p:cNvPr id="21509" name="Slide Number Placeholder 7"/>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cs typeface="Arial" pitchFamily="34" charset="0"/>
              </a:defRPr>
            </a:lvl1pPr>
            <a:lvl2pPr marL="769510" indent="-295964">
              <a:defRPr>
                <a:solidFill>
                  <a:schemeClr val="tx1"/>
                </a:solidFill>
                <a:latin typeface="Arial" pitchFamily="34" charset="0"/>
                <a:cs typeface="Arial" pitchFamily="34" charset="0"/>
              </a:defRPr>
            </a:lvl2pPr>
            <a:lvl3pPr marL="1183861" indent="-236773">
              <a:defRPr>
                <a:solidFill>
                  <a:schemeClr val="tx1"/>
                </a:solidFill>
                <a:latin typeface="Arial" pitchFamily="34" charset="0"/>
                <a:cs typeface="Arial" pitchFamily="34" charset="0"/>
              </a:defRPr>
            </a:lvl3pPr>
            <a:lvl4pPr marL="1657406" indent="-236773">
              <a:defRPr>
                <a:solidFill>
                  <a:schemeClr val="tx1"/>
                </a:solidFill>
                <a:latin typeface="Arial" pitchFamily="34" charset="0"/>
                <a:cs typeface="Arial" pitchFamily="34" charset="0"/>
              </a:defRPr>
            </a:lvl4pPr>
            <a:lvl5pPr marL="2130950" indent="-236773">
              <a:defRPr>
                <a:solidFill>
                  <a:schemeClr val="tx1"/>
                </a:solidFill>
                <a:latin typeface="Arial" pitchFamily="34" charset="0"/>
                <a:cs typeface="Arial" pitchFamily="34" charset="0"/>
              </a:defRPr>
            </a:lvl5pPr>
            <a:lvl6pPr marL="2604494" indent="-236773" fontAlgn="base">
              <a:spcBef>
                <a:spcPct val="0"/>
              </a:spcBef>
              <a:spcAft>
                <a:spcPct val="0"/>
              </a:spcAft>
              <a:defRPr>
                <a:solidFill>
                  <a:schemeClr val="tx1"/>
                </a:solidFill>
                <a:latin typeface="Arial" pitchFamily="34" charset="0"/>
                <a:cs typeface="Arial" pitchFamily="34" charset="0"/>
              </a:defRPr>
            </a:lvl6pPr>
            <a:lvl7pPr marL="3078039" indent="-236773" fontAlgn="base">
              <a:spcBef>
                <a:spcPct val="0"/>
              </a:spcBef>
              <a:spcAft>
                <a:spcPct val="0"/>
              </a:spcAft>
              <a:defRPr>
                <a:solidFill>
                  <a:schemeClr val="tx1"/>
                </a:solidFill>
                <a:latin typeface="Arial" pitchFamily="34" charset="0"/>
                <a:cs typeface="Arial" pitchFamily="34" charset="0"/>
              </a:defRPr>
            </a:lvl7pPr>
            <a:lvl8pPr marL="3551583" indent="-236773" fontAlgn="base">
              <a:spcBef>
                <a:spcPct val="0"/>
              </a:spcBef>
              <a:spcAft>
                <a:spcPct val="0"/>
              </a:spcAft>
              <a:defRPr>
                <a:solidFill>
                  <a:schemeClr val="tx1"/>
                </a:solidFill>
                <a:latin typeface="Arial" pitchFamily="34" charset="0"/>
                <a:cs typeface="Arial" pitchFamily="34" charset="0"/>
              </a:defRPr>
            </a:lvl8pPr>
            <a:lvl9pPr marL="4025127" indent="-236773" fontAlgn="base">
              <a:spcBef>
                <a:spcPct val="0"/>
              </a:spcBef>
              <a:spcAft>
                <a:spcPct val="0"/>
              </a:spcAft>
              <a:defRPr>
                <a:solidFill>
                  <a:schemeClr val="tx1"/>
                </a:solidFill>
                <a:latin typeface="Arial" pitchFamily="34" charset="0"/>
                <a:cs typeface="Arial" pitchFamily="34" charset="0"/>
              </a:defRPr>
            </a:lvl9pPr>
          </a:lstStyle>
          <a:p>
            <a:fld id="{B56B2510-52E9-4AA5-89B0-D682B2D19972}" type="slidenum">
              <a:rPr lang="en-US" smtClean="0">
                <a:solidFill>
                  <a:prstClr val="black"/>
                </a:solidFill>
                <a:ea typeface="ＭＳ Ｐゴシック" pitchFamily="34" charset="-128"/>
              </a:rPr>
              <a:pPr/>
              <a:t>3</a:t>
            </a:fld>
            <a:endParaRPr lang="en-US" dirty="0">
              <a:solidFill>
                <a:prstClr val="black"/>
              </a:solidFill>
              <a:ea typeface="ＭＳ Ｐゴシック" pitchFamily="34" charset="-128"/>
            </a:endParaRPr>
          </a:p>
        </p:txBody>
      </p:sp>
      <p:sp>
        <p:nvSpPr>
          <p:cNvPr id="2" name="Footer Placeholder 1"/>
          <p:cNvSpPr>
            <a:spLocks noGrp="1"/>
          </p:cNvSpPr>
          <p:nvPr>
            <p:ph type="ftr" sz="quarter" idx="10"/>
          </p:nvPr>
        </p:nvSpPr>
        <p:spPr/>
        <p:txBody>
          <a:bodyPr/>
          <a:lstStyle/>
          <a:p>
            <a:pPr>
              <a:defRPr/>
            </a:pPr>
            <a:r>
              <a:rPr lang="en-US" dirty="0">
                <a:solidFill>
                  <a:prstClr val="black"/>
                </a:solidFill>
              </a:rPr>
              <a:t>For CA-PAMR Committee members and project staff</a:t>
            </a:r>
          </a:p>
        </p:txBody>
      </p:sp>
    </p:spTree>
    <p:extLst>
      <p:ext uri="{BB962C8B-B14F-4D97-AF65-F5344CB8AC3E}">
        <p14:creationId xmlns:p14="http://schemas.microsoft.com/office/powerpoint/2010/main" val="363875252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dirty="0" smtClean="0"/>
              <a:t>CA-PAMR</a:t>
            </a:r>
            <a:r>
              <a:rPr lang="en-US" baseline="0" dirty="0" smtClean="0"/>
              <a:t> </a:t>
            </a:r>
            <a:r>
              <a:rPr lang="en-US" baseline="0" dirty="0"/>
              <a:t>has a number of strengths and limitations that are worth noting:</a:t>
            </a:r>
          </a:p>
          <a:p>
            <a:pPr marL="174708" indent="-174708">
              <a:buFont typeface="Arial" panose="020B0604020202020204" pitchFamily="34" charset="0"/>
              <a:buChar char="•"/>
            </a:pPr>
            <a:r>
              <a:rPr lang="en-US" baseline="0" dirty="0"/>
              <a:t>With regard to ascertaining cases</a:t>
            </a:r>
          </a:p>
          <a:p>
            <a:pPr marL="640594" lvl="1" indent="-174708">
              <a:buFont typeface="Arial" panose="020B0604020202020204" pitchFamily="34" charset="0"/>
              <a:buChar char="•"/>
            </a:pPr>
            <a:r>
              <a:rPr lang="en-US" dirty="0" smtClean="0"/>
              <a:t>Better</a:t>
            </a:r>
            <a:r>
              <a:rPr lang="en-US" baseline="0" dirty="0" smtClean="0"/>
              <a:t> </a:t>
            </a:r>
            <a:r>
              <a:rPr lang="en-US" baseline="0" dirty="0"/>
              <a:t>data linkage methods for case ascertainment allowed for </a:t>
            </a:r>
            <a:r>
              <a:rPr lang="en-US" baseline="0" dirty="0" smtClean="0"/>
              <a:t>improved </a:t>
            </a:r>
            <a:r>
              <a:rPr lang="en-US" baseline="0" dirty="0"/>
              <a:t>identification of potential pregnancy-associated suicide </a:t>
            </a:r>
            <a:r>
              <a:rPr lang="en-US" baseline="0" dirty="0" smtClean="0"/>
              <a:t>cases.</a:t>
            </a:r>
            <a:endParaRPr lang="en-US" baseline="0" dirty="0"/>
          </a:p>
          <a:p>
            <a:pPr marL="640594" lvl="1" indent="-174708">
              <a:buFont typeface="Arial" panose="020B0604020202020204" pitchFamily="34" charset="0"/>
              <a:buChar char="•"/>
            </a:pPr>
            <a:r>
              <a:rPr lang="en-US" baseline="0" dirty="0" smtClean="0"/>
              <a:t>We were able to demonstrate the degree of misclassification and to calculate pregnancy-associated suicide ratio based on death certificates only, based on linked administrative data, and based on committee review</a:t>
            </a:r>
          </a:p>
          <a:p>
            <a:pPr marL="640594" lvl="1" indent="-174708">
              <a:buFont typeface="Arial" panose="020B0604020202020204" pitchFamily="34" charset="0"/>
              <a:buChar char="•"/>
            </a:pPr>
            <a:r>
              <a:rPr lang="en-US" baseline="0" dirty="0" smtClean="0"/>
              <a:t>These </a:t>
            </a:r>
            <a:r>
              <a:rPr lang="en-US" baseline="0" dirty="0"/>
              <a:t>case ascertainment methods are meticulous, </a:t>
            </a:r>
            <a:r>
              <a:rPr lang="en-US" baseline="0" dirty="0" smtClean="0"/>
              <a:t>but it </a:t>
            </a:r>
            <a:r>
              <a:rPr lang="en-US" baseline="0" dirty="0"/>
              <a:t>is possible that some cases may </a:t>
            </a:r>
            <a:r>
              <a:rPr lang="en-US" baseline="0" dirty="0" smtClean="0"/>
              <a:t>still be </a:t>
            </a:r>
            <a:r>
              <a:rPr lang="en-US" baseline="0" dirty="0"/>
              <a:t>missed.</a:t>
            </a:r>
          </a:p>
          <a:p>
            <a:pPr marL="1106481" lvl="2" indent="-174708">
              <a:buFont typeface="Arial" panose="020B0604020202020204" pitchFamily="34" charset="0"/>
              <a:buChar char="•"/>
            </a:pPr>
            <a:r>
              <a:rPr lang="en-US" baseline="0" dirty="0"/>
              <a:t>For example, women of childbearing age who terminated their pregnancies and did not have hospital discharge data</a:t>
            </a:r>
          </a:p>
          <a:p>
            <a:pPr marL="1106481" lvl="2" indent="-174708">
              <a:buFont typeface="Arial" panose="020B0604020202020204" pitchFamily="34" charset="0"/>
              <a:buChar char="•"/>
            </a:pPr>
            <a:r>
              <a:rPr lang="en-US" baseline="0" dirty="0" smtClean="0"/>
              <a:t>Missed </a:t>
            </a:r>
            <a:r>
              <a:rPr lang="en-US" baseline="0" dirty="0"/>
              <a:t>cases lead to underestimated pregnancy-associated suicide </a:t>
            </a:r>
            <a:r>
              <a:rPr lang="en-US" baseline="0" dirty="0" smtClean="0"/>
              <a:t>ratios</a:t>
            </a:r>
          </a:p>
          <a:p>
            <a:pPr marL="1106481" lvl="2" indent="-174708">
              <a:buFont typeface="Arial" panose="020B0604020202020204" pitchFamily="34" charset="0"/>
              <a:buChar char="•"/>
            </a:pPr>
            <a:endParaRPr lang="en-US" baseline="0" dirty="0"/>
          </a:p>
          <a:p>
            <a:pPr marL="174708" indent="-174708">
              <a:buFont typeface="Arial" panose="020B0604020202020204" pitchFamily="34" charset="0"/>
              <a:buChar char="•"/>
            </a:pPr>
            <a:r>
              <a:rPr lang="en-US" baseline="0" dirty="0"/>
              <a:t>The CA-PAMR methodology included augmenting linked administrative data with coroner investigative reports and medical records</a:t>
            </a:r>
          </a:p>
          <a:p>
            <a:pPr marL="640594" lvl="1" indent="-174708">
              <a:buFont typeface="Arial" panose="020B0604020202020204" pitchFamily="34" charset="0"/>
              <a:buChar char="•"/>
            </a:pPr>
            <a:r>
              <a:rPr lang="en-US" baseline="0" dirty="0"/>
              <a:t>Medical records provide </a:t>
            </a:r>
            <a:r>
              <a:rPr lang="en-US" i="1" baseline="0" dirty="0"/>
              <a:t>prospectively collected </a:t>
            </a:r>
            <a:r>
              <a:rPr lang="en-US" i="0" baseline="0" dirty="0"/>
              <a:t>data on medical conditions, complications, and treatments</a:t>
            </a:r>
          </a:p>
          <a:p>
            <a:pPr marL="640594" lvl="1" indent="-174708">
              <a:buFont typeface="Arial" panose="020B0604020202020204" pitchFamily="34" charset="0"/>
              <a:buChar char="•"/>
            </a:pPr>
            <a:r>
              <a:rPr lang="en-US" i="0" baseline="0" dirty="0"/>
              <a:t>Coroner reports include data related to the decedent’s life circumstances and factors leading up to death; this information often comes from interviews with family members, toxicology screens, and autopsy results.</a:t>
            </a:r>
          </a:p>
          <a:p>
            <a:pPr marL="640594" lvl="1" indent="-174708">
              <a:buFont typeface="Arial" panose="020B0604020202020204" pitchFamily="34" charset="0"/>
              <a:buChar char="•"/>
            </a:pPr>
            <a:r>
              <a:rPr lang="en-US" i="0" baseline="0" dirty="0"/>
              <a:t>However, medical records and investigative reports varied in scope and completeness – this affects the overall data quality.</a:t>
            </a:r>
          </a:p>
          <a:p>
            <a:pPr marL="1106481" lvl="2" indent="-174708">
              <a:buFont typeface="Arial" panose="020B0604020202020204" pitchFamily="34" charset="0"/>
              <a:buChar char="•"/>
            </a:pPr>
            <a:r>
              <a:rPr lang="en-US" i="0" baseline="0" dirty="0"/>
              <a:t>Poor data quality leads to gaps in critical information about a case and may lead to erroneous conclusions</a:t>
            </a:r>
            <a:r>
              <a:rPr lang="en-US" i="0" baseline="0" dirty="0" smtClean="0"/>
              <a:t>.</a:t>
            </a:r>
          </a:p>
          <a:p>
            <a:pPr marL="1106481" lvl="2" indent="-174708">
              <a:buFont typeface="Arial" panose="020B0604020202020204" pitchFamily="34" charset="0"/>
              <a:buChar char="•"/>
            </a:pPr>
            <a:endParaRPr lang="en-US" i="0" baseline="0" dirty="0"/>
          </a:p>
          <a:p>
            <a:pPr marL="174708" indent="-174708">
              <a:buFont typeface="Arial" panose="020B0604020202020204" pitchFamily="34" charset="0"/>
              <a:buChar char="•"/>
            </a:pPr>
            <a:r>
              <a:rPr lang="en-US" baseline="0" dirty="0" smtClean="0"/>
              <a:t>Finally, comparing pregnancy-associated suicide cases to other populations was only partially possible</a:t>
            </a:r>
          </a:p>
          <a:p>
            <a:pPr marL="640594" lvl="1" indent="-174708">
              <a:buFont typeface="Arial" panose="020B0604020202020204" pitchFamily="34" charset="0"/>
              <a:buChar char="•"/>
            </a:pPr>
            <a:r>
              <a:rPr lang="en-US" baseline="0" dirty="0" smtClean="0"/>
              <a:t>We were able to compare demographic characteristics of suicide cases with two different populations of reproductive age women: </a:t>
            </a:r>
          </a:p>
          <a:p>
            <a:pPr marL="1106481" lvl="2" indent="-174708">
              <a:buFont typeface="Arial" panose="020B0604020202020204" pitchFamily="34" charset="0"/>
              <a:buChar char="•"/>
            </a:pPr>
            <a:r>
              <a:rPr lang="en-US" baseline="0" dirty="0" smtClean="0"/>
              <a:t>the CA Birth Cohort which included CA women, aged 15-49 years, who gave birth or experienced a fetal death in 2002 to 2012 (nearly 6 million, N=5,908,797); and </a:t>
            </a:r>
          </a:p>
          <a:p>
            <a:pPr marL="1106481" lvl="2" indent="-174708">
              <a:buFont typeface="Arial" panose="020B0604020202020204" pitchFamily="34" charset="0"/>
              <a:buChar char="•"/>
            </a:pPr>
            <a:r>
              <a:rPr lang="en-US" baseline="0" dirty="0" smtClean="0"/>
              <a:t>the non pregnancy-associated suicide cohort, which included CA women aged 15 to 49 years who died by suicide in 2002 to 2012 and were not pregnant within a year prior to death (approximately 4,700, N=4,675)</a:t>
            </a:r>
          </a:p>
          <a:p>
            <a:pPr marL="640594" lvl="1" indent="-174708">
              <a:buFont typeface="Arial" panose="020B0604020202020204" pitchFamily="34" charset="0"/>
              <a:buChar char="•"/>
            </a:pPr>
            <a:r>
              <a:rPr lang="en-US" baseline="0" dirty="0" smtClean="0"/>
              <a:t>However, our comparison populations did not have the same quality of information on mental health conditions, no data on psychosocial factors or other important characteristics which prevented us from being able to assess risk factors for suicide during or after pregnancy</a:t>
            </a:r>
            <a:endParaRPr lang="en-US" dirty="0" smtClean="0"/>
          </a:p>
        </p:txBody>
      </p:sp>
      <p:sp>
        <p:nvSpPr>
          <p:cNvPr id="4" name="Slide Number Placeholder 3"/>
          <p:cNvSpPr>
            <a:spLocks noGrp="1"/>
          </p:cNvSpPr>
          <p:nvPr>
            <p:ph type="sldNum" sz="quarter" idx="10"/>
          </p:nvPr>
        </p:nvSpPr>
        <p:spPr/>
        <p:txBody>
          <a:bodyPr/>
          <a:lstStyle/>
          <a:p>
            <a:fld id="{3ED9E31F-CB0F-4D36-AA40-8F74779FB5ED}" type="slidenum">
              <a:rPr lang="en-US" smtClean="0"/>
              <a:t>30</a:t>
            </a:fld>
            <a:endParaRPr lang="en-US" dirty="0"/>
          </a:p>
        </p:txBody>
      </p:sp>
    </p:spTree>
    <p:extLst>
      <p:ext uri="{BB962C8B-B14F-4D97-AF65-F5344CB8AC3E}">
        <p14:creationId xmlns:p14="http://schemas.microsoft.com/office/powerpoint/2010/main" val="323464231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Now we will turn our attention to discuss the relationship of suicide to pregnancy and preventability.  The abbreviated</a:t>
            </a:r>
            <a:r>
              <a:rPr lang="en-US" baseline="0" dirty="0" smtClean="0"/>
              <a:t> TP’s had a nice conclusion.  IS this information in here?  </a:t>
            </a:r>
            <a:endParaRPr lang="en-US" dirty="0" smtClean="0"/>
          </a:p>
          <a:p>
            <a:endParaRPr lang="en-US" dirty="0" smtClean="0"/>
          </a:p>
          <a:p>
            <a:r>
              <a:rPr lang="en-US" dirty="0" smtClean="0"/>
              <a:t>Do we need any data slides in this section.  I think this section should just be focused on prevention.  I can support the preventability slide graph.  </a:t>
            </a:r>
            <a:r>
              <a:rPr lang="en-US" baseline="0" dirty="0" smtClean="0"/>
              <a:t> </a:t>
            </a:r>
            <a:r>
              <a:rPr lang="en-US" baseline="0" smtClean="0"/>
              <a:t>And please spell </a:t>
            </a:r>
            <a:r>
              <a:rPr lang="en-US" baseline="0" dirty="0" smtClean="0"/>
              <a:t>out QIO</a:t>
            </a:r>
            <a:endParaRPr lang="en-US" dirty="0"/>
          </a:p>
        </p:txBody>
      </p:sp>
      <p:sp>
        <p:nvSpPr>
          <p:cNvPr id="4" name="Slide Number Placeholder 3"/>
          <p:cNvSpPr>
            <a:spLocks noGrp="1"/>
          </p:cNvSpPr>
          <p:nvPr>
            <p:ph type="sldNum" sz="quarter" idx="10"/>
          </p:nvPr>
        </p:nvSpPr>
        <p:spPr/>
        <p:txBody>
          <a:bodyPr/>
          <a:lstStyle/>
          <a:p>
            <a:fld id="{3ED9E31F-CB0F-4D36-AA40-8F74779FB5ED}" type="slidenum">
              <a:rPr lang="en-US" smtClean="0"/>
              <a:t>31</a:t>
            </a:fld>
            <a:endParaRPr lang="en-US" dirty="0"/>
          </a:p>
        </p:txBody>
      </p:sp>
    </p:spTree>
    <p:extLst>
      <p:ext uri="{BB962C8B-B14F-4D97-AF65-F5344CB8AC3E}">
        <p14:creationId xmlns:p14="http://schemas.microsoft.com/office/powerpoint/2010/main" val="222419343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dirty="0"/>
              <a:t>The CA-PAMR project team and review</a:t>
            </a:r>
            <a:r>
              <a:rPr lang="en-US" baseline="0" dirty="0"/>
              <a:t> committee developed the following criteria to assess whether deaths from suicide while pregnant or within one year of pregnancy were </a:t>
            </a:r>
            <a:r>
              <a:rPr lang="en-US" i="1" baseline="0" dirty="0"/>
              <a:t>related </a:t>
            </a:r>
            <a:r>
              <a:rPr lang="en-US" baseline="0" dirty="0"/>
              <a:t>to pregnancy</a:t>
            </a:r>
            <a:r>
              <a:rPr lang="en-US" baseline="0" dirty="0" smtClean="0"/>
              <a:t>.</a:t>
            </a:r>
            <a:endParaRPr lang="en-US" baseline="0" dirty="0"/>
          </a:p>
          <a:p>
            <a:pPr marL="640594" lvl="1" indent="-174708">
              <a:buFont typeface="Arial" panose="020B0604020202020204" pitchFamily="34" charset="0"/>
              <a:buChar char="•"/>
            </a:pPr>
            <a:r>
              <a:rPr lang="en-US" baseline="0" dirty="0"/>
              <a:t>The first criterion closely mirrors the standard definition of a pregnancy-related death: </a:t>
            </a:r>
            <a:r>
              <a:rPr lang="en-US" i="1" baseline="0" dirty="0"/>
              <a:t>conditions aggravated by pregnancy or its management</a:t>
            </a:r>
          </a:p>
          <a:p>
            <a:pPr marL="640594" lvl="1" indent="-174708">
              <a:buFont typeface="Arial" panose="020B0604020202020204" pitchFamily="34" charset="0"/>
              <a:buChar char="•"/>
            </a:pPr>
            <a:r>
              <a:rPr lang="en-US" i="0" baseline="0" dirty="0"/>
              <a:t>Criteria 2-5 for classifying a death from suicide as pregnancy-related were added after preliminary analyses of the cases data and consultation with the expert review committee.</a:t>
            </a:r>
          </a:p>
          <a:p>
            <a:pPr marL="640594" lvl="1" indent="-174708">
              <a:buFont typeface="Arial" panose="020B0604020202020204" pitchFamily="34" charset="0"/>
              <a:buChar char="•"/>
            </a:pPr>
            <a:r>
              <a:rPr lang="en-US" i="0" baseline="0" dirty="0"/>
              <a:t>The pregnancy-related criteria are not mutually exclusive – meaning that a given suicide case might satisfy more than one of the above criteria.</a:t>
            </a:r>
          </a:p>
          <a:p>
            <a:pPr marL="640594" lvl="1" indent="-174708">
              <a:buFont typeface="Arial" panose="020B0604020202020204" pitchFamily="34" charset="0"/>
              <a:buChar char="•"/>
            </a:pPr>
            <a:r>
              <a:rPr lang="en-US" i="0" baseline="0" dirty="0"/>
              <a:t>However, the review committee assigned ONE of the above criteria that was determined, by consensus, to be the “best fit</a:t>
            </a:r>
            <a:r>
              <a:rPr lang="en-US" i="0" baseline="0" dirty="0" smtClean="0"/>
              <a:t>”.</a:t>
            </a:r>
          </a:p>
          <a:p>
            <a:pPr marL="174708" indent="-174708">
              <a:buFont typeface="Arial" panose="020B0604020202020204" pitchFamily="34" charset="0"/>
              <a:buChar char="•"/>
            </a:pPr>
            <a:endParaRPr lang="en-US" i="0" baseline="0" dirty="0" smtClean="0"/>
          </a:p>
          <a:p>
            <a:pPr marL="174708" indent="-174708">
              <a:buFont typeface="Arial" panose="020B0604020202020204" pitchFamily="34" charset="0"/>
              <a:buChar char="•"/>
            </a:pPr>
            <a:r>
              <a:rPr lang="en-US" i="0" baseline="0" dirty="0" smtClean="0"/>
              <a:t>Overall, </a:t>
            </a:r>
            <a:r>
              <a:rPr lang="en-US" baseline="0" dirty="0" smtClean="0"/>
              <a:t>the review committee found it challenging to assess whether deaths from suicide were related to pregnancy:</a:t>
            </a:r>
          </a:p>
          <a:p>
            <a:pPr marL="640594" lvl="1" indent="-174708">
              <a:buFont typeface="Arial" panose="020B0604020202020204" pitchFamily="34" charset="0"/>
              <a:buChar char="•"/>
            </a:pPr>
            <a:r>
              <a:rPr lang="en-US" dirty="0" smtClean="0"/>
              <a:t>Suicide is NOT unique to pregnancy;</a:t>
            </a:r>
          </a:p>
          <a:p>
            <a:pPr marL="640594" lvl="1" indent="-174708">
              <a:buFont typeface="Arial" panose="020B0604020202020204" pitchFamily="34" charset="0"/>
              <a:buChar char="•"/>
            </a:pPr>
            <a:r>
              <a:rPr lang="en-US" dirty="0" smtClean="0"/>
              <a:t>Many deaths from suicide among women occur months after pregnancy ends;</a:t>
            </a:r>
            <a:r>
              <a:rPr lang="en-US" baseline="0" dirty="0" smtClean="0"/>
              <a:t> and </a:t>
            </a:r>
            <a:endParaRPr lang="en-US" dirty="0" smtClean="0"/>
          </a:p>
          <a:p>
            <a:pPr marL="640594" lvl="1" indent="-174708">
              <a:buFont typeface="Arial" panose="020B0604020202020204" pitchFamily="34" charset="0"/>
              <a:buChar char="•"/>
            </a:pPr>
            <a:r>
              <a:rPr lang="en-US" dirty="0" smtClean="0"/>
              <a:t>Suicide rate is lower in the perinatal population compared with the general population of reproductive age women.</a:t>
            </a:r>
          </a:p>
          <a:p>
            <a:pPr marL="174708" indent="-174708">
              <a:buFont typeface="Arial" panose="020B0604020202020204" pitchFamily="34" charset="0"/>
              <a:buChar char="•"/>
            </a:pPr>
            <a:endParaRPr lang="en-US" i="0" baseline="0" dirty="0" smtClean="0"/>
          </a:p>
          <a:p>
            <a:endParaRPr lang="en-US" i="0" baseline="0" dirty="0"/>
          </a:p>
          <a:p>
            <a:pPr marL="174708" indent="-174708">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3ED9E31F-CB0F-4D36-AA40-8F74779FB5ED}" type="slidenum">
              <a:rPr lang="en-US" smtClean="0"/>
              <a:t>32</a:t>
            </a:fld>
            <a:endParaRPr lang="en-US" dirty="0"/>
          </a:p>
        </p:txBody>
      </p:sp>
    </p:spTree>
    <p:extLst>
      <p:ext uri="{BB962C8B-B14F-4D97-AF65-F5344CB8AC3E}">
        <p14:creationId xmlns:p14="http://schemas.microsoft.com/office/powerpoint/2010/main" val="37233255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figure shows the distribution of maternal mental health history by pregnancy-relatedness.</a:t>
            </a:r>
          </a:p>
          <a:p>
            <a:pPr marL="174708" indent="-174708">
              <a:buFont typeface="Arial" panose="020B0604020202020204" pitchFamily="34" charset="0"/>
              <a:buChar char="•"/>
            </a:pPr>
            <a:r>
              <a:rPr lang="en-US" dirty="0"/>
              <a:t>Of the 58 cases determined to be pregnancy-related, </a:t>
            </a:r>
          </a:p>
          <a:p>
            <a:pPr marL="640594" lvl="1" indent="-174708">
              <a:buFont typeface="Arial" panose="020B0604020202020204" pitchFamily="34" charset="0"/>
              <a:buChar char="•"/>
            </a:pPr>
            <a:r>
              <a:rPr lang="en-US" dirty="0"/>
              <a:t>38% were among women who had a new onset maternal mental health condition, </a:t>
            </a:r>
          </a:p>
          <a:p>
            <a:pPr marL="640594" lvl="1" indent="-174708">
              <a:buFont typeface="Arial" panose="020B0604020202020204" pitchFamily="34" charset="0"/>
              <a:buChar char="•"/>
            </a:pPr>
            <a:r>
              <a:rPr lang="en-US" dirty="0"/>
              <a:t>36% were among women with a severe mental health condition prior to pregnancy, and </a:t>
            </a:r>
          </a:p>
          <a:p>
            <a:pPr marL="640594" lvl="1" indent="-174708">
              <a:buFont typeface="Arial" panose="020B0604020202020204" pitchFamily="34" charset="0"/>
              <a:buChar char="•"/>
            </a:pPr>
            <a:r>
              <a:rPr lang="en-US" dirty="0"/>
              <a:t>18% among women with a mild to moderate mental health condition prior to pregnancy. </a:t>
            </a:r>
          </a:p>
          <a:p>
            <a:pPr marL="174708" indent="-174708">
              <a:buFont typeface="Arial" panose="020B0604020202020204" pitchFamily="34" charset="0"/>
              <a:buChar char="•"/>
            </a:pPr>
            <a:r>
              <a:rPr lang="en-US" dirty="0"/>
              <a:t>Conversely, among the 19 suicide cases that were not pregnancy-related, </a:t>
            </a:r>
          </a:p>
          <a:p>
            <a:pPr marL="640594" lvl="1" indent="-174708">
              <a:buFont typeface="Arial" panose="020B0604020202020204" pitchFamily="34" charset="0"/>
              <a:buChar char="•"/>
            </a:pPr>
            <a:r>
              <a:rPr lang="en-US" dirty="0"/>
              <a:t>only 6% had a new onset condition while 25% had no history of mental health conditions noted (vs. 5% among pregnancy-related suicide cases). </a:t>
            </a:r>
          </a:p>
          <a:p>
            <a:pPr marL="640594" lvl="1" indent="-174708">
              <a:buFont typeface="Arial" panose="020B0604020202020204" pitchFamily="34" charset="0"/>
              <a:buChar char="•"/>
            </a:pPr>
            <a:r>
              <a:rPr lang="en-US" dirty="0"/>
              <a:t>Half of the non-pregnancy-related cases had a severe mental health condition and </a:t>
            </a:r>
          </a:p>
          <a:p>
            <a:pPr marL="640594" lvl="1" indent="-174708">
              <a:buFont typeface="Arial" panose="020B0604020202020204" pitchFamily="34" charset="0"/>
              <a:buChar char="•"/>
            </a:pPr>
            <a:r>
              <a:rPr lang="en-US" dirty="0"/>
              <a:t>13% had a mild to moderate mental health condition noted prior to pregnancy. </a:t>
            </a:r>
          </a:p>
        </p:txBody>
      </p:sp>
      <p:sp>
        <p:nvSpPr>
          <p:cNvPr id="4" name="Slide Number Placeholder 3"/>
          <p:cNvSpPr>
            <a:spLocks noGrp="1"/>
          </p:cNvSpPr>
          <p:nvPr>
            <p:ph type="sldNum" sz="quarter" idx="10"/>
          </p:nvPr>
        </p:nvSpPr>
        <p:spPr/>
        <p:txBody>
          <a:bodyPr/>
          <a:lstStyle/>
          <a:p>
            <a:fld id="{3ED9E31F-CB0F-4D36-AA40-8F74779FB5ED}" type="slidenum">
              <a:rPr lang="en-US" smtClean="0"/>
              <a:t>33</a:t>
            </a:fld>
            <a:endParaRPr lang="en-US" dirty="0"/>
          </a:p>
        </p:txBody>
      </p:sp>
    </p:spTree>
    <p:extLst>
      <p:ext uri="{BB962C8B-B14F-4D97-AF65-F5344CB8AC3E}">
        <p14:creationId xmlns:p14="http://schemas.microsoft.com/office/powerpoint/2010/main" val="123265429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Committee</a:t>
            </a:r>
            <a:r>
              <a:rPr lang="en-US" baseline="0" dirty="0"/>
              <a:t> members were also asked to assess the preventability of death by suicide by considering the following for each case:</a:t>
            </a:r>
          </a:p>
          <a:p>
            <a:pPr marL="174708" indent="-174708">
              <a:buFont typeface="Arial" panose="020B0604020202020204" pitchFamily="34" charset="0"/>
              <a:buChar char="•"/>
            </a:pPr>
            <a:r>
              <a:rPr lang="en-US" baseline="0" dirty="0"/>
              <a:t>Was the death preventable if a different set of feasible actions had been implemented? </a:t>
            </a:r>
          </a:p>
          <a:p>
            <a:pPr marL="174708" indent="-174708">
              <a:buFont typeface="Arial" panose="020B0604020202020204" pitchFamily="34" charset="0"/>
              <a:buChar char="•"/>
            </a:pPr>
            <a:r>
              <a:rPr lang="en-US" baseline="0" dirty="0"/>
              <a:t>What was the degree of preventability if alternative actions had been implemented? </a:t>
            </a:r>
          </a:p>
          <a:p>
            <a:pPr marL="640594" lvl="1" indent="-174708">
              <a:buFont typeface="Arial" panose="020B0604020202020204" pitchFamily="34" charset="0"/>
              <a:buChar char="•"/>
            </a:pPr>
            <a:r>
              <a:rPr lang="en-US" baseline="0" dirty="0"/>
              <a:t>The chance to alter the outcome was rated as Strong, Good, Some, or None</a:t>
            </a:r>
          </a:p>
          <a:p>
            <a:pPr marL="174708" indent="-174708">
              <a:buFont typeface="Arial" panose="020B0604020202020204" pitchFamily="34" charset="0"/>
              <a:buChar char="•"/>
            </a:pPr>
            <a:r>
              <a:rPr lang="en-US" baseline="0" dirty="0"/>
              <a:t>What are these alternative actions to improve patient care and outcomes? Also referred to as quality improvement opportunities or QIOs.</a:t>
            </a:r>
          </a:p>
          <a:p>
            <a:endParaRPr lang="en-US" dirty="0"/>
          </a:p>
        </p:txBody>
      </p:sp>
      <p:sp>
        <p:nvSpPr>
          <p:cNvPr id="4" name="Slide Number Placeholder 3"/>
          <p:cNvSpPr>
            <a:spLocks noGrp="1"/>
          </p:cNvSpPr>
          <p:nvPr>
            <p:ph type="sldNum" sz="quarter" idx="10"/>
          </p:nvPr>
        </p:nvSpPr>
        <p:spPr/>
        <p:txBody>
          <a:bodyPr/>
          <a:lstStyle/>
          <a:p>
            <a:fld id="{3ED9E31F-CB0F-4D36-AA40-8F74779FB5ED}" type="slidenum">
              <a:rPr lang="en-US" smtClean="0"/>
              <a:t>34</a:t>
            </a:fld>
            <a:endParaRPr lang="en-US" dirty="0"/>
          </a:p>
        </p:txBody>
      </p:sp>
    </p:spTree>
    <p:extLst>
      <p:ext uri="{BB962C8B-B14F-4D97-AF65-F5344CB8AC3E}">
        <p14:creationId xmlns:p14="http://schemas.microsoft.com/office/powerpoint/2010/main" val="129255142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dirty="0"/>
              <a:t>Nearly all</a:t>
            </a:r>
            <a:r>
              <a:rPr lang="en-US" baseline="0" dirty="0"/>
              <a:t> deaths by suicide had at least some chance to alter the fatal outcome with missed opportunities to intervene.</a:t>
            </a:r>
          </a:p>
          <a:p>
            <a:pPr marL="174708" indent="-174708">
              <a:buFont typeface="Arial" panose="020B0604020202020204" pitchFamily="34" charset="0"/>
              <a:buChar char="•"/>
            </a:pPr>
            <a:r>
              <a:rPr lang="en-US" baseline="0" dirty="0"/>
              <a:t>Just over half of the deaths were determined to have a good to strong chance of preventability.</a:t>
            </a:r>
          </a:p>
          <a:p>
            <a:pPr marL="174708" indent="-174708">
              <a:buFont typeface="Arial" panose="020B0604020202020204" pitchFamily="34" charset="0"/>
              <a:buChar char="•"/>
            </a:pPr>
            <a:endParaRPr lang="en-US" baseline="0" dirty="0"/>
          </a:p>
        </p:txBody>
      </p:sp>
      <p:sp>
        <p:nvSpPr>
          <p:cNvPr id="4" name="Slide Number Placeholder 3"/>
          <p:cNvSpPr>
            <a:spLocks noGrp="1"/>
          </p:cNvSpPr>
          <p:nvPr>
            <p:ph type="sldNum" sz="quarter" idx="10"/>
          </p:nvPr>
        </p:nvSpPr>
        <p:spPr/>
        <p:txBody>
          <a:bodyPr/>
          <a:lstStyle/>
          <a:p>
            <a:fld id="{3ED9E31F-CB0F-4D36-AA40-8F74779FB5ED}" type="slidenum">
              <a:rPr lang="en-US" smtClean="0"/>
              <a:t>35</a:t>
            </a:fld>
            <a:endParaRPr lang="en-US" dirty="0"/>
          </a:p>
        </p:txBody>
      </p:sp>
    </p:spTree>
    <p:extLst>
      <p:ext uri="{BB962C8B-B14F-4D97-AF65-F5344CB8AC3E}">
        <p14:creationId xmlns:p14="http://schemas.microsoft.com/office/powerpoint/2010/main" val="43061035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dirty="0"/>
              <a:t>Another way to look at the preventability of pregnancy-associated suicide is to examine its relationship with maternal mental health history. </a:t>
            </a:r>
          </a:p>
          <a:p>
            <a:pPr marL="174708" indent="-174708">
              <a:buFont typeface="Arial" panose="020B0604020202020204" pitchFamily="34" charset="0"/>
              <a:buChar char="•"/>
            </a:pPr>
            <a:r>
              <a:rPr lang="en-US" dirty="0"/>
              <a:t>This figure shows that the most preventable deaths were among women who experienced a </a:t>
            </a:r>
            <a:r>
              <a:rPr lang="en-US" i="1" dirty="0"/>
              <a:t>new onset mental health condition </a:t>
            </a:r>
            <a:r>
              <a:rPr lang="en-US" dirty="0"/>
              <a:t>during or after pregnancy; </a:t>
            </a:r>
          </a:p>
          <a:p>
            <a:pPr marL="640594" lvl="1" indent="-174708">
              <a:buFont typeface="Arial" panose="020B0604020202020204" pitchFamily="34" charset="0"/>
              <a:buChar char="•"/>
            </a:pPr>
            <a:r>
              <a:rPr lang="en-US" dirty="0"/>
              <a:t>77% of deaths (17 out of 22) among women with new onset mental health conditions were considered highly preventable. </a:t>
            </a:r>
          </a:p>
          <a:p>
            <a:pPr marL="640594" lvl="1" indent="-174708">
              <a:buFont typeface="Arial" panose="020B0604020202020204" pitchFamily="34" charset="0"/>
              <a:buChar char="•"/>
            </a:pPr>
            <a:r>
              <a:rPr lang="en-US" dirty="0"/>
              <a:t>Also, 63% of deaths (12 out of 19) among women with a history of mild to moderate mental health conditions had a good to strong chance of preventability. </a:t>
            </a:r>
          </a:p>
          <a:p>
            <a:pPr marL="174708" indent="-174708">
              <a:buFont typeface="Arial" panose="020B0604020202020204" pitchFamily="34" charset="0"/>
              <a:buChar char="•"/>
            </a:pPr>
            <a:r>
              <a:rPr lang="en-US" dirty="0"/>
              <a:t>The chance to alter outcome was less strong for women with pre-existing </a:t>
            </a:r>
            <a:r>
              <a:rPr lang="en-US" i="1" dirty="0"/>
              <a:t>severe </a:t>
            </a:r>
            <a:r>
              <a:rPr lang="en-US" dirty="0"/>
              <a:t>mental health conditions</a:t>
            </a:r>
          </a:p>
          <a:p>
            <a:pPr marL="640594" lvl="1" indent="-174708">
              <a:buFont typeface="Arial" panose="020B0604020202020204" pitchFamily="34" charset="0"/>
              <a:buChar char="•"/>
            </a:pPr>
            <a:r>
              <a:rPr lang="en-US" dirty="0"/>
              <a:t>47% of these deaths had a good to strong chance of preventability</a:t>
            </a:r>
          </a:p>
        </p:txBody>
      </p:sp>
      <p:sp>
        <p:nvSpPr>
          <p:cNvPr id="4" name="Slide Number Placeholder 3"/>
          <p:cNvSpPr>
            <a:spLocks noGrp="1"/>
          </p:cNvSpPr>
          <p:nvPr>
            <p:ph type="sldNum" sz="quarter" idx="10"/>
          </p:nvPr>
        </p:nvSpPr>
        <p:spPr/>
        <p:txBody>
          <a:bodyPr/>
          <a:lstStyle/>
          <a:p>
            <a:fld id="{3ED9E31F-CB0F-4D36-AA40-8F74779FB5ED}" type="slidenum">
              <a:rPr lang="en-US" smtClean="0"/>
              <a:t>36</a:t>
            </a:fld>
            <a:endParaRPr lang="en-US" dirty="0"/>
          </a:p>
        </p:txBody>
      </p:sp>
    </p:spTree>
    <p:extLst>
      <p:ext uri="{BB962C8B-B14F-4D97-AF65-F5344CB8AC3E}">
        <p14:creationId xmlns:p14="http://schemas.microsoft.com/office/powerpoint/2010/main" val="352731863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baseline="0" dirty="0" smtClean="0"/>
              <a:t>Throughout the review, committee members offered open-ended responses to the following question:</a:t>
            </a:r>
          </a:p>
          <a:p>
            <a:r>
              <a:rPr lang="en-US" i="1" baseline="0" dirty="0" smtClean="0"/>
              <a:t>     In this particular case, what alternative approaches to recognition, diagnosis, treatment or follow-up, at the system, provider, and/or patient levels, may have led to better patient care and/or a better outcome?</a:t>
            </a:r>
          </a:p>
          <a:p>
            <a:endParaRPr lang="en-US" dirty="0"/>
          </a:p>
          <a:p>
            <a:pPr marL="174708" indent="-174708">
              <a:buFont typeface="Arial" panose="020B0604020202020204" pitchFamily="34" charset="0"/>
              <a:buChar char="•"/>
            </a:pPr>
            <a:r>
              <a:rPr lang="en-US" dirty="0"/>
              <a:t>The major themes for alternative approaches to the recognition, diagnosis, treatment or follow up included </a:t>
            </a:r>
          </a:p>
          <a:p>
            <a:pPr marL="640594" lvl="1" indent="-174708">
              <a:buFont typeface="Arial" panose="020B0604020202020204" pitchFamily="34" charset="0"/>
              <a:buChar char="•"/>
            </a:pPr>
            <a:r>
              <a:rPr lang="en-US" dirty="0"/>
              <a:t>A need for improved obstetric care to better coordinate with psychiatry and mental health regarding treatment when indicated </a:t>
            </a:r>
          </a:p>
          <a:p>
            <a:pPr marL="640594" lvl="1" indent="-174708">
              <a:buFont typeface="Arial" panose="020B0604020202020204" pitchFamily="34" charset="0"/>
              <a:buChar char="•"/>
            </a:pPr>
            <a:r>
              <a:rPr lang="en-US" dirty="0"/>
              <a:t>A need for better screening and referrals for mental health conditions during and after pregnancy, as well as screening for substance use, adverse childhood experiences, medical diagnoses, and intimate partner violence </a:t>
            </a:r>
          </a:p>
          <a:p>
            <a:pPr marL="640594" lvl="1" indent="-174708">
              <a:buFont typeface="Arial" panose="020B0604020202020204" pitchFamily="34" charset="0"/>
              <a:buChar char="•"/>
            </a:pPr>
            <a:r>
              <a:rPr lang="en-US" dirty="0"/>
              <a:t>A need for pregnancy and postpartum care and supports related to pregnancy loss or social reproductive loss (i.e., removal of child from mother) </a:t>
            </a:r>
          </a:p>
          <a:p>
            <a:pPr marL="640594" lvl="1" indent="-174708">
              <a:buFont typeface="Arial" panose="020B0604020202020204" pitchFamily="34" charset="0"/>
              <a:buChar char="•"/>
            </a:pPr>
            <a:r>
              <a:rPr lang="en-US" dirty="0"/>
              <a:t>A need for partners and family members to have linguistically and culturally appropriate information and support regarding their loved one’s mental illness</a:t>
            </a:r>
            <a:endParaRPr lang="en-US" baseline="0" dirty="0"/>
          </a:p>
          <a:p>
            <a:pPr marL="640594" lvl="1" indent="-174708">
              <a:buFont typeface="Arial" panose="020B0604020202020204" pitchFamily="34" charset="0"/>
              <a:buChar char="•"/>
            </a:pPr>
            <a:endParaRPr lang="en-US" baseline="0" dirty="0"/>
          </a:p>
          <a:p>
            <a:pPr marL="174708" indent="-174708">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3ED9E31F-CB0F-4D36-AA40-8F74779FB5ED}" type="slidenum">
              <a:rPr lang="en-US" smtClean="0"/>
              <a:t>37</a:t>
            </a:fld>
            <a:endParaRPr lang="en-US" dirty="0"/>
          </a:p>
        </p:txBody>
      </p:sp>
    </p:spTree>
    <p:extLst>
      <p:ext uri="{BB962C8B-B14F-4D97-AF65-F5344CB8AC3E}">
        <p14:creationId xmlns:p14="http://schemas.microsoft.com/office/powerpoint/2010/main" val="223176469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dirty="0"/>
              <a:t>The quality improvement opportunities (QIOs) were also classified according to the WHO framework for levels of prevention and promotion in mental health.</a:t>
            </a:r>
          </a:p>
          <a:p>
            <a:pPr marL="174708" indent="-174708">
              <a:buFont typeface="Arial" panose="020B0604020202020204" pitchFamily="34" charset="0"/>
              <a:buChar char="•"/>
            </a:pPr>
            <a:r>
              <a:rPr lang="en-US" dirty="0"/>
              <a:t>At the Primary Prevention level, activities target the general public and individuals with risk factors for mental health conditions, such as a history of depression</a:t>
            </a:r>
          </a:p>
          <a:p>
            <a:pPr marL="640594" lvl="1" indent="-174708">
              <a:buFont typeface="Arial" panose="020B0604020202020204" pitchFamily="34" charset="0"/>
              <a:buChar char="•"/>
            </a:pPr>
            <a:r>
              <a:rPr lang="en-US" dirty="0"/>
              <a:t>QIO themes at the primary prevention level included:</a:t>
            </a:r>
          </a:p>
          <a:p>
            <a:pPr marL="1106481" lvl="2" indent="-174708">
              <a:buFont typeface="Arial" panose="020B0604020202020204" pitchFamily="34" charset="0"/>
              <a:buChar char="•"/>
            </a:pPr>
            <a:r>
              <a:rPr lang="en-US" dirty="0"/>
              <a:t>Public awareness about maternal mental health risk factors, signs and symptoms, treatment and recovery</a:t>
            </a:r>
          </a:p>
          <a:p>
            <a:pPr marL="1106481" lvl="2" indent="-174708">
              <a:buFont typeface="Arial" panose="020B0604020202020204" pitchFamily="34" charset="0"/>
              <a:buChar char="•"/>
            </a:pPr>
            <a:r>
              <a:rPr lang="en-US" dirty="0"/>
              <a:t>Routine screening for mental health conditions in the perinatal population</a:t>
            </a:r>
          </a:p>
          <a:p>
            <a:pPr marL="1106481" lvl="2" indent="-174708" defTabSz="931774">
              <a:buFont typeface="Arial" panose="020B0604020202020204" pitchFamily="34" charset="0"/>
              <a:buChar char="•"/>
              <a:defRPr/>
            </a:pPr>
            <a:r>
              <a:rPr lang="en-US" dirty="0"/>
              <a:t>More resources to support women with mental health condition during and after pregnancy</a:t>
            </a:r>
          </a:p>
          <a:p>
            <a:pPr marL="1106481" lvl="2" indent="-174708">
              <a:buFont typeface="Arial" panose="020B0604020202020204" pitchFamily="34" charset="0"/>
              <a:buChar char="•"/>
            </a:pPr>
            <a:r>
              <a:rPr lang="en-US" dirty="0"/>
              <a:t>Support and education for partners and family members of women with mental health conditions</a:t>
            </a:r>
          </a:p>
        </p:txBody>
      </p:sp>
      <p:sp>
        <p:nvSpPr>
          <p:cNvPr id="4" name="Slide Number Placeholder 3"/>
          <p:cNvSpPr>
            <a:spLocks noGrp="1"/>
          </p:cNvSpPr>
          <p:nvPr>
            <p:ph type="sldNum" sz="quarter" idx="10"/>
          </p:nvPr>
        </p:nvSpPr>
        <p:spPr/>
        <p:txBody>
          <a:bodyPr/>
          <a:lstStyle/>
          <a:p>
            <a:fld id="{3ED9E31F-CB0F-4D36-AA40-8F74779FB5ED}" type="slidenum">
              <a:rPr lang="en-US" smtClean="0"/>
              <a:t>38</a:t>
            </a:fld>
            <a:endParaRPr lang="en-US" dirty="0"/>
          </a:p>
        </p:txBody>
      </p:sp>
    </p:spTree>
    <p:extLst>
      <p:ext uri="{BB962C8B-B14F-4D97-AF65-F5344CB8AC3E}">
        <p14:creationId xmlns:p14="http://schemas.microsoft.com/office/powerpoint/2010/main" val="42774051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dirty="0"/>
              <a:t>Secondary Prevention refers to interventions undertaken to reduce the prevalence and avoid delays in treatment (early intervention) among women with pre-existing diagnoses or know risk factors</a:t>
            </a:r>
          </a:p>
          <a:p>
            <a:pPr marL="640594" lvl="1" indent="-174708">
              <a:buFont typeface="Arial" panose="020B0604020202020204" pitchFamily="34" charset="0"/>
              <a:buChar char="•"/>
            </a:pPr>
            <a:r>
              <a:rPr lang="en-US" dirty="0"/>
              <a:t>The majority of QIOs related to secondary prevention. QIO themes included:</a:t>
            </a:r>
          </a:p>
          <a:p>
            <a:pPr marL="1106481" lvl="2" indent="-174708">
              <a:buFont typeface="Arial" panose="020B0604020202020204" pitchFamily="34" charset="0"/>
              <a:buChar char="•"/>
            </a:pPr>
            <a:r>
              <a:rPr lang="en-US" dirty="0"/>
              <a:t>Better assessment of pregnant/postpartum women who have a history of mental health conditions or trauma/loss</a:t>
            </a:r>
          </a:p>
          <a:p>
            <a:pPr marL="1106481" lvl="2" indent="-174708">
              <a:buFont typeface="Arial" panose="020B0604020202020204" pitchFamily="34" charset="0"/>
              <a:buChar char="•"/>
            </a:pPr>
            <a:r>
              <a:rPr lang="en-US" dirty="0"/>
              <a:t>Improved care coordination across Obstetrics, Pediatrics/Neonatal Intensive Care Unit, Mental Health, Social Services, and Public Health services</a:t>
            </a:r>
          </a:p>
          <a:p>
            <a:pPr marL="1106481" lvl="2" indent="-174708">
              <a:buFont typeface="Arial" panose="020B0604020202020204" pitchFamily="34" charset="0"/>
              <a:buChar char="•"/>
            </a:pPr>
            <a:r>
              <a:rPr lang="en-US" dirty="0"/>
              <a:t>Comprehensive system of referrals for women with known risk factors or mental health conditions</a:t>
            </a:r>
          </a:p>
          <a:p>
            <a:pPr marL="1106481" lvl="2" indent="-174708">
              <a:buFont typeface="Arial" panose="020B0604020202020204" pitchFamily="34" charset="0"/>
              <a:buChar char="•"/>
            </a:pPr>
            <a:r>
              <a:rPr lang="en-US" dirty="0"/>
              <a:t>Coordinated treatment and outpatient follow-up when indicated, for example, mental health treatment, bereavement support or substance use treatment</a:t>
            </a:r>
          </a:p>
          <a:p>
            <a:pPr marL="174708" indent="-174708">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3ED9E31F-CB0F-4D36-AA40-8F74779FB5ED}" type="slidenum">
              <a:rPr lang="en-US" smtClean="0"/>
              <a:t>39</a:t>
            </a:fld>
            <a:endParaRPr lang="en-US" dirty="0"/>
          </a:p>
        </p:txBody>
      </p:sp>
    </p:spTree>
    <p:extLst>
      <p:ext uri="{BB962C8B-B14F-4D97-AF65-F5344CB8AC3E}">
        <p14:creationId xmlns:p14="http://schemas.microsoft.com/office/powerpoint/2010/main" val="37806642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r>
              <a:rPr lang="en-US" dirty="0">
                <a:solidFill>
                  <a:srgbClr val="FF0000"/>
                </a:solidFill>
              </a:rPr>
              <a:t>The CA-PAMR </a:t>
            </a:r>
            <a:r>
              <a:rPr lang="en-US" dirty="0" smtClean="0">
                <a:solidFill>
                  <a:srgbClr val="FF0000"/>
                </a:solidFill>
              </a:rPr>
              <a:t>VOLUNTEER Suicide </a:t>
            </a:r>
            <a:r>
              <a:rPr lang="en-US" dirty="0">
                <a:solidFill>
                  <a:srgbClr val="FF0000"/>
                </a:solidFill>
              </a:rPr>
              <a:t>Review Committee </a:t>
            </a:r>
            <a:r>
              <a:rPr lang="en-US" dirty="0" smtClean="0">
                <a:solidFill>
                  <a:srgbClr val="FF0000"/>
                </a:solidFill>
              </a:rPr>
              <a:t>was composed of 12 members with expertise </a:t>
            </a:r>
            <a:r>
              <a:rPr lang="en-US" baseline="0" dirty="0" smtClean="0">
                <a:solidFill>
                  <a:srgbClr val="FF0000"/>
                </a:solidFill>
              </a:rPr>
              <a:t>in </a:t>
            </a:r>
            <a:r>
              <a:rPr lang="en-US" baseline="0" dirty="0">
                <a:solidFill>
                  <a:srgbClr val="FF0000"/>
                </a:solidFill>
              </a:rPr>
              <a:t>mental and behavioral health, emergency medicine, and maternity </a:t>
            </a:r>
            <a:r>
              <a:rPr lang="en-US" baseline="0" dirty="0" smtClean="0">
                <a:solidFill>
                  <a:srgbClr val="FF0000"/>
                </a:solidFill>
              </a:rPr>
              <a:t>care, social work, public health, and forensic pathology.</a:t>
            </a:r>
            <a:endParaRPr lang="en-US" dirty="0">
              <a:solidFill>
                <a:srgbClr val="FF0000"/>
              </a:solidFill>
            </a:endParaRPr>
          </a:p>
        </p:txBody>
      </p:sp>
      <p:sp>
        <p:nvSpPr>
          <p:cNvPr id="4" name="Slide Number Placeholder 3"/>
          <p:cNvSpPr>
            <a:spLocks noGrp="1"/>
          </p:cNvSpPr>
          <p:nvPr>
            <p:ph type="sldNum" sz="quarter" idx="10"/>
          </p:nvPr>
        </p:nvSpPr>
        <p:spPr/>
        <p:txBody>
          <a:bodyPr/>
          <a:lstStyle/>
          <a:p>
            <a:fld id="{82139CBA-C2D9-425D-AE29-AFBF62D4DEC5}" type="slidenum">
              <a:rPr lang="en-US" smtClean="0"/>
              <a:t>4</a:t>
            </a:fld>
            <a:endParaRPr lang="en-US" dirty="0"/>
          </a:p>
        </p:txBody>
      </p:sp>
    </p:spTree>
    <p:extLst>
      <p:ext uri="{BB962C8B-B14F-4D97-AF65-F5344CB8AC3E}">
        <p14:creationId xmlns:p14="http://schemas.microsoft.com/office/powerpoint/2010/main" val="342885925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dirty="0"/>
              <a:t>Tertiary Prevention includes interventions that reduce disability related to the illness, all forms of rehabilitation, and prevention of relapses of the illness</a:t>
            </a:r>
          </a:p>
          <a:p>
            <a:pPr marL="640594" lvl="1" indent="-174708">
              <a:buFont typeface="Arial" panose="020B0604020202020204" pitchFamily="34" charset="0"/>
              <a:buChar char="•"/>
            </a:pPr>
            <a:r>
              <a:rPr lang="en-US" dirty="0"/>
              <a:t>QIO themes that fit the tertiary prevention level included:</a:t>
            </a:r>
          </a:p>
          <a:p>
            <a:pPr marL="1106481" lvl="2" indent="-174708">
              <a:buFont typeface="Arial" panose="020B0604020202020204" pitchFamily="34" charset="0"/>
              <a:buChar char="•"/>
            </a:pPr>
            <a:r>
              <a:rPr lang="en-US" dirty="0"/>
              <a:t>A need for education directed at primary obstetric and psychiatric providers regarding perinatal mental health diagnoses and treatment</a:t>
            </a:r>
          </a:p>
          <a:p>
            <a:pPr marL="1106481" lvl="2" indent="-174708">
              <a:buFont typeface="Arial" panose="020B0604020202020204" pitchFamily="34" charset="0"/>
              <a:buChar char="•"/>
            </a:pPr>
            <a:r>
              <a:rPr lang="en-US" dirty="0"/>
              <a:t>A need for psychiatric providers to be better informed about best practices in medication and treatment for the perinatal population</a:t>
            </a:r>
          </a:p>
          <a:p>
            <a:pPr marL="174708" indent="-174708">
              <a:buFont typeface="Arial" panose="020B0604020202020204" pitchFamily="34" charset="0"/>
              <a:buChar char="•"/>
            </a:pPr>
            <a:r>
              <a:rPr lang="en-US" dirty="0"/>
              <a:t>Looking at the QIOs through the lens of the prevention framework aided the committee in its task of developing recommendations for preventing pregnancy-associated suicide</a:t>
            </a:r>
          </a:p>
        </p:txBody>
      </p:sp>
      <p:sp>
        <p:nvSpPr>
          <p:cNvPr id="4" name="Slide Number Placeholder 3"/>
          <p:cNvSpPr>
            <a:spLocks noGrp="1"/>
          </p:cNvSpPr>
          <p:nvPr>
            <p:ph type="sldNum" sz="quarter" idx="10"/>
          </p:nvPr>
        </p:nvSpPr>
        <p:spPr/>
        <p:txBody>
          <a:bodyPr/>
          <a:lstStyle/>
          <a:p>
            <a:fld id="{3ED9E31F-CB0F-4D36-AA40-8F74779FB5ED}" type="slidenum">
              <a:rPr lang="en-US" smtClean="0"/>
              <a:t>40</a:t>
            </a:fld>
            <a:endParaRPr lang="en-US" dirty="0"/>
          </a:p>
        </p:txBody>
      </p:sp>
    </p:spTree>
    <p:extLst>
      <p:ext uri="{BB962C8B-B14F-4D97-AF65-F5344CB8AC3E}">
        <p14:creationId xmlns:p14="http://schemas.microsoft.com/office/powerpoint/2010/main" val="43785656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dirty="0" smtClean="0"/>
              <a:t>In conclusion, pregnancy</a:t>
            </a:r>
            <a:r>
              <a:rPr lang="en-US" baseline="0" dirty="0" smtClean="0"/>
              <a:t>-associated suicide is highly preventable</a:t>
            </a:r>
          </a:p>
          <a:p>
            <a:pPr marL="640594" lvl="1" indent="-174708">
              <a:buFont typeface="Arial" panose="020B0604020202020204" pitchFamily="34" charset="0"/>
              <a:buChar char="•"/>
            </a:pPr>
            <a:r>
              <a:rPr lang="en-US" baseline="0" dirty="0" smtClean="0"/>
              <a:t>Over 50% of the women had a good-to-strong chance of suicide preventability with missed opportunities to intervene</a:t>
            </a:r>
          </a:p>
          <a:p>
            <a:pPr marL="174708" indent="-174708">
              <a:buFont typeface="Arial" panose="020B0604020202020204" pitchFamily="34" charset="0"/>
              <a:buChar char="•"/>
            </a:pPr>
            <a:r>
              <a:rPr lang="en-US" baseline="0" dirty="0" smtClean="0"/>
              <a:t> In-depth case reviews revealed several major themes for preventing pregnancy-associated suicide</a:t>
            </a:r>
          </a:p>
          <a:p>
            <a:pPr marL="631908" lvl="1" indent="-174708">
              <a:buFont typeface="Arial" panose="020B0604020202020204" pitchFamily="34" charset="0"/>
              <a:buChar char="•"/>
            </a:pPr>
            <a:r>
              <a:rPr lang="en-US" baseline="0" dirty="0" smtClean="0"/>
              <a:t>IMPROVED COORDINATION between maternity care and mental health providers and other services</a:t>
            </a:r>
          </a:p>
          <a:p>
            <a:pPr marL="631908" lvl="1" indent="-174708">
              <a:buFont typeface="Arial" panose="020B0604020202020204" pitchFamily="34" charset="0"/>
              <a:buChar char="•"/>
            </a:pPr>
            <a:r>
              <a:rPr lang="en-US" baseline="0" dirty="0" smtClean="0"/>
              <a:t>BETTER SCREENING AND REFERRALS for mental health, substance use, partner violence, and traumatic events</a:t>
            </a:r>
          </a:p>
          <a:p>
            <a:pPr marL="631908" lvl="1" indent="-174708">
              <a:buFont typeface="Arial" panose="020B0604020202020204" pitchFamily="34" charset="0"/>
              <a:buChar char="•"/>
            </a:pPr>
            <a:r>
              <a:rPr lang="en-US" baseline="0" dirty="0" smtClean="0"/>
              <a:t>PREGNANCY AND POSTPARTUM SUPPORT related to pregnancy loss or removal of the child from mother</a:t>
            </a:r>
          </a:p>
          <a:p>
            <a:pPr marL="631908" lvl="1" indent="-174708">
              <a:buFont typeface="Arial" panose="020B0604020202020204" pitchFamily="34" charset="0"/>
              <a:buChar char="•"/>
            </a:pPr>
            <a:r>
              <a:rPr lang="en-US" baseline="0" dirty="0" smtClean="0"/>
              <a:t>LINGUISTICALLY AND CULTURALLY APPROPRIATE INFORMATION ABOUT MENTAL ILLNESS and support for partners and family</a:t>
            </a:r>
          </a:p>
          <a:p>
            <a:pPr marL="174708" lvl="0" indent="-174708">
              <a:buFont typeface="Arial" panose="020B0604020202020204" pitchFamily="34" charset="0"/>
              <a:buChar char="•"/>
            </a:pPr>
            <a:r>
              <a:rPr lang="en-US" baseline="0" dirty="0" smtClean="0"/>
              <a:t>Prevention of pregnancy-associated suicide will require a collaborative approach across professions, communities, and sectors</a:t>
            </a:r>
          </a:p>
        </p:txBody>
      </p:sp>
      <p:sp>
        <p:nvSpPr>
          <p:cNvPr id="4" name="Slide Number Placeholder 3"/>
          <p:cNvSpPr>
            <a:spLocks noGrp="1"/>
          </p:cNvSpPr>
          <p:nvPr>
            <p:ph type="sldNum" sz="quarter" idx="10"/>
          </p:nvPr>
        </p:nvSpPr>
        <p:spPr/>
        <p:txBody>
          <a:bodyPr/>
          <a:lstStyle/>
          <a:p>
            <a:fld id="{3ED9E31F-CB0F-4D36-AA40-8F74779FB5ED}" type="slidenum">
              <a:rPr lang="en-US" smtClean="0"/>
              <a:t>41</a:t>
            </a:fld>
            <a:endParaRPr lang="en-US" dirty="0"/>
          </a:p>
        </p:txBody>
      </p:sp>
    </p:spTree>
    <p:extLst>
      <p:ext uri="{BB962C8B-B14F-4D97-AF65-F5344CB8AC3E}">
        <p14:creationId xmlns:p14="http://schemas.microsoft.com/office/powerpoint/2010/main" val="34069921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D9E31F-CB0F-4D36-AA40-8F74779FB5ED}" type="slidenum">
              <a:rPr lang="en-US" smtClean="0"/>
              <a:t>42</a:t>
            </a:fld>
            <a:endParaRPr lang="en-US" dirty="0"/>
          </a:p>
        </p:txBody>
      </p:sp>
    </p:spTree>
    <p:extLst>
      <p:ext uri="{BB962C8B-B14F-4D97-AF65-F5344CB8AC3E}">
        <p14:creationId xmlns:p14="http://schemas.microsoft.com/office/powerpoint/2010/main" val="398258678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D9E31F-CB0F-4D36-AA40-8F74779FB5ED}" type="slidenum">
              <a:rPr lang="en-US" smtClean="0"/>
              <a:t>43</a:t>
            </a:fld>
            <a:endParaRPr lang="en-US" dirty="0"/>
          </a:p>
        </p:txBody>
      </p:sp>
    </p:spTree>
    <p:extLst>
      <p:ext uri="{BB962C8B-B14F-4D97-AF65-F5344CB8AC3E}">
        <p14:creationId xmlns:p14="http://schemas.microsoft.com/office/powerpoint/2010/main" val="45921204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D9E31F-CB0F-4D36-AA40-8F74779FB5ED}" type="slidenum">
              <a:rPr lang="en-US" smtClean="0"/>
              <a:t>44</a:t>
            </a:fld>
            <a:endParaRPr lang="en-US" dirty="0"/>
          </a:p>
        </p:txBody>
      </p:sp>
    </p:spTree>
    <p:extLst>
      <p:ext uri="{BB962C8B-B14F-4D97-AF65-F5344CB8AC3E}">
        <p14:creationId xmlns:p14="http://schemas.microsoft.com/office/powerpoint/2010/main" val="38465789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D9E31F-CB0F-4D36-AA40-8F74779FB5ED}" type="slidenum">
              <a:rPr lang="en-US" smtClean="0"/>
              <a:t>5</a:t>
            </a:fld>
            <a:endParaRPr lang="en-US" dirty="0"/>
          </a:p>
        </p:txBody>
      </p:sp>
    </p:spTree>
    <p:extLst>
      <p:ext uri="{BB962C8B-B14F-4D97-AF65-F5344CB8AC3E}">
        <p14:creationId xmlns:p14="http://schemas.microsoft.com/office/powerpoint/2010/main" val="25951035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CA-PAMR</a:t>
            </a:r>
            <a:r>
              <a:rPr lang="en-US" baseline="0" dirty="0"/>
              <a:t> methods involve several steps.</a:t>
            </a:r>
          </a:p>
          <a:p>
            <a:pPr marL="232943" indent="-232943">
              <a:buAutoNum type="arabicPeriod"/>
            </a:pPr>
            <a:r>
              <a:rPr lang="en-US" baseline="0" dirty="0"/>
              <a:t>First, a </a:t>
            </a:r>
            <a:r>
              <a:rPr lang="en-US" b="0" baseline="0" dirty="0"/>
              <a:t>pregnancy-associated death cohort </a:t>
            </a:r>
            <a:r>
              <a:rPr lang="en-US" baseline="0" dirty="0"/>
              <a:t>is constructed by linking administrative data sets – these include maternal death certificate data, birth and fetal demise data, and patient discharge data. </a:t>
            </a:r>
          </a:p>
          <a:p>
            <a:pPr marL="232943" indent="-232943">
              <a:buAutoNum type="arabicPeriod"/>
            </a:pPr>
            <a:r>
              <a:rPr lang="en-US" baseline="0" dirty="0"/>
              <a:t>All deaths classified as suicide and any deaths potentially due to suicide are identified</a:t>
            </a:r>
          </a:p>
          <a:p>
            <a:pPr marL="232943" indent="-232943">
              <a:buAutoNum type="arabicPeriod"/>
            </a:pPr>
            <a:r>
              <a:rPr lang="en-US" baseline="0" dirty="0"/>
              <a:t>Coroner investigative reports, medical records, and other relevant data are gathered and abstracted. Then case summaries are prepared for committee review.</a:t>
            </a:r>
          </a:p>
          <a:p>
            <a:pPr marL="232943" indent="-232943">
              <a:buAutoNum type="arabicPeriod"/>
            </a:pPr>
            <a:r>
              <a:rPr lang="en-US" baseline="0" dirty="0"/>
              <a:t>The volunteer expert committee reviews the cases and determines whether the deaths were in fact due to suicide; whether the deaths were related to the pregnancy; critical factors leading up to death; quality improvement opportunities; and the degree to which these deaths could have been prevented</a:t>
            </a:r>
          </a:p>
          <a:p>
            <a:pPr marL="232943" indent="-232943">
              <a:buAutoNum type="arabicPeriod"/>
            </a:pPr>
            <a:r>
              <a:rPr lang="en-US" baseline="0" dirty="0"/>
              <a:t>All data from linked administrative datasets, abstracted records, and committee reviews are then analyzed using mixed methods analyses.</a:t>
            </a:r>
          </a:p>
          <a:p>
            <a:pPr marL="232943" indent="-232943">
              <a:buAutoNum type="arabicPeriod"/>
            </a:pPr>
            <a:r>
              <a:rPr lang="en-US" baseline="0" dirty="0"/>
              <a:t>Finally, the data findings are shared with the committee, which then proceeds to develop a set of data-driven, actionable recommendations for prevention of pregnancy-associated suicide. </a:t>
            </a:r>
          </a:p>
          <a:p>
            <a:endParaRPr lang="en-US" dirty="0"/>
          </a:p>
        </p:txBody>
      </p:sp>
      <p:sp>
        <p:nvSpPr>
          <p:cNvPr id="4" name="Slide Number Placeholder 3"/>
          <p:cNvSpPr>
            <a:spLocks noGrp="1"/>
          </p:cNvSpPr>
          <p:nvPr>
            <p:ph type="sldNum" sz="quarter" idx="10"/>
          </p:nvPr>
        </p:nvSpPr>
        <p:spPr/>
        <p:txBody>
          <a:bodyPr/>
          <a:lstStyle/>
          <a:p>
            <a:fld id="{3ED9E31F-CB0F-4D36-AA40-8F74779FB5ED}" type="slidenum">
              <a:rPr lang="en-US" smtClean="0"/>
              <a:t>6</a:t>
            </a:fld>
            <a:endParaRPr lang="en-US" dirty="0"/>
          </a:p>
        </p:txBody>
      </p:sp>
    </p:spTree>
    <p:extLst>
      <p:ext uri="{BB962C8B-B14F-4D97-AF65-F5344CB8AC3E}">
        <p14:creationId xmlns:p14="http://schemas.microsoft.com/office/powerpoint/2010/main" val="2131551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D9E31F-CB0F-4D36-AA40-8F74779FB5ED}" type="slidenum">
              <a:rPr lang="en-US" smtClean="0"/>
              <a:t>7</a:t>
            </a:fld>
            <a:endParaRPr lang="en-US" dirty="0"/>
          </a:p>
        </p:txBody>
      </p:sp>
    </p:spTree>
    <p:extLst>
      <p:ext uri="{BB962C8B-B14F-4D97-AF65-F5344CB8AC3E}">
        <p14:creationId xmlns:p14="http://schemas.microsoft.com/office/powerpoint/2010/main" val="22238866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D9E31F-CB0F-4D36-AA40-8F74779FB5ED}" type="slidenum">
              <a:rPr lang="en-US" smtClean="0"/>
              <a:t>8</a:t>
            </a:fld>
            <a:endParaRPr lang="en-US" dirty="0"/>
          </a:p>
        </p:txBody>
      </p:sp>
    </p:spTree>
    <p:extLst>
      <p:ext uri="{BB962C8B-B14F-4D97-AF65-F5344CB8AC3E}">
        <p14:creationId xmlns:p14="http://schemas.microsoft.com/office/powerpoint/2010/main" val="21182854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National suicide rates have continued to rise among women of reproductive age (15-49 years); however, California has shown consistently lower, more stable rates of suicide in this population. </a:t>
            </a:r>
          </a:p>
          <a:p>
            <a:r>
              <a:rPr lang="en-US" dirty="0"/>
              <a:t>Among California women of reproductive age, the average rate of suicide was 4.7 per 100,000 from 1999 to 2016. In contrast,</a:t>
            </a:r>
            <a:r>
              <a:rPr lang="en-US" baseline="0" dirty="0"/>
              <a:t> the national suicide rate was 7.2 per 100,000 women in 2016.</a:t>
            </a:r>
            <a:endParaRPr lang="en-US" dirty="0"/>
          </a:p>
          <a:p>
            <a:endParaRPr lang="en-US" dirty="0"/>
          </a:p>
          <a:p>
            <a:r>
              <a:rPr lang="en-US" dirty="0"/>
              <a:t>While the national suicide rates have continued to rise, California has shown consistently lower, more stable rates of suicide among women of reproductive age</a:t>
            </a:r>
          </a:p>
        </p:txBody>
      </p:sp>
      <p:sp>
        <p:nvSpPr>
          <p:cNvPr id="4" name="Slide Number Placeholder 3"/>
          <p:cNvSpPr>
            <a:spLocks noGrp="1"/>
          </p:cNvSpPr>
          <p:nvPr>
            <p:ph type="sldNum" sz="quarter" idx="10"/>
          </p:nvPr>
        </p:nvSpPr>
        <p:spPr/>
        <p:txBody>
          <a:bodyPr/>
          <a:lstStyle/>
          <a:p>
            <a:fld id="{3ED9E31F-CB0F-4D36-AA40-8F74779FB5ED}" type="slidenum">
              <a:rPr lang="en-US" smtClean="0"/>
              <a:t>9</a:t>
            </a:fld>
            <a:endParaRPr lang="en-US" dirty="0"/>
          </a:p>
        </p:txBody>
      </p:sp>
    </p:spTree>
    <p:extLst>
      <p:ext uri="{BB962C8B-B14F-4D97-AF65-F5344CB8AC3E}">
        <p14:creationId xmlns:p14="http://schemas.microsoft.com/office/powerpoint/2010/main" val="209892676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0071BC"/>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255713"/>
            <a:ext cx="10420350" cy="2387600"/>
          </a:xfrm>
        </p:spPr>
        <p:txBody>
          <a:bodyPr anchor="b"/>
          <a:lstStyle>
            <a:lvl1pPr algn="l">
              <a:defRPr sz="60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838200" y="3655178"/>
            <a:ext cx="10420350" cy="1210467"/>
          </a:xfrm>
        </p:spPr>
        <p:txBody>
          <a:bodyPr>
            <a:normAutofit/>
          </a:bodyPr>
          <a:lstStyle>
            <a:lvl1pPr marL="0" indent="0" algn="l">
              <a:buNone/>
              <a:defRPr sz="3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97608" y="115094"/>
            <a:ext cx="2936841" cy="2097088"/>
          </a:xfrm>
          <a:prstGeom prst="rect">
            <a:avLst/>
          </a:prstGeom>
        </p:spPr>
      </p:pic>
      <p:sp>
        <p:nvSpPr>
          <p:cNvPr id="10" name="Rectangle 9"/>
          <p:cNvSpPr/>
          <p:nvPr userDrawn="1"/>
        </p:nvSpPr>
        <p:spPr>
          <a:xfrm>
            <a:off x="0" y="5915026"/>
            <a:ext cx="12192000" cy="94297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 Placeholder 13"/>
          <p:cNvSpPr>
            <a:spLocks noGrp="1"/>
          </p:cNvSpPr>
          <p:nvPr>
            <p:ph type="body" sz="quarter" idx="10" hasCustomPrompt="1"/>
          </p:nvPr>
        </p:nvSpPr>
        <p:spPr>
          <a:xfrm>
            <a:off x="838201" y="5459366"/>
            <a:ext cx="4059152" cy="496888"/>
          </a:xfrm>
        </p:spPr>
        <p:txBody>
          <a:bodyPr/>
          <a:lstStyle>
            <a:lvl1pPr marL="0" indent="0">
              <a:buNone/>
              <a:defRPr baseline="0">
                <a:solidFill>
                  <a:schemeClr val="bg1"/>
                </a:solidFill>
              </a:defRPr>
            </a:lvl1pPr>
          </a:lstStyle>
          <a:p>
            <a:pPr lvl="0"/>
            <a:r>
              <a:rPr lang="en-US" dirty="0"/>
              <a:t>Insert day, month, year</a:t>
            </a:r>
          </a:p>
        </p:txBody>
      </p:sp>
      <p:sp>
        <p:nvSpPr>
          <p:cNvPr id="15" name="Text Placeholder 13"/>
          <p:cNvSpPr>
            <a:spLocks noGrp="1"/>
          </p:cNvSpPr>
          <p:nvPr>
            <p:ph type="body" sz="quarter" idx="11" hasCustomPrompt="1"/>
          </p:nvPr>
        </p:nvSpPr>
        <p:spPr>
          <a:xfrm>
            <a:off x="5534024" y="5042274"/>
            <a:ext cx="6021304" cy="496888"/>
          </a:xfrm>
        </p:spPr>
        <p:txBody>
          <a:bodyPr/>
          <a:lstStyle>
            <a:lvl1pPr marL="0" indent="0" algn="r">
              <a:buNone/>
              <a:defRPr baseline="0">
                <a:solidFill>
                  <a:schemeClr val="bg1"/>
                </a:solidFill>
              </a:defRPr>
            </a:lvl1pPr>
          </a:lstStyle>
          <a:p>
            <a:pPr lvl="0"/>
            <a:r>
              <a:rPr lang="en-US" dirty="0"/>
              <a:t>Program name</a:t>
            </a:r>
          </a:p>
        </p:txBody>
      </p:sp>
      <p:sp>
        <p:nvSpPr>
          <p:cNvPr id="16" name="Text Placeholder 13"/>
          <p:cNvSpPr>
            <a:spLocks noGrp="1"/>
          </p:cNvSpPr>
          <p:nvPr>
            <p:ph type="body" sz="quarter" idx="12" hasCustomPrompt="1"/>
          </p:nvPr>
        </p:nvSpPr>
        <p:spPr>
          <a:xfrm>
            <a:off x="4018547" y="5466097"/>
            <a:ext cx="7536782" cy="496888"/>
          </a:xfrm>
        </p:spPr>
        <p:txBody>
          <a:bodyPr>
            <a:normAutofit/>
          </a:bodyPr>
          <a:lstStyle>
            <a:lvl1pPr marL="0" indent="0" algn="r">
              <a:buNone/>
              <a:defRPr sz="2750" b="1" i="1" baseline="0">
                <a:solidFill>
                  <a:schemeClr val="bg1"/>
                </a:solidFill>
              </a:defRPr>
            </a:lvl1pPr>
          </a:lstStyle>
          <a:p>
            <a:pPr lvl="0"/>
            <a:r>
              <a:rPr lang="en-US" dirty="0"/>
              <a:t>Division name </a:t>
            </a:r>
          </a:p>
        </p:txBody>
      </p:sp>
      <p:sp>
        <p:nvSpPr>
          <p:cNvPr id="17" name="Text Placeholder 13"/>
          <p:cNvSpPr>
            <a:spLocks noGrp="1"/>
          </p:cNvSpPr>
          <p:nvPr>
            <p:ph type="body" sz="quarter" idx="13" hasCustomPrompt="1"/>
          </p:nvPr>
        </p:nvSpPr>
        <p:spPr>
          <a:xfrm>
            <a:off x="838199" y="5995779"/>
            <a:ext cx="4695825" cy="472449"/>
          </a:xfrm>
        </p:spPr>
        <p:txBody>
          <a:bodyPr/>
          <a:lstStyle>
            <a:lvl1pPr marL="0" indent="0" algn="l">
              <a:spcBef>
                <a:spcPts val="0"/>
              </a:spcBef>
              <a:buNone/>
              <a:defRPr b="1" baseline="0">
                <a:solidFill>
                  <a:srgbClr val="0071BC"/>
                </a:solidFill>
              </a:defRPr>
            </a:lvl1pPr>
          </a:lstStyle>
          <a:p>
            <a:pPr lvl="0"/>
            <a:r>
              <a:rPr lang="en-US" dirty="0"/>
              <a:t>Name</a:t>
            </a:r>
          </a:p>
        </p:txBody>
      </p:sp>
      <p:sp>
        <p:nvSpPr>
          <p:cNvPr id="19" name="Text Placeholder 13"/>
          <p:cNvSpPr>
            <a:spLocks noGrp="1"/>
          </p:cNvSpPr>
          <p:nvPr>
            <p:ph type="body" sz="quarter" idx="15" hasCustomPrompt="1"/>
          </p:nvPr>
        </p:nvSpPr>
        <p:spPr>
          <a:xfrm>
            <a:off x="838198" y="6327112"/>
            <a:ext cx="4695825" cy="496888"/>
          </a:xfrm>
        </p:spPr>
        <p:txBody>
          <a:bodyPr/>
          <a:lstStyle>
            <a:lvl1pPr marL="0" indent="0" algn="l">
              <a:buNone/>
              <a:defRPr baseline="0">
                <a:solidFill>
                  <a:srgbClr val="0071BC"/>
                </a:solidFill>
              </a:defRPr>
            </a:lvl1pPr>
          </a:lstStyle>
          <a:p>
            <a:pPr lvl="0"/>
            <a:r>
              <a:rPr lang="en-US" dirty="0"/>
              <a:t>Credentials </a:t>
            </a:r>
          </a:p>
        </p:txBody>
      </p:sp>
      <p:pic>
        <p:nvPicPr>
          <p:cNvPr id="11" name="Picture 5" descr="http://cdphintranet/PublishingImages/logo_CDPH_v%5b1%5d.1_color%20copy.jpg"/>
          <p:cNvPicPr>
            <a:picLocks noChangeAspect="1" noChangeArrowheads="1"/>
          </p:cNvPicPr>
          <p:nvPr userDrawn="1"/>
        </p:nvPicPr>
        <p:blipFill>
          <a:blip r:embed="rId3" cstate="print">
            <a:clrChange>
              <a:clrFrom>
                <a:srgbClr val="FBFBFB"/>
              </a:clrFrom>
              <a:clrTo>
                <a:srgbClr val="FBFBFB">
                  <a:alpha val="0"/>
                </a:srgbClr>
              </a:clrTo>
            </a:clrChange>
            <a:extLst>
              <a:ext uri="{28A0092B-C50C-407E-A947-70E740481C1C}">
                <a14:useLocalDpi xmlns:a14="http://schemas.microsoft.com/office/drawing/2010/main" val="0"/>
              </a:ext>
            </a:extLst>
          </a:blip>
          <a:srcRect/>
          <a:stretch>
            <a:fillRect/>
          </a:stretch>
        </p:blipFill>
        <p:spPr bwMode="auto">
          <a:xfrm>
            <a:off x="10682344" y="5994822"/>
            <a:ext cx="872984" cy="7326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p:nvPr userDrawn="1"/>
        </p:nvSpPr>
        <p:spPr>
          <a:xfrm rot="19845110">
            <a:off x="4018547" y="879849"/>
            <a:ext cx="5386710" cy="1805963"/>
          </a:xfrm>
          <a:prstGeom prst="rect">
            <a:avLst/>
          </a:prstGeom>
          <a:noFill/>
        </p:spPr>
        <p:txBody>
          <a:bodyPr wrap="square" rtlCol="0">
            <a:spAutoFit/>
          </a:bodyPr>
          <a:lstStyle/>
          <a:p>
            <a:endParaRPr lang="en-US" dirty="0"/>
          </a:p>
        </p:txBody>
      </p:sp>
    </p:spTree>
    <p:extLst>
      <p:ext uri="{BB962C8B-B14F-4D97-AF65-F5344CB8AC3E}">
        <p14:creationId xmlns:p14="http://schemas.microsoft.com/office/powerpoint/2010/main" val="23364336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365125"/>
            <a:ext cx="10972800" cy="1325563"/>
          </a:xfrm>
          <a:solidFill>
            <a:srgbClr val="0071BC"/>
          </a:solidFill>
        </p:spPr>
        <p:txBody>
          <a:bodyPr/>
          <a:lstStyle>
            <a:lvl1pPr>
              <a:defRPr>
                <a:solidFill>
                  <a:schemeClr val="bg1"/>
                </a:solidFill>
              </a:defRPr>
            </a:lvl1pPr>
          </a:lstStyle>
          <a:p>
            <a:r>
              <a:rPr lang="en-US"/>
              <a:t>Click to edit Master title style</a:t>
            </a:r>
            <a:endParaRPr lang="en-US" dirty="0"/>
          </a:p>
        </p:txBody>
      </p:sp>
      <p:sp>
        <p:nvSpPr>
          <p:cNvPr id="3" name="Content Placeholder 2"/>
          <p:cNvSpPr>
            <a:spLocks noGrp="1"/>
          </p:cNvSpPr>
          <p:nvPr>
            <p:ph idx="1"/>
          </p:nvPr>
        </p:nvSpPr>
        <p:spPr>
          <a:xfrm>
            <a:off x="609600" y="1829970"/>
            <a:ext cx="10972800" cy="44418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5" descr="http://cdphintranet/PublishingImages/logo_CDPH_v%5b1%5d.1_color%20copy.jpg"/>
          <p:cNvPicPr>
            <a:picLocks noChangeAspect="1" noChangeArrowheads="1"/>
          </p:cNvPicPr>
          <p:nvPr userDrawn="1"/>
        </p:nvPicPr>
        <p:blipFill>
          <a:blip r:embed="rId2" cstate="print">
            <a:clrChange>
              <a:clrFrom>
                <a:srgbClr val="FBFBFB"/>
              </a:clrFrom>
              <a:clrTo>
                <a:srgbClr val="FBFBFB">
                  <a:alpha val="0"/>
                </a:srgbClr>
              </a:clrTo>
            </a:clrChange>
            <a:extLst>
              <a:ext uri="{28A0092B-C50C-407E-A947-70E740481C1C}">
                <a14:useLocalDpi xmlns:a14="http://schemas.microsoft.com/office/drawing/2010/main" val="0"/>
              </a:ext>
            </a:extLst>
          </a:blip>
          <a:srcRect/>
          <a:stretch>
            <a:fillRect/>
          </a:stretch>
        </p:blipFill>
        <p:spPr bwMode="auto">
          <a:xfrm>
            <a:off x="10682344" y="5994822"/>
            <a:ext cx="872984" cy="7326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8862491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7621" y="365125"/>
            <a:ext cx="10964779" cy="1325563"/>
          </a:xfrm>
          <a:solidFill>
            <a:srgbClr val="0071BC"/>
          </a:solidFill>
        </p:spPr>
        <p:txBody>
          <a:bodyPr/>
          <a:lstStyle>
            <a:lvl1pPr>
              <a:defRPr>
                <a:solidFill>
                  <a:schemeClr val="bg1"/>
                </a:solidFill>
              </a:defRPr>
            </a:lvl1pPr>
          </a:lstStyle>
          <a:p>
            <a:r>
              <a:rPr lang="en-US"/>
              <a:t>Click to edit Master title style</a:t>
            </a:r>
            <a:endParaRPr lang="en-US" dirty="0"/>
          </a:p>
        </p:txBody>
      </p:sp>
      <p:sp>
        <p:nvSpPr>
          <p:cNvPr id="3" name="Content Placeholder 2"/>
          <p:cNvSpPr>
            <a:spLocks noGrp="1"/>
          </p:cNvSpPr>
          <p:nvPr>
            <p:ph idx="1"/>
          </p:nvPr>
        </p:nvSpPr>
        <p:spPr>
          <a:xfrm>
            <a:off x="617621" y="1825624"/>
            <a:ext cx="10964779" cy="44418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37092" y="475853"/>
            <a:ext cx="1507882" cy="1076722"/>
          </a:xfrm>
          <a:prstGeom prst="rect">
            <a:avLst/>
          </a:prstGeom>
        </p:spPr>
      </p:pic>
      <p:pic>
        <p:nvPicPr>
          <p:cNvPr id="10" name="Picture 5" descr="http://cdphintranet/PublishingImages/logo_CDPH_v%5b1%5d.1_color%20copy.jpg"/>
          <p:cNvPicPr>
            <a:picLocks noChangeAspect="1" noChangeArrowheads="1"/>
          </p:cNvPicPr>
          <p:nvPr userDrawn="1"/>
        </p:nvPicPr>
        <p:blipFill>
          <a:blip r:embed="rId3" cstate="print">
            <a:clrChange>
              <a:clrFrom>
                <a:srgbClr val="FBFBFB"/>
              </a:clrFrom>
              <a:clrTo>
                <a:srgbClr val="FBFBFB">
                  <a:alpha val="0"/>
                </a:srgbClr>
              </a:clrTo>
            </a:clrChange>
            <a:extLst>
              <a:ext uri="{28A0092B-C50C-407E-A947-70E740481C1C}">
                <a14:useLocalDpi xmlns:a14="http://schemas.microsoft.com/office/drawing/2010/main" val="0"/>
              </a:ext>
            </a:extLst>
          </a:blip>
          <a:srcRect/>
          <a:stretch>
            <a:fillRect/>
          </a:stretch>
        </p:blipFill>
        <p:spPr bwMode="auto">
          <a:xfrm>
            <a:off x="10682344" y="5994822"/>
            <a:ext cx="872984" cy="7326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66202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rgbClr val="0071BC"/>
        </a:solidFill>
        <a:effectLst/>
      </p:bgPr>
    </p:bg>
    <p:spTree>
      <p:nvGrpSpPr>
        <p:cNvPr id="1" name=""/>
        <p:cNvGrpSpPr/>
        <p:nvPr/>
      </p:nvGrpSpPr>
      <p:grpSpPr>
        <a:xfrm>
          <a:off x="0" y="0"/>
          <a:ext cx="0" cy="0"/>
          <a:chOff x="0" y="0"/>
          <a:chExt cx="0" cy="0"/>
        </a:xfrm>
      </p:grpSpPr>
      <p:sp>
        <p:nvSpPr>
          <p:cNvPr id="4" name="Rectangle 3"/>
          <p:cNvSpPr/>
          <p:nvPr userDrawn="1"/>
        </p:nvSpPr>
        <p:spPr>
          <a:xfrm>
            <a:off x="0" y="5972175"/>
            <a:ext cx="12192000" cy="88582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25641" y="1709738"/>
            <a:ext cx="10964779"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5641" y="4589463"/>
            <a:ext cx="10964779"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97608" y="115094"/>
            <a:ext cx="2936841" cy="2097088"/>
          </a:xfrm>
          <a:prstGeom prst="rect">
            <a:avLst/>
          </a:prstGeom>
        </p:spPr>
      </p:pic>
      <p:pic>
        <p:nvPicPr>
          <p:cNvPr id="10" name="Picture 5" descr="http://cdphintranet/PublishingImages/logo_CDPH_v%5b1%5d.1_color%20copy.jpg"/>
          <p:cNvPicPr>
            <a:picLocks noChangeAspect="1" noChangeArrowheads="1"/>
          </p:cNvPicPr>
          <p:nvPr userDrawn="1"/>
        </p:nvPicPr>
        <p:blipFill>
          <a:blip r:embed="rId3" cstate="print">
            <a:clrChange>
              <a:clrFrom>
                <a:srgbClr val="FBFBFB"/>
              </a:clrFrom>
              <a:clrTo>
                <a:srgbClr val="FBFBFB">
                  <a:alpha val="0"/>
                </a:srgbClr>
              </a:clrTo>
            </a:clrChange>
            <a:extLst>
              <a:ext uri="{28A0092B-C50C-407E-A947-70E740481C1C}">
                <a14:useLocalDpi xmlns:a14="http://schemas.microsoft.com/office/drawing/2010/main" val="0"/>
              </a:ext>
            </a:extLst>
          </a:blip>
          <a:srcRect/>
          <a:stretch>
            <a:fillRect/>
          </a:stretch>
        </p:blipFill>
        <p:spPr bwMode="auto">
          <a:xfrm>
            <a:off x="10682344" y="5994822"/>
            <a:ext cx="872984" cy="7326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009422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17620" y="365125"/>
            <a:ext cx="10964780" cy="1325563"/>
          </a:xfrm>
          <a:solidFill>
            <a:srgbClr val="0071BC"/>
          </a:solidFill>
        </p:spPr>
        <p:txBody>
          <a:bodyPr/>
          <a:lstStyle>
            <a:lvl1pPr>
              <a:defRPr>
                <a:solidFill>
                  <a:schemeClr val="bg1"/>
                </a:solidFill>
              </a:defRPr>
            </a:lvl1pPr>
          </a:lstStyle>
          <a:p>
            <a:r>
              <a:rPr lang="en-US"/>
              <a:t>Click to edit Master title style</a:t>
            </a:r>
            <a:endParaRPr lang="en-US" dirty="0"/>
          </a:p>
        </p:txBody>
      </p:sp>
      <p:sp>
        <p:nvSpPr>
          <p:cNvPr id="3" name="Content Placeholder 2"/>
          <p:cNvSpPr>
            <a:spLocks noGrp="1"/>
          </p:cNvSpPr>
          <p:nvPr>
            <p:ph sz="half" idx="1"/>
          </p:nvPr>
        </p:nvSpPr>
        <p:spPr>
          <a:xfrm>
            <a:off x="617620" y="1825625"/>
            <a:ext cx="5402180" cy="465671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410200" cy="465671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11" name="Picture 5" descr="http://cdphintranet/PublishingImages/logo_CDPH_v%5b1%5d.1_color%20copy.jpg"/>
          <p:cNvPicPr>
            <a:picLocks noChangeAspect="1" noChangeArrowheads="1"/>
          </p:cNvPicPr>
          <p:nvPr userDrawn="1"/>
        </p:nvPicPr>
        <p:blipFill>
          <a:blip r:embed="rId2" cstate="print">
            <a:clrChange>
              <a:clrFrom>
                <a:srgbClr val="FBFBFB"/>
              </a:clrFrom>
              <a:clrTo>
                <a:srgbClr val="FBFBFB">
                  <a:alpha val="0"/>
                </a:srgbClr>
              </a:clrTo>
            </a:clrChange>
            <a:extLst>
              <a:ext uri="{28A0092B-C50C-407E-A947-70E740481C1C}">
                <a14:useLocalDpi xmlns:a14="http://schemas.microsoft.com/office/drawing/2010/main" val="0"/>
              </a:ext>
            </a:extLst>
          </a:blip>
          <a:srcRect/>
          <a:stretch>
            <a:fillRect/>
          </a:stretch>
        </p:blipFill>
        <p:spPr bwMode="auto">
          <a:xfrm>
            <a:off x="10682344" y="5994822"/>
            <a:ext cx="872984" cy="7326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606151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17621" y="365125"/>
            <a:ext cx="10964779" cy="1325563"/>
          </a:xfrm>
          <a:solidFill>
            <a:srgbClr val="0071BC"/>
          </a:solidFill>
        </p:spPr>
        <p:txBody>
          <a:bodyPr/>
          <a:lstStyle>
            <a:lvl1pPr>
              <a:defRPr>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17622" y="1681163"/>
            <a:ext cx="5379954" cy="823912"/>
          </a:xfrm>
        </p:spPr>
        <p:txBody>
          <a:bodyPr anchor="b">
            <a:normAutofit/>
          </a:bodyPr>
          <a:lstStyle>
            <a:lvl1pPr marL="0" indent="0">
              <a:buNone/>
              <a:defRPr sz="2800" b="1">
                <a:solidFill>
                  <a:srgbClr val="0071BC"/>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17622" y="2505075"/>
            <a:ext cx="5379954" cy="3977260"/>
          </a:xfrm>
        </p:spPr>
        <p:txBody>
          <a:bodyPr/>
          <a:lstStyle>
            <a:lvl1pPr>
              <a:defRPr sz="2600"/>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410200" cy="823912"/>
          </a:xfrm>
        </p:spPr>
        <p:txBody>
          <a:bodyPr anchor="b">
            <a:normAutofit/>
          </a:bodyPr>
          <a:lstStyle>
            <a:lvl1pPr marL="0" indent="0">
              <a:buNone/>
              <a:defRPr sz="2800" b="1">
                <a:solidFill>
                  <a:srgbClr val="0071BC"/>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410200" cy="3977260"/>
          </a:xfrm>
        </p:spPr>
        <p:txBody>
          <a:bodyPr/>
          <a:lstStyle>
            <a:lvl1pPr>
              <a:defRPr sz="2600"/>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3" name="Picture 5" descr="http://cdphintranet/PublishingImages/logo_CDPH_v%5b1%5d.1_color%20copy.jpg"/>
          <p:cNvPicPr>
            <a:picLocks noChangeAspect="1" noChangeArrowheads="1"/>
          </p:cNvPicPr>
          <p:nvPr userDrawn="1"/>
        </p:nvPicPr>
        <p:blipFill>
          <a:blip r:embed="rId2" cstate="print">
            <a:clrChange>
              <a:clrFrom>
                <a:srgbClr val="FBFBFB"/>
              </a:clrFrom>
              <a:clrTo>
                <a:srgbClr val="FBFBFB">
                  <a:alpha val="0"/>
                </a:srgbClr>
              </a:clrTo>
            </a:clrChange>
            <a:extLst>
              <a:ext uri="{28A0092B-C50C-407E-A947-70E740481C1C}">
                <a14:useLocalDpi xmlns:a14="http://schemas.microsoft.com/office/drawing/2010/main" val="0"/>
              </a:ext>
            </a:extLst>
          </a:blip>
          <a:srcRect/>
          <a:stretch>
            <a:fillRect/>
          </a:stretch>
        </p:blipFill>
        <p:spPr bwMode="auto">
          <a:xfrm>
            <a:off x="10682344" y="5994822"/>
            <a:ext cx="872984" cy="7326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820553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solidFill>
          <a:srgbClr val="0071BC"/>
        </a:solidFill>
        <a:effectLst/>
      </p:bgPr>
    </p:bg>
    <p:spTree>
      <p:nvGrpSpPr>
        <p:cNvPr id="1" name=""/>
        <p:cNvGrpSpPr/>
        <p:nvPr/>
      </p:nvGrpSpPr>
      <p:grpSpPr>
        <a:xfrm>
          <a:off x="0" y="0"/>
          <a:ext cx="0" cy="0"/>
          <a:chOff x="0" y="0"/>
          <a:chExt cx="0" cy="0"/>
        </a:xfrm>
      </p:grpSpPr>
      <p:sp>
        <p:nvSpPr>
          <p:cNvPr id="7" name="Rectangle 6"/>
          <p:cNvSpPr/>
          <p:nvPr userDrawn="1"/>
        </p:nvSpPr>
        <p:spPr>
          <a:xfrm>
            <a:off x="0" y="5972175"/>
            <a:ext cx="12192000" cy="88582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69033" y="134144"/>
            <a:ext cx="2936841" cy="2097088"/>
          </a:xfrm>
          <a:prstGeom prst="rect">
            <a:avLst/>
          </a:prstGeom>
        </p:spPr>
      </p:pic>
      <p:pic>
        <p:nvPicPr>
          <p:cNvPr id="9" name="Picture 5" descr="http://cdphintranet/PublishingImages/logo_CDPH_v%5b1%5d.1_color%20copy.jpg"/>
          <p:cNvPicPr>
            <a:picLocks noChangeAspect="1" noChangeArrowheads="1"/>
          </p:cNvPicPr>
          <p:nvPr userDrawn="1"/>
        </p:nvPicPr>
        <p:blipFill>
          <a:blip r:embed="rId3" cstate="print">
            <a:clrChange>
              <a:clrFrom>
                <a:srgbClr val="FBFBFB"/>
              </a:clrFrom>
              <a:clrTo>
                <a:srgbClr val="FBFBFB">
                  <a:alpha val="0"/>
                </a:srgbClr>
              </a:clrTo>
            </a:clrChange>
            <a:extLst>
              <a:ext uri="{28A0092B-C50C-407E-A947-70E740481C1C}">
                <a14:useLocalDpi xmlns:a14="http://schemas.microsoft.com/office/drawing/2010/main" val="0"/>
              </a:ext>
            </a:extLst>
          </a:blip>
          <a:srcRect/>
          <a:stretch>
            <a:fillRect/>
          </a:stretch>
        </p:blipFill>
        <p:spPr bwMode="auto">
          <a:xfrm>
            <a:off x="10682344" y="5994822"/>
            <a:ext cx="872984" cy="7326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510836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3221" y="457200"/>
            <a:ext cx="3932237" cy="1600200"/>
          </a:xfrm>
          <a:solidFill>
            <a:srgbClr val="0071BC"/>
          </a:solidFill>
        </p:spPr>
        <p:txBody>
          <a:bodyPr anchor="b"/>
          <a:lstStyle>
            <a:lvl1pPr>
              <a:defRPr sz="3200">
                <a:solidFill>
                  <a:schemeClr val="bg1"/>
                </a:solidFill>
              </a:defRPr>
            </a:lvl1pPr>
          </a:lstStyle>
          <a:p>
            <a:r>
              <a:rPr lang="en-US"/>
              <a:t>Click to edit Master title style</a:t>
            </a:r>
            <a:endParaRPr lang="en-US" dirty="0"/>
          </a:p>
        </p:txBody>
      </p:sp>
      <p:sp>
        <p:nvSpPr>
          <p:cNvPr id="3" name="Content Placeholder 2"/>
          <p:cNvSpPr>
            <a:spLocks noGrp="1"/>
          </p:cNvSpPr>
          <p:nvPr>
            <p:ph idx="1"/>
          </p:nvPr>
        </p:nvSpPr>
        <p:spPr>
          <a:xfrm>
            <a:off x="4997117" y="457201"/>
            <a:ext cx="6577262" cy="573505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3221" y="2057400"/>
            <a:ext cx="3932237" cy="4134854"/>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pic>
        <p:nvPicPr>
          <p:cNvPr id="11" name="Picture 5" descr="http://cdphintranet/PublishingImages/logo_CDPH_v%5b1%5d.1_color%20copy.jpg"/>
          <p:cNvPicPr>
            <a:picLocks noChangeAspect="1" noChangeArrowheads="1"/>
          </p:cNvPicPr>
          <p:nvPr userDrawn="1"/>
        </p:nvPicPr>
        <p:blipFill>
          <a:blip r:embed="rId2" cstate="print">
            <a:clrChange>
              <a:clrFrom>
                <a:srgbClr val="FBFBFB"/>
              </a:clrFrom>
              <a:clrTo>
                <a:srgbClr val="FBFBFB">
                  <a:alpha val="0"/>
                </a:srgbClr>
              </a:clrTo>
            </a:clrChange>
            <a:extLst>
              <a:ext uri="{28A0092B-C50C-407E-A947-70E740481C1C}">
                <a14:useLocalDpi xmlns:a14="http://schemas.microsoft.com/office/drawing/2010/main" val="0"/>
              </a:ext>
            </a:extLst>
          </a:blip>
          <a:srcRect/>
          <a:stretch>
            <a:fillRect/>
          </a:stretch>
        </p:blipFill>
        <p:spPr bwMode="auto">
          <a:xfrm>
            <a:off x="10682344" y="5994822"/>
            <a:ext cx="872984" cy="7326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12815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A8FB80-774E-4BBB-8406-E3C853F10720}" type="datetimeFigureOut">
              <a:rPr lang="en-US" smtClean="0"/>
              <a:t>9/4/2019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916C9A-6C39-45C9-B7D5-8433FDE9D8B4}" type="slidenum">
              <a:rPr lang="en-US" smtClean="0"/>
              <a:t>‹#›</a:t>
            </a:fld>
            <a:endParaRPr lang="en-US" dirty="0"/>
          </a:p>
        </p:txBody>
      </p:sp>
    </p:spTree>
    <p:extLst>
      <p:ext uri="{BB962C8B-B14F-4D97-AF65-F5344CB8AC3E}">
        <p14:creationId xmlns:p14="http://schemas.microsoft.com/office/powerpoint/2010/main" val="4004665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5" r:id="rId7"/>
    <p:sldLayoutId id="2147483656" r:id="rId8"/>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emf"/></Relationships>
</file>

<file path=ppt/slides/_rels/slide1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3.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21.xml"/><Relationship Id="rId1" Type="http://schemas.openxmlformats.org/officeDocument/2006/relationships/slideLayout" Target="../slideLayouts/slideLayout2.xml"/><Relationship Id="rId5" Type="http://schemas.openxmlformats.org/officeDocument/2006/relationships/chart" Target="../charts/chart12.xml"/><Relationship Id="rId4" Type="http://schemas.openxmlformats.org/officeDocument/2006/relationships/chart" Target="../charts/chart1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10" Type="http://schemas.openxmlformats.org/officeDocument/2006/relationships/image" Target="../media/image7.jpeg"/><Relationship Id="rId4" Type="http://schemas.openxmlformats.org/officeDocument/2006/relationships/diagramLayout" Target="../diagrams/layout1.xml"/><Relationship Id="rId9" Type="http://schemas.openxmlformats.org/officeDocument/2006/relationships/image" Target="../media/image6.pn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https://www.cdph.ca.gov/PAMR" TargetMode="External"/><Relationship Id="rId2" Type="http://schemas.openxmlformats.org/officeDocument/2006/relationships/notesSlide" Target="../notesSlides/notesSlide44.xml"/><Relationship Id="rId1" Type="http://schemas.openxmlformats.org/officeDocument/2006/relationships/slideLayout" Target="../slideLayouts/slideLayout2.xml"/><Relationship Id="rId4" Type="http://schemas.openxmlformats.org/officeDocument/2006/relationships/hyperlink" Target="https://www.cmqcc.org/research/ca-pamr-maternal-mortality-review"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2150771"/>
            <a:ext cx="10420350" cy="1492541"/>
          </a:xfrm>
        </p:spPr>
        <p:txBody>
          <a:bodyPr>
            <a:normAutofit/>
          </a:bodyPr>
          <a:lstStyle/>
          <a:p>
            <a:r>
              <a:rPr lang="en-US" sz="4500" b="1" dirty="0">
                <a:solidFill>
                  <a:schemeClr val="accent2">
                    <a:lumMod val="20000"/>
                    <a:lumOff val="80000"/>
                  </a:schemeClr>
                </a:solidFill>
              </a:rPr>
              <a:t>The California Pregnancy-Associated Mortality Review (CA-PAMR) Report:</a:t>
            </a:r>
          </a:p>
        </p:txBody>
      </p:sp>
      <p:sp>
        <p:nvSpPr>
          <p:cNvPr id="3" name="Subtitle 2"/>
          <p:cNvSpPr>
            <a:spLocks noGrp="1"/>
          </p:cNvSpPr>
          <p:nvPr>
            <p:ph type="subTitle" idx="1"/>
          </p:nvPr>
        </p:nvSpPr>
        <p:spPr/>
        <p:txBody>
          <a:bodyPr/>
          <a:lstStyle/>
          <a:p>
            <a:r>
              <a:rPr lang="en-US" dirty="0">
                <a:solidFill>
                  <a:schemeClr val="accent2">
                    <a:lumMod val="20000"/>
                    <a:lumOff val="80000"/>
                  </a:schemeClr>
                </a:solidFill>
              </a:rPr>
              <a:t>Pregnancy-Associated Suicide, 2002-2012</a:t>
            </a:r>
          </a:p>
        </p:txBody>
      </p:sp>
      <p:sp>
        <p:nvSpPr>
          <p:cNvPr id="4" name="Text Placeholder 3"/>
          <p:cNvSpPr>
            <a:spLocks noGrp="1"/>
          </p:cNvSpPr>
          <p:nvPr>
            <p:ph type="body" sz="quarter" idx="10"/>
          </p:nvPr>
        </p:nvSpPr>
        <p:spPr/>
        <p:txBody>
          <a:bodyPr>
            <a:noAutofit/>
          </a:bodyPr>
          <a:lstStyle/>
          <a:p>
            <a:r>
              <a:rPr lang="en-US" sz="3000" dirty="0" smtClean="0">
                <a:solidFill>
                  <a:schemeClr val="accent2">
                    <a:lumMod val="20000"/>
                    <a:lumOff val="80000"/>
                  </a:schemeClr>
                </a:solidFill>
              </a:rPr>
              <a:t>Summer 2019</a:t>
            </a:r>
            <a:endParaRPr lang="en-US" sz="3000" dirty="0">
              <a:solidFill>
                <a:schemeClr val="accent2">
                  <a:lumMod val="20000"/>
                  <a:lumOff val="80000"/>
                </a:schemeClr>
              </a:solidFill>
            </a:endParaRPr>
          </a:p>
        </p:txBody>
      </p:sp>
      <p:sp>
        <p:nvSpPr>
          <p:cNvPr id="5" name="Text Placeholder 4"/>
          <p:cNvSpPr>
            <a:spLocks noGrp="1"/>
          </p:cNvSpPr>
          <p:nvPr>
            <p:ph type="body" sz="quarter" idx="11"/>
          </p:nvPr>
        </p:nvSpPr>
        <p:spPr>
          <a:xfrm>
            <a:off x="838200" y="4327301"/>
            <a:ext cx="10649755" cy="1030310"/>
          </a:xfrm>
        </p:spPr>
        <p:txBody>
          <a:bodyPr>
            <a:noAutofit/>
          </a:bodyPr>
          <a:lstStyle/>
          <a:p>
            <a:pPr algn="l">
              <a:lnSpc>
                <a:spcPct val="108000"/>
              </a:lnSpc>
            </a:pPr>
            <a:r>
              <a:rPr lang="en-US" sz="1900" i="1" dirty="0"/>
              <a:t>This project was supported by Federal Title V Maternal Child Health Block Grant funds from the Health Resources and Services Administration (HRSA) to the California Department of Public Health; Center for Family Health; Maternal, Child and Adolescent Health Division.</a:t>
            </a:r>
          </a:p>
        </p:txBody>
      </p:sp>
      <p:pic>
        <p:nvPicPr>
          <p:cNvPr id="6" name="Picture 4" descr="Public Health Institut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211231" y="6177158"/>
            <a:ext cx="1075770" cy="556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8" descr="California Maternal Quality Care Collaborative"/>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273159" y="6177158"/>
            <a:ext cx="1503855" cy="556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941608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53975"/>
            <a:r>
              <a:rPr lang="en-US" sz="4000" dirty="0"/>
              <a:t>Causes of pregnancy-associated </a:t>
            </a:r>
            <a:r>
              <a:rPr lang="en-US" sz="4000" dirty="0" smtClean="0"/>
              <a:t>mortality* </a:t>
            </a:r>
            <a:r>
              <a:rPr lang="en-US" sz="4000" dirty="0"/>
              <a:t>in CA</a:t>
            </a:r>
          </a:p>
        </p:txBody>
      </p:sp>
      <p:graphicFrame>
        <p:nvGraphicFramePr>
          <p:cNvPr id="6" name="Content Placeholder 5" descr="pie chart"/>
          <p:cNvGraphicFramePr>
            <a:graphicFrameLocks noGrp="1"/>
          </p:cNvGraphicFramePr>
          <p:nvPr>
            <p:ph idx="1"/>
            <p:extLst>
              <p:ext uri="{D42A27DB-BD31-4B8C-83A1-F6EECF244321}">
                <p14:modId xmlns:p14="http://schemas.microsoft.com/office/powerpoint/2010/main" val="914434009"/>
              </p:ext>
            </p:extLst>
          </p:nvPr>
        </p:nvGraphicFramePr>
        <p:xfrm>
          <a:off x="609600" y="1810292"/>
          <a:ext cx="10972800" cy="444182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015579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65126"/>
            <a:ext cx="10972800" cy="1023000"/>
          </a:xfrm>
        </p:spPr>
        <p:txBody>
          <a:bodyPr>
            <a:normAutofit fontScale="90000"/>
          </a:bodyPr>
          <a:lstStyle/>
          <a:p>
            <a:pPr marL="112713"/>
            <a:r>
              <a:rPr lang="en-US" sz="4000" dirty="0"/>
              <a:t>Moving average of suicide ratios for CA women </a:t>
            </a:r>
            <a:r>
              <a:rPr lang="en-US" sz="4000" dirty="0" smtClean="0"/>
              <a:t>of </a:t>
            </a:r>
            <a:r>
              <a:rPr lang="en-US" sz="4000" dirty="0"/>
              <a:t>reproductive age (15-49 years), </a:t>
            </a:r>
            <a:r>
              <a:rPr lang="en-US" sz="4000" dirty="0" smtClean="0"/>
              <a:t>2002-2012</a:t>
            </a:r>
            <a:endParaRPr lang="en-US" sz="4000" dirty="0"/>
          </a:p>
        </p:txBody>
      </p:sp>
      <p:graphicFrame>
        <p:nvGraphicFramePr>
          <p:cNvPr id="4" name="Content Placeholder 3" descr="trend chart"/>
          <p:cNvGraphicFramePr>
            <a:graphicFrameLocks noGrp="1"/>
          </p:cNvGraphicFramePr>
          <p:nvPr>
            <p:ph idx="1"/>
            <p:extLst>
              <p:ext uri="{D42A27DB-BD31-4B8C-83A1-F6EECF244321}">
                <p14:modId xmlns:p14="http://schemas.microsoft.com/office/powerpoint/2010/main" val="15297006"/>
              </p:ext>
            </p:extLst>
          </p:nvPr>
        </p:nvGraphicFramePr>
        <p:xfrm>
          <a:off x="499430" y="1465243"/>
          <a:ext cx="11082970" cy="4470336"/>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499430" y="5880112"/>
            <a:ext cx="8391182" cy="523220"/>
          </a:xfrm>
          <a:prstGeom prst="rect">
            <a:avLst/>
          </a:prstGeom>
          <a:noFill/>
        </p:spPr>
        <p:txBody>
          <a:bodyPr wrap="square" rtlCol="0">
            <a:spAutoFit/>
          </a:bodyPr>
          <a:lstStyle/>
          <a:p>
            <a:r>
              <a:rPr lang="en-US" sz="1400" u="sng" dirty="0">
                <a:solidFill>
                  <a:schemeClr val="tx2"/>
                </a:solidFill>
              </a:rPr>
              <a:t>Source</a:t>
            </a:r>
            <a:r>
              <a:rPr lang="en-US" sz="1400" dirty="0">
                <a:solidFill>
                  <a:schemeClr val="tx2"/>
                </a:solidFill>
              </a:rPr>
              <a:t>: Pregnancy-associated deaths: CDPH birth and death files, 2002-2012; cases were identified using ICD 10 codes U03, X60-X84, and Y87.0 on linked administrative data. Population data: EpiCenter.</a:t>
            </a:r>
          </a:p>
        </p:txBody>
      </p:sp>
    </p:spTree>
    <p:extLst>
      <p:ext uri="{BB962C8B-B14F-4D97-AF65-F5344CB8AC3E}">
        <p14:creationId xmlns:p14="http://schemas.microsoft.com/office/powerpoint/2010/main" val="6472386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decorative"/>
          <p:cNvSpPr>
            <a:spLocks noGrp="1"/>
          </p:cNvSpPr>
          <p:nvPr>
            <p:ph type="title"/>
          </p:nvPr>
        </p:nvSpPr>
        <p:spPr>
          <a:xfrm>
            <a:off x="598583" y="310042"/>
            <a:ext cx="10972800" cy="1076100"/>
          </a:xfrm>
        </p:spPr>
        <p:txBody>
          <a:bodyPr>
            <a:normAutofit fontScale="90000"/>
          </a:bodyPr>
          <a:lstStyle/>
          <a:p>
            <a:pPr marL="112713"/>
            <a:r>
              <a:rPr lang="en-US" sz="4000" dirty="0" smtClean="0"/>
              <a:t>Cause-of-death classification for cases of potential suicide</a:t>
            </a:r>
            <a:endParaRPr lang="en-US" sz="4000" dirty="0"/>
          </a:p>
        </p:txBody>
      </p:sp>
      <p:graphicFrame>
        <p:nvGraphicFramePr>
          <p:cNvPr id="4" name="Content Placeholder 3" descr="decorative"/>
          <p:cNvGraphicFramePr>
            <a:graphicFrameLocks noGrp="1"/>
          </p:cNvGraphicFramePr>
          <p:nvPr>
            <p:ph idx="1"/>
            <p:extLst>
              <p:ext uri="{D42A27DB-BD31-4B8C-83A1-F6EECF244321}">
                <p14:modId xmlns:p14="http://schemas.microsoft.com/office/powerpoint/2010/main" val="2087365275"/>
              </p:ext>
            </p:extLst>
          </p:nvPr>
        </p:nvGraphicFramePr>
        <p:xfrm>
          <a:off x="598583" y="1670271"/>
          <a:ext cx="9914020" cy="44420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descr="117 Cases Reviewed&#10;"/>
          <p:cNvSpPr txBox="1"/>
          <p:nvPr/>
        </p:nvSpPr>
        <p:spPr>
          <a:xfrm>
            <a:off x="10405188" y="2937202"/>
            <a:ext cx="1668380" cy="954107"/>
          </a:xfrm>
          <a:prstGeom prst="rect">
            <a:avLst/>
          </a:prstGeom>
          <a:noFill/>
        </p:spPr>
        <p:txBody>
          <a:bodyPr wrap="square" rtlCol="0">
            <a:spAutoFit/>
          </a:bodyPr>
          <a:lstStyle/>
          <a:p>
            <a:r>
              <a:rPr lang="en-US" sz="2800" b="1" dirty="0">
                <a:solidFill>
                  <a:schemeClr val="accent2">
                    <a:lumMod val="75000"/>
                  </a:schemeClr>
                </a:solidFill>
              </a:rPr>
              <a:t>117 Cases Reviewed</a:t>
            </a:r>
          </a:p>
        </p:txBody>
      </p:sp>
      <p:sp>
        <p:nvSpPr>
          <p:cNvPr id="8" name="Right Brace 7" descr="bracket"/>
          <p:cNvSpPr/>
          <p:nvPr/>
        </p:nvSpPr>
        <p:spPr>
          <a:xfrm>
            <a:off x="10091056" y="2937202"/>
            <a:ext cx="203963" cy="1023190"/>
          </a:xfrm>
          <a:prstGeom prst="rightBrace">
            <a:avLst/>
          </a:prstGeom>
          <a:ln w="381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b="1" dirty="0">
              <a:solidFill>
                <a:schemeClr val="accent2">
                  <a:lumMod val="75000"/>
                </a:schemeClr>
              </a:solidFill>
            </a:endParaRPr>
          </a:p>
        </p:txBody>
      </p:sp>
      <p:sp>
        <p:nvSpPr>
          <p:cNvPr id="3" name="TextBox 2" descr="UTD = Unable to Determine&#10;"/>
          <p:cNvSpPr txBox="1"/>
          <p:nvPr/>
        </p:nvSpPr>
        <p:spPr>
          <a:xfrm>
            <a:off x="8154444" y="5511452"/>
            <a:ext cx="2943616" cy="369332"/>
          </a:xfrm>
          <a:prstGeom prst="rect">
            <a:avLst/>
          </a:prstGeom>
          <a:noFill/>
        </p:spPr>
        <p:txBody>
          <a:bodyPr wrap="square" rtlCol="0">
            <a:spAutoFit/>
          </a:bodyPr>
          <a:lstStyle/>
          <a:p>
            <a:r>
              <a:rPr lang="en-US" dirty="0" smtClean="0"/>
              <a:t>UTD = Unable to Determine</a:t>
            </a:r>
            <a:endParaRPr lang="en-US" dirty="0"/>
          </a:p>
        </p:txBody>
      </p:sp>
      <p:sp>
        <p:nvSpPr>
          <p:cNvPr id="9" name="Rectangle 8" descr="decorative"/>
          <p:cNvSpPr/>
          <p:nvPr/>
        </p:nvSpPr>
        <p:spPr>
          <a:xfrm>
            <a:off x="1411312" y="5028156"/>
            <a:ext cx="5861957" cy="9177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t>99 Deaths by Suicide</a:t>
            </a:r>
          </a:p>
        </p:txBody>
      </p:sp>
    </p:spTree>
    <p:extLst>
      <p:ext uri="{BB962C8B-B14F-4D97-AF65-F5344CB8AC3E}">
        <p14:creationId xmlns:p14="http://schemas.microsoft.com/office/powerpoint/2010/main" val="148623871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65126"/>
            <a:ext cx="10972800" cy="1100118"/>
          </a:xfrm>
        </p:spPr>
        <p:txBody>
          <a:bodyPr>
            <a:normAutofit fontScale="90000"/>
          </a:bodyPr>
          <a:lstStyle/>
          <a:p>
            <a:pPr marL="114300"/>
            <a:r>
              <a:rPr lang="en-US" sz="4000" dirty="0"/>
              <a:t>Moving average of pregnancy-associated suicide ratios for CA women by data source</a:t>
            </a:r>
          </a:p>
        </p:txBody>
      </p:sp>
      <p:graphicFrame>
        <p:nvGraphicFramePr>
          <p:cNvPr id="5" name="Content Placeholder 4" descr="trend chart"/>
          <p:cNvGraphicFramePr>
            <a:graphicFrameLocks noGrp="1"/>
          </p:cNvGraphicFramePr>
          <p:nvPr>
            <p:ph idx="1"/>
            <p:extLst>
              <p:ext uri="{D42A27DB-BD31-4B8C-83A1-F6EECF244321}">
                <p14:modId xmlns:p14="http://schemas.microsoft.com/office/powerpoint/2010/main" val="3312684071"/>
              </p:ext>
            </p:extLst>
          </p:nvPr>
        </p:nvGraphicFramePr>
        <p:xfrm>
          <a:off x="418641" y="1564396"/>
          <a:ext cx="10897059" cy="419959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521464" y="5858077"/>
            <a:ext cx="7785253" cy="523220"/>
          </a:xfrm>
          <a:prstGeom prst="rect">
            <a:avLst/>
          </a:prstGeom>
          <a:noFill/>
        </p:spPr>
        <p:txBody>
          <a:bodyPr wrap="square" rtlCol="0">
            <a:spAutoFit/>
          </a:bodyPr>
          <a:lstStyle/>
          <a:p>
            <a:r>
              <a:rPr lang="en-US" sz="1400" u="sng" dirty="0">
                <a:solidFill>
                  <a:schemeClr val="tx2"/>
                </a:solidFill>
              </a:rPr>
              <a:t>Source</a:t>
            </a:r>
            <a:r>
              <a:rPr lang="en-US" sz="1400" dirty="0">
                <a:solidFill>
                  <a:schemeClr val="tx2"/>
                </a:solidFill>
              </a:rPr>
              <a:t>: CDPH birth and death files, 2003-2012. Cases were identified using ICD 10 codes U03, X60-X84, and Y87.0 on death certificate and linked administrative data. *Numerator &lt;20 cases, unreliable ratio.</a:t>
            </a:r>
          </a:p>
        </p:txBody>
      </p:sp>
    </p:spTree>
    <p:extLst>
      <p:ext uri="{BB962C8B-B14F-4D97-AF65-F5344CB8AC3E}">
        <p14:creationId xmlns:p14="http://schemas.microsoft.com/office/powerpoint/2010/main" val="13645089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8583" y="265974"/>
            <a:ext cx="10972800" cy="1067068"/>
          </a:xfrm>
        </p:spPr>
        <p:txBody>
          <a:bodyPr>
            <a:normAutofit fontScale="90000"/>
          </a:bodyPr>
          <a:lstStyle/>
          <a:p>
            <a:pPr marL="112713"/>
            <a:r>
              <a:rPr lang="en-US" sz="4000" dirty="0"/>
              <a:t>Suicide ratios among </a:t>
            </a:r>
            <a:r>
              <a:rPr lang="en-US" sz="4000" dirty="0" smtClean="0"/>
              <a:t>California </a:t>
            </a:r>
            <a:r>
              <a:rPr lang="en-US" sz="4000" dirty="0"/>
              <a:t>women of reproductive age (15-49 years) by race/ethnicity, 2002-2012</a:t>
            </a:r>
          </a:p>
        </p:txBody>
      </p:sp>
      <p:graphicFrame>
        <p:nvGraphicFramePr>
          <p:cNvPr id="4" name="Content Placeholder 3" descr="bar chart"/>
          <p:cNvGraphicFramePr>
            <a:graphicFrameLocks noGrp="1"/>
          </p:cNvGraphicFramePr>
          <p:nvPr>
            <p:ph idx="1"/>
            <p:extLst>
              <p:ext uri="{D42A27DB-BD31-4B8C-83A1-F6EECF244321}">
                <p14:modId xmlns:p14="http://schemas.microsoft.com/office/powerpoint/2010/main" val="182739808"/>
              </p:ext>
            </p:extLst>
          </p:nvPr>
        </p:nvGraphicFramePr>
        <p:xfrm>
          <a:off x="488414" y="1393451"/>
          <a:ext cx="11343701" cy="4516916"/>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488413" y="5910367"/>
            <a:ext cx="10183761" cy="523220"/>
          </a:xfrm>
          <a:prstGeom prst="rect">
            <a:avLst/>
          </a:prstGeom>
          <a:noFill/>
        </p:spPr>
        <p:txBody>
          <a:bodyPr wrap="square" rtlCol="0">
            <a:spAutoFit/>
          </a:bodyPr>
          <a:lstStyle/>
          <a:p>
            <a:r>
              <a:rPr lang="en-US" sz="1400" u="sng" dirty="0">
                <a:solidFill>
                  <a:schemeClr val="tx2"/>
                </a:solidFill>
              </a:rPr>
              <a:t>Source</a:t>
            </a:r>
            <a:r>
              <a:rPr lang="en-US" sz="1400" dirty="0">
                <a:solidFill>
                  <a:schemeClr val="tx2"/>
                </a:solidFill>
              </a:rPr>
              <a:t>: Pregnancy-associated deaths: CDPH birth and death files, 2002-2012; cases were identified using ICD 10 codes U03, X60-X84, and Y87.0 on linked administrative data. Population data: EpiCenter. </a:t>
            </a:r>
            <a:r>
              <a:rPr lang="en-US" sz="1400" dirty="0" smtClean="0">
                <a:solidFill>
                  <a:schemeClr val="tx2"/>
                </a:solidFill>
              </a:rPr>
              <a:t>*Suicide ratio may be unreliable, numerator &lt;20 deaths.</a:t>
            </a:r>
            <a:endParaRPr lang="en-US" sz="1400" dirty="0">
              <a:solidFill>
                <a:schemeClr val="tx2"/>
              </a:solidFill>
            </a:endParaRPr>
          </a:p>
        </p:txBody>
      </p:sp>
    </p:spTree>
    <p:extLst>
      <p:ext uri="{BB962C8B-B14F-4D97-AF65-F5344CB8AC3E}">
        <p14:creationId xmlns:p14="http://schemas.microsoft.com/office/powerpoint/2010/main" val="6283946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5641" y="2486346"/>
            <a:ext cx="10964779" cy="1120632"/>
          </a:xfrm>
        </p:spPr>
        <p:txBody>
          <a:bodyPr>
            <a:normAutofit/>
          </a:bodyPr>
          <a:lstStyle/>
          <a:p>
            <a:r>
              <a:rPr lang="en-US" sz="4800" dirty="0"/>
              <a:t>CA Pregnancy-Associated Suicide Cohort</a:t>
            </a:r>
          </a:p>
        </p:txBody>
      </p:sp>
      <p:sp>
        <p:nvSpPr>
          <p:cNvPr id="3" name="Text Placeholder 2"/>
          <p:cNvSpPr>
            <a:spLocks noGrp="1"/>
          </p:cNvSpPr>
          <p:nvPr>
            <p:ph type="body" idx="1"/>
          </p:nvPr>
        </p:nvSpPr>
        <p:spPr>
          <a:xfrm>
            <a:off x="625641" y="3678897"/>
            <a:ext cx="10964779" cy="1500187"/>
          </a:xfrm>
        </p:spPr>
        <p:txBody>
          <a:bodyPr>
            <a:normAutofit/>
          </a:bodyPr>
          <a:lstStyle/>
          <a:p>
            <a:r>
              <a:rPr lang="en-US" sz="3600" i="1" dirty="0"/>
              <a:t>Findings from in-depth reviews of 99 pregnancy-associated suicide cases in 2002-2012</a:t>
            </a:r>
          </a:p>
        </p:txBody>
      </p:sp>
    </p:spTree>
    <p:extLst>
      <p:ext uri="{BB962C8B-B14F-4D97-AF65-F5344CB8AC3E}">
        <p14:creationId xmlns:p14="http://schemas.microsoft.com/office/powerpoint/2010/main" val="29795556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65126"/>
            <a:ext cx="10972800" cy="923848"/>
          </a:xfrm>
        </p:spPr>
        <p:txBody>
          <a:bodyPr>
            <a:normAutofit/>
          </a:bodyPr>
          <a:lstStyle/>
          <a:p>
            <a:pPr marL="112713"/>
            <a:r>
              <a:rPr lang="en-US" sz="4000" dirty="0" smtClean="0"/>
              <a:t>Age, CA P-A Suicide Cohort, 2002-2012 (N=99)</a:t>
            </a:r>
            <a:endParaRPr lang="en-US" sz="4000" dirty="0"/>
          </a:p>
        </p:txBody>
      </p:sp>
      <p:graphicFrame>
        <p:nvGraphicFramePr>
          <p:cNvPr id="6" name="Content Placeholder 5" descr="bar chart"/>
          <p:cNvGraphicFramePr>
            <a:graphicFrameLocks noGrp="1"/>
          </p:cNvGraphicFramePr>
          <p:nvPr>
            <p:ph idx="1"/>
            <p:extLst>
              <p:ext uri="{D42A27DB-BD31-4B8C-83A1-F6EECF244321}">
                <p14:modId xmlns:p14="http://schemas.microsoft.com/office/powerpoint/2010/main" val="2188539468"/>
              </p:ext>
            </p:extLst>
          </p:nvPr>
        </p:nvGraphicFramePr>
        <p:xfrm>
          <a:off x="583894" y="1487277"/>
          <a:ext cx="10972800" cy="4059413"/>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a:off x="609600" y="5667270"/>
            <a:ext cx="9736852" cy="738664"/>
          </a:xfrm>
          <a:prstGeom prst="rect">
            <a:avLst/>
          </a:prstGeom>
          <a:noFill/>
        </p:spPr>
        <p:txBody>
          <a:bodyPr wrap="square" rtlCol="0">
            <a:spAutoFit/>
          </a:bodyPr>
          <a:lstStyle/>
          <a:p>
            <a:r>
              <a:rPr lang="en-US" sz="1400" dirty="0" smtClean="0">
                <a:solidFill>
                  <a:schemeClr val="accent5">
                    <a:lumMod val="75000"/>
                  </a:schemeClr>
                </a:solidFill>
                <a:latin typeface="Arial Narrow" panose="020B0606020202030204" pitchFamily="34" charset="0"/>
              </a:rPr>
              <a:t>CA </a:t>
            </a:r>
            <a:r>
              <a:rPr lang="en-US" sz="1400" dirty="0">
                <a:solidFill>
                  <a:schemeClr val="accent5">
                    <a:lumMod val="75000"/>
                  </a:schemeClr>
                </a:solidFill>
                <a:latin typeface="Arial Narrow" panose="020B0606020202030204" pitchFamily="34" charset="0"/>
              </a:rPr>
              <a:t>Pregnancy-Associated (P-A) Suicide </a:t>
            </a:r>
            <a:r>
              <a:rPr lang="en-US" sz="1400" dirty="0" smtClean="0">
                <a:solidFill>
                  <a:schemeClr val="accent5">
                    <a:lumMod val="75000"/>
                  </a:schemeClr>
                </a:solidFill>
                <a:latin typeface="Arial Narrow" panose="020B0606020202030204" pitchFamily="34" charset="0"/>
              </a:rPr>
              <a:t>Cohort: </a:t>
            </a:r>
            <a:r>
              <a:rPr lang="en-US" sz="1400" dirty="0" smtClean="0">
                <a:latin typeface="Arial Narrow" panose="020B0606020202030204" pitchFamily="34" charset="0"/>
              </a:rPr>
              <a:t>Women who died by suicide while pregnant or within a year after end of pregnancy; </a:t>
            </a:r>
          </a:p>
          <a:p>
            <a:r>
              <a:rPr lang="en-US" sz="1400" dirty="0" smtClean="0">
                <a:solidFill>
                  <a:schemeClr val="accent5">
                    <a:lumMod val="75000"/>
                  </a:schemeClr>
                </a:solidFill>
                <a:latin typeface="Arial Narrow" panose="020B0606020202030204" pitchFamily="34" charset="0"/>
              </a:rPr>
              <a:t>CA </a:t>
            </a:r>
            <a:r>
              <a:rPr lang="en-US" sz="1400" dirty="0">
                <a:solidFill>
                  <a:schemeClr val="accent5">
                    <a:lumMod val="75000"/>
                  </a:schemeClr>
                </a:solidFill>
                <a:latin typeface="Arial Narrow" panose="020B0606020202030204" pitchFamily="34" charset="0"/>
              </a:rPr>
              <a:t>Non </a:t>
            </a:r>
            <a:r>
              <a:rPr lang="en-US" sz="1400" dirty="0" smtClean="0">
                <a:solidFill>
                  <a:schemeClr val="accent5">
                    <a:lumMod val="75000"/>
                  </a:schemeClr>
                </a:solidFill>
                <a:latin typeface="Arial Narrow" panose="020B0606020202030204" pitchFamily="34" charset="0"/>
              </a:rPr>
              <a:t>P-A </a:t>
            </a:r>
            <a:r>
              <a:rPr lang="en-US" sz="1400" dirty="0">
                <a:solidFill>
                  <a:schemeClr val="accent5">
                    <a:lumMod val="75000"/>
                  </a:schemeClr>
                </a:solidFill>
                <a:latin typeface="Arial Narrow" panose="020B0606020202030204" pitchFamily="34" charset="0"/>
              </a:rPr>
              <a:t>Suicide Cohort: </a:t>
            </a:r>
            <a:r>
              <a:rPr lang="en-US" sz="1400" dirty="0">
                <a:latin typeface="Arial Narrow" panose="020B0606020202030204" pitchFamily="34" charset="0"/>
              </a:rPr>
              <a:t>Women of reproductive age (15-49 years) who died by suicide </a:t>
            </a:r>
            <a:r>
              <a:rPr lang="en-US" sz="1400" dirty="0" smtClean="0">
                <a:latin typeface="Arial Narrow" panose="020B0606020202030204" pitchFamily="34" charset="0"/>
              </a:rPr>
              <a:t>and </a:t>
            </a:r>
            <a:r>
              <a:rPr lang="en-US" sz="1400" dirty="0">
                <a:latin typeface="Arial Narrow" panose="020B0606020202030204" pitchFamily="34" charset="0"/>
              </a:rPr>
              <a:t>were </a:t>
            </a:r>
            <a:r>
              <a:rPr lang="en-US" sz="1400" i="1" dirty="0">
                <a:latin typeface="Arial Narrow" panose="020B0606020202030204" pitchFamily="34" charset="0"/>
              </a:rPr>
              <a:t>not </a:t>
            </a:r>
            <a:r>
              <a:rPr lang="en-US" sz="1400" dirty="0">
                <a:latin typeface="Arial Narrow" panose="020B0606020202030204" pitchFamily="34" charset="0"/>
              </a:rPr>
              <a:t>pregnant within a year prior to </a:t>
            </a:r>
            <a:r>
              <a:rPr lang="en-US" sz="1400" dirty="0" smtClean="0">
                <a:latin typeface="Arial Narrow" panose="020B0606020202030204" pitchFamily="34" charset="0"/>
              </a:rPr>
              <a:t>death; </a:t>
            </a:r>
          </a:p>
          <a:p>
            <a:r>
              <a:rPr lang="en-US" sz="1400" dirty="0" smtClean="0">
                <a:solidFill>
                  <a:schemeClr val="accent5">
                    <a:lumMod val="75000"/>
                  </a:schemeClr>
                </a:solidFill>
                <a:latin typeface="Arial Narrow" panose="020B0606020202030204" pitchFamily="34" charset="0"/>
              </a:rPr>
              <a:t>CA </a:t>
            </a:r>
            <a:r>
              <a:rPr lang="en-US" sz="1400" dirty="0">
                <a:solidFill>
                  <a:schemeClr val="accent5">
                    <a:lumMod val="75000"/>
                  </a:schemeClr>
                </a:solidFill>
                <a:latin typeface="Arial Narrow" panose="020B0606020202030204" pitchFamily="34" charset="0"/>
              </a:rPr>
              <a:t>Birth Cohort: </a:t>
            </a:r>
            <a:r>
              <a:rPr lang="en-US" sz="1400" dirty="0">
                <a:latin typeface="Arial Narrow" panose="020B0606020202030204" pitchFamily="34" charset="0"/>
              </a:rPr>
              <a:t>Women with a live birth or fetal </a:t>
            </a:r>
            <a:r>
              <a:rPr lang="en-US" sz="1400" dirty="0" smtClean="0">
                <a:latin typeface="Arial Narrow" panose="020B0606020202030204" pitchFamily="34" charset="0"/>
              </a:rPr>
              <a:t>death</a:t>
            </a:r>
            <a:endParaRPr lang="en-US" sz="1400" dirty="0">
              <a:latin typeface="Arial Narrow" panose="020B0606020202030204" pitchFamily="34" charset="0"/>
            </a:endParaRPr>
          </a:p>
        </p:txBody>
      </p:sp>
    </p:spTree>
    <p:extLst>
      <p:ext uri="{BB962C8B-B14F-4D97-AF65-F5344CB8AC3E}">
        <p14:creationId xmlns:p14="http://schemas.microsoft.com/office/powerpoint/2010/main" val="192445621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65126"/>
            <a:ext cx="10972800" cy="1006474"/>
          </a:xfrm>
        </p:spPr>
        <p:txBody>
          <a:bodyPr>
            <a:normAutofit/>
          </a:bodyPr>
          <a:lstStyle/>
          <a:p>
            <a:pPr marL="112713"/>
            <a:r>
              <a:rPr lang="en-US" sz="3600" dirty="0" smtClean="0"/>
              <a:t>Race/Ethnicity, CA </a:t>
            </a:r>
            <a:r>
              <a:rPr lang="en-US" sz="3600" dirty="0"/>
              <a:t>P-A Suicide Cohort, 2002-2012 (</a:t>
            </a:r>
            <a:r>
              <a:rPr lang="en-US" sz="3600" dirty="0" smtClean="0"/>
              <a:t>N=99)</a:t>
            </a:r>
            <a:endParaRPr lang="en-US" sz="3600" dirty="0"/>
          </a:p>
        </p:txBody>
      </p:sp>
      <p:graphicFrame>
        <p:nvGraphicFramePr>
          <p:cNvPr id="6" name="Content Placeholder 5" descr="bar chart"/>
          <p:cNvGraphicFramePr>
            <a:graphicFrameLocks noGrp="1"/>
          </p:cNvGraphicFramePr>
          <p:nvPr>
            <p:ph idx="1"/>
            <p:extLst>
              <p:ext uri="{D42A27DB-BD31-4B8C-83A1-F6EECF244321}">
                <p14:modId xmlns:p14="http://schemas.microsoft.com/office/powerpoint/2010/main" val="3514678173"/>
              </p:ext>
            </p:extLst>
          </p:nvPr>
        </p:nvGraphicFramePr>
        <p:xfrm>
          <a:off x="609600" y="1830389"/>
          <a:ext cx="10972800" cy="3836881"/>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609600" y="5667270"/>
            <a:ext cx="9736852" cy="738664"/>
          </a:xfrm>
          <a:prstGeom prst="rect">
            <a:avLst/>
          </a:prstGeom>
          <a:noFill/>
        </p:spPr>
        <p:txBody>
          <a:bodyPr wrap="square" rtlCol="0">
            <a:spAutoFit/>
          </a:bodyPr>
          <a:lstStyle/>
          <a:p>
            <a:r>
              <a:rPr lang="en-US" sz="1400" dirty="0" smtClean="0">
                <a:solidFill>
                  <a:schemeClr val="accent5">
                    <a:lumMod val="75000"/>
                  </a:schemeClr>
                </a:solidFill>
                <a:latin typeface="Arial Narrow" panose="020B0606020202030204" pitchFamily="34" charset="0"/>
              </a:rPr>
              <a:t>CA </a:t>
            </a:r>
            <a:r>
              <a:rPr lang="en-US" sz="1400" dirty="0">
                <a:solidFill>
                  <a:schemeClr val="accent5">
                    <a:lumMod val="75000"/>
                  </a:schemeClr>
                </a:solidFill>
                <a:latin typeface="Arial Narrow" panose="020B0606020202030204" pitchFamily="34" charset="0"/>
              </a:rPr>
              <a:t>Pregnancy-Associated (P-A) Suicide </a:t>
            </a:r>
            <a:r>
              <a:rPr lang="en-US" sz="1400" dirty="0" smtClean="0">
                <a:solidFill>
                  <a:schemeClr val="accent5">
                    <a:lumMod val="75000"/>
                  </a:schemeClr>
                </a:solidFill>
                <a:latin typeface="Arial Narrow" panose="020B0606020202030204" pitchFamily="34" charset="0"/>
              </a:rPr>
              <a:t>Cohort: </a:t>
            </a:r>
            <a:r>
              <a:rPr lang="en-US" sz="1400" dirty="0" smtClean="0">
                <a:latin typeface="Arial Narrow" panose="020B0606020202030204" pitchFamily="34" charset="0"/>
              </a:rPr>
              <a:t>Women who died by suicide while pregnant or within a year after end of pregnancy; </a:t>
            </a:r>
          </a:p>
          <a:p>
            <a:r>
              <a:rPr lang="en-US" sz="1400" dirty="0" smtClean="0">
                <a:solidFill>
                  <a:schemeClr val="accent5">
                    <a:lumMod val="75000"/>
                  </a:schemeClr>
                </a:solidFill>
                <a:latin typeface="Arial Narrow" panose="020B0606020202030204" pitchFamily="34" charset="0"/>
              </a:rPr>
              <a:t>CA </a:t>
            </a:r>
            <a:r>
              <a:rPr lang="en-US" sz="1400" dirty="0">
                <a:solidFill>
                  <a:schemeClr val="accent5">
                    <a:lumMod val="75000"/>
                  </a:schemeClr>
                </a:solidFill>
                <a:latin typeface="Arial Narrow" panose="020B0606020202030204" pitchFamily="34" charset="0"/>
              </a:rPr>
              <a:t>Non </a:t>
            </a:r>
            <a:r>
              <a:rPr lang="en-US" sz="1400" dirty="0" smtClean="0">
                <a:solidFill>
                  <a:schemeClr val="accent5">
                    <a:lumMod val="75000"/>
                  </a:schemeClr>
                </a:solidFill>
                <a:latin typeface="Arial Narrow" panose="020B0606020202030204" pitchFamily="34" charset="0"/>
              </a:rPr>
              <a:t>P-A </a:t>
            </a:r>
            <a:r>
              <a:rPr lang="en-US" sz="1400" dirty="0">
                <a:solidFill>
                  <a:schemeClr val="accent5">
                    <a:lumMod val="75000"/>
                  </a:schemeClr>
                </a:solidFill>
                <a:latin typeface="Arial Narrow" panose="020B0606020202030204" pitchFamily="34" charset="0"/>
              </a:rPr>
              <a:t>Suicide Cohort: </a:t>
            </a:r>
            <a:r>
              <a:rPr lang="en-US" sz="1400" dirty="0">
                <a:latin typeface="Arial Narrow" panose="020B0606020202030204" pitchFamily="34" charset="0"/>
              </a:rPr>
              <a:t>Women of reproductive age (15-49 years) who died by suicide </a:t>
            </a:r>
            <a:r>
              <a:rPr lang="en-US" sz="1400" dirty="0" smtClean="0">
                <a:latin typeface="Arial Narrow" panose="020B0606020202030204" pitchFamily="34" charset="0"/>
              </a:rPr>
              <a:t>and </a:t>
            </a:r>
            <a:r>
              <a:rPr lang="en-US" sz="1400" dirty="0">
                <a:latin typeface="Arial Narrow" panose="020B0606020202030204" pitchFamily="34" charset="0"/>
              </a:rPr>
              <a:t>were </a:t>
            </a:r>
            <a:r>
              <a:rPr lang="en-US" sz="1400" i="1" dirty="0">
                <a:latin typeface="Arial Narrow" panose="020B0606020202030204" pitchFamily="34" charset="0"/>
              </a:rPr>
              <a:t>not </a:t>
            </a:r>
            <a:r>
              <a:rPr lang="en-US" sz="1400" dirty="0">
                <a:latin typeface="Arial Narrow" panose="020B0606020202030204" pitchFamily="34" charset="0"/>
              </a:rPr>
              <a:t>pregnant within a year prior to </a:t>
            </a:r>
            <a:r>
              <a:rPr lang="en-US" sz="1400" dirty="0" smtClean="0">
                <a:latin typeface="Arial Narrow" panose="020B0606020202030204" pitchFamily="34" charset="0"/>
              </a:rPr>
              <a:t>death; </a:t>
            </a:r>
          </a:p>
          <a:p>
            <a:r>
              <a:rPr lang="en-US" sz="1400" dirty="0" smtClean="0">
                <a:solidFill>
                  <a:schemeClr val="accent5">
                    <a:lumMod val="75000"/>
                  </a:schemeClr>
                </a:solidFill>
                <a:latin typeface="Arial Narrow" panose="020B0606020202030204" pitchFamily="34" charset="0"/>
              </a:rPr>
              <a:t>CA </a:t>
            </a:r>
            <a:r>
              <a:rPr lang="en-US" sz="1400" dirty="0">
                <a:solidFill>
                  <a:schemeClr val="accent5">
                    <a:lumMod val="75000"/>
                  </a:schemeClr>
                </a:solidFill>
                <a:latin typeface="Arial Narrow" panose="020B0606020202030204" pitchFamily="34" charset="0"/>
              </a:rPr>
              <a:t>Birth Cohort: </a:t>
            </a:r>
            <a:r>
              <a:rPr lang="en-US" sz="1400" dirty="0">
                <a:latin typeface="Arial Narrow" panose="020B0606020202030204" pitchFamily="34" charset="0"/>
              </a:rPr>
              <a:t>Women with a live birth or fetal </a:t>
            </a:r>
            <a:r>
              <a:rPr lang="en-US" sz="1400" dirty="0" smtClean="0">
                <a:latin typeface="Arial Narrow" panose="020B0606020202030204" pitchFamily="34" charset="0"/>
              </a:rPr>
              <a:t>death</a:t>
            </a:r>
            <a:endParaRPr lang="en-US" sz="1400" dirty="0">
              <a:latin typeface="Arial Narrow" panose="020B0606020202030204" pitchFamily="34" charset="0"/>
            </a:endParaRPr>
          </a:p>
        </p:txBody>
      </p:sp>
    </p:spTree>
    <p:extLst>
      <p:ext uri="{BB962C8B-B14F-4D97-AF65-F5344CB8AC3E}">
        <p14:creationId xmlns:p14="http://schemas.microsoft.com/office/powerpoint/2010/main" val="76879751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9431" y="365126"/>
            <a:ext cx="10972800" cy="978932"/>
          </a:xfrm>
        </p:spPr>
        <p:txBody>
          <a:bodyPr>
            <a:normAutofit fontScale="90000"/>
          </a:bodyPr>
          <a:lstStyle/>
          <a:p>
            <a:pPr marL="112713"/>
            <a:r>
              <a:rPr lang="en-US" sz="4000" dirty="0" smtClean="0"/>
              <a:t>Education, CA </a:t>
            </a:r>
            <a:r>
              <a:rPr lang="en-US" sz="4000" dirty="0"/>
              <a:t>P-A Suicide Cohort, 2002-2012 (</a:t>
            </a:r>
            <a:r>
              <a:rPr lang="en-US" sz="4000" dirty="0" smtClean="0"/>
              <a:t>N=99)</a:t>
            </a:r>
            <a:endParaRPr lang="en-US" sz="4000" dirty="0"/>
          </a:p>
        </p:txBody>
      </p:sp>
      <p:graphicFrame>
        <p:nvGraphicFramePr>
          <p:cNvPr id="6" name="Content Placeholder 5" descr="bar chart"/>
          <p:cNvGraphicFramePr>
            <a:graphicFrameLocks noGrp="1"/>
          </p:cNvGraphicFramePr>
          <p:nvPr>
            <p:ph idx="1"/>
            <p:extLst>
              <p:ext uri="{D42A27DB-BD31-4B8C-83A1-F6EECF244321}">
                <p14:modId xmlns:p14="http://schemas.microsoft.com/office/powerpoint/2010/main" val="2574983589"/>
              </p:ext>
            </p:extLst>
          </p:nvPr>
        </p:nvGraphicFramePr>
        <p:xfrm>
          <a:off x="440675" y="1608462"/>
          <a:ext cx="11141725" cy="4058807"/>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609600" y="5667270"/>
            <a:ext cx="9736852" cy="738664"/>
          </a:xfrm>
          <a:prstGeom prst="rect">
            <a:avLst/>
          </a:prstGeom>
          <a:noFill/>
        </p:spPr>
        <p:txBody>
          <a:bodyPr wrap="square" rtlCol="0">
            <a:spAutoFit/>
          </a:bodyPr>
          <a:lstStyle/>
          <a:p>
            <a:r>
              <a:rPr lang="en-US" sz="1400" dirty="0" smtClean="0">
                <a:solidFill>
                  <a:schemeClr val="accent5">
                    <a:lumMod val="75000"/>
                  </a:schemeClr>
                </a:solidFill>
                <a:latin typeface="Arial Narrow" panose="020B0606020202030204" pitchFamily="34" charset="0"/>
              </a:rPr>
              <a:t>CA </a:t>
            </a:r>
            <a:r>
              <a:rPr lang="en-US" sz="1400" dirty="0">
                <a:solidFill>
                  <a:schemeClr val="accent5">
                    <a:lumMod val="75000"/>
                  </a:schemeClr>
                </a:solidFill>
                <a:latin typeface="Arial Narrow" panose="020B0606020202030204" pitchFamily="34" charset="0"/>
              </a:rPr>
              <a:t>Pregnancy-Associated (P-A) Suicide </a:t>
            </a:r>
            <a:r>
              <a:rPr lang="en-US" sz="1400" dirty="0" smtClean="0">
                <a:solidFill>
                  <a:schemeClr val="accent5">
                    <a:lumMod val="75000"/>
                  </a:schemeClr>
                </a:solidFill>
                <a:latin typeface="Arial Narrow" panose="020B0606020202030204" pitchFamily="34" charset="0"/>
              </a:rPr>
              <a:t>Cohort: </a:t>
            </a:r>
            <a:r>
              <a:rPr lang="en-US" sz="1400" dirty="0" smtClean="0">
                <a:latin typeface="Arial Narrow" panose="020B0606020202030204" pitchFamily="34" charset="0"/>
              </a:rPr>
              <a:t>Women who died by suicide while pregnant or within a year after end of pregnancy; </a:t>
            </a:r>
          </a:p>
          <a:p>
            <a:r>
              <a:rPr lang="en-US" sz="1400" dirty="0" smtClean="0">
                <a:solidFill>
                  <a:schemeClr val="accent5">
                    <a:lumMod val="75000"/>
                  </a:schemeClr>
                </a:solidFill>
                <a:latin typeface="Arial Narrow" panose="020B0606020202030204" pitchFamily="34" charset="0"/>
              </a:rPr>
              <a:t>CA </a:t>
            </a:r>
            <a:r>
              <a:rPr lang="en-US" sz="1400" dirty="0">
                <a:solidFill>
                  <a:schemeClr val="accent5">
                    <a:lumMod val="75000"/>
                  </a:schemeClr>
                </a:solidFill>
                <a:latin typeface="Arial Narrow" panose="020B0606020202030204" pitchFamily="34" charset="0"/>
              </a:rPr>
              <a:t>Non </a:t>
            </a:r>
            <a:r>
              <a:rPr lang="en-US" sz="1400" dirty="0" smtClean="0">
                <a:solidFill>
                  <a:schemeClr val="accent5">
                    <a:lumMod val="75000"/>
                  </a:schemeClr>
                </a:solidFill>
                <a:latin typeface="Arial Narrow" panose="020B0606020202030204" pitchFamily="34" charset="0"/>
              </a:rPr>
              <a:t>P-A </a:t>
            </a:r>
            <a:r>
              <a:rPr lang="en-US" sz="1400" dirty="0">
                <a:solidFill>
                  <a:schemeClr val="accent5">
                    <a:lumMod val="75000"/>
                  </a:schemeClr>
                </a:solidFill>
                <a:latin typeface="Arial Narrow" panose="020B0606020202030204" pitchFamily="34" charset="0"/>
              </a:rPr>
              <a:t>Suicide Cohort: </a:t>
            </a:r>
            <a:r>
              <a:rPr lang="en-US" sz="1400" dirty="0">
                <a:latin typeface="Arial Narrow" panose="020B0606020202030204" pitchFamily="34" charset="0"/>
              </a:rPr>
              <a:t>Women of reproductive age (15-49 years) who died by suicide </a:t>
            </a:r>
            <a:r>
              <a:rPr lang="en-US" sz="1400" dirty="0" smtClean="0">
                <a:latin typeface="Arial Narrow" panose="020B0606020202030204" pitchFamily="34" charset="0"/>
              </a:rPr>
              <a:t>and </a:t>
            </a:r>
            <a:r>
              <a:rPr lang="en-US" sz="1400" dirty="0">
                <a:latin typeface="Arial Narrow" panose="020B0606020202030204" pitchFamily="34" charset="0"/>
              </a:rPr>
              <a:t>were </a:t>
            </a:r>
            <a:r>
              <a:rPr lang="en-US" sz="1400" i="1" dirty="0">
                <a:latin typeface="Arial Narrow" panose="020B0606020202030204" pitchFamily="34" charset="0"/>
              </a:rPr>
              <a:t>not </a:t>
            </a:r>
            <a:r>
              <a:rPr lang="en-US" sz="1400" dirty="0">
                <a:latin typeface="Arial Narrow" panose="020B0606020202030204" pitchFamily="34" charset="0"/>
              </a:rPr>
              <a:t>pregnant within a year prior to </a:t>
            </a:r>
            <a:r>
              <a:rPr lang="en-US" sz="1400" dirty="0" smtClean="0">
                <a:latin typeface="Arial Narrow" panose="020B0606020202030204" pitchFamily="34" charset="0"/>
              </a:rPr>
              <a:t>death; </a:t>
            </a:r>
          </a:p>
          <a:p>
            <a:r>
              <a:rPr lang="en-US" sz="1400" dirty="0" smtClean="0">
                <a:solidFill>
                  <a:schemeClr val="accent5">
                    <a:lumMod val="75000"/>
                  </a:schemeClr>
                </a:solidFill>
                <a:latin typeface="Arial Narrow" panose="020B0606020202030204" pitchFamily="34" charset="0"/>
              </a:rPr>
              <a:t>CA </a:t>
            </a:r>
            <a:r>
              <a:rPr lang="en-US" sz="1400" dirty="0">
                <a:solidFill>
                  <a:schemeClr val="accent5">
                    <a:lumMod val="75000"/>
                  </a:schemeClr>
                </a:solidFill>
                <a:latin typeface="Arial Narrow" panose="020B0606020202030204" pitchFamily="34" charset="0"/>
              </a:rPr>
              <a:t>Birth Cohort: </a:t>
            </a:r>
            <a:r>
              <a:rPr lang="en-US" sz="1400" dirty="0">
                <a:latin typeface="Arial Narrow" panose="020B0606020202030204" pitchFamily="34" charset="0"/>
              </a:rPr>
              <a:t>Women with a live birth or fetal </a:t>
            </a:r>
            <a:r>
              <a:rPr lang="en-US" sz="1400" dirty="0" smtClean="0">
                <a:latin typeface="Arial Narrow" panose="020B0606020202030204" pitchFamily="34" charset="0"/>
              </a:rPr>
              <a:t>death</a:t>
            </a:r>
            <a:endParaRPr lang="en-US" sz="1400" dirty="0">
              <a:latin typeface="Arial Narrow" panose="020B0606020202030204" pitchFamily="34" charset="0"/>
            </a:endParaRPr>
          </a:p>
        </p:txBody>
      </p:sp>
    </p:spTree>
    <p:extLst>
      <p:ext uri="{BB962C8B-B14F-4D97-AF65-F5344CB8AC3E}">
        <p14:creationId xmlns:p14="http://schemas.microsoft.com/office/powerpoint/2010/main" val="188839183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65125"/>
            <a:ext cx="10972800" cy="1107624"/>
          </a:xfrm>
        </p:spPr>
        <p:txBody>
          <a:bodyPr>
            <a:noAutofit/>
          </a:bodyPr>
          <a:lstStyle/>
          <a:p>
            <a:r>
              <a:rPr lang="en-US" sz="4000" dirty="0"/>
              <a:t>Other demographic characteristics, </a:t>
            </a:r>
            <a:r>
              <a:rPr lang="en-US" sz="4000" dirty="0" smtClean="0"/>
              <a:t/>
            </a:r>
            <a:br>
              <a:rPr lang="en-US" sz="4000" dirty="0" smtClean="0"/>
            </a:br>
            <a:r>
              <a:rPr lang="en-US" sz="4000" dirty="0" smtClean="0"/>
              <a:t>CA </a:t>
            </a:r>
            <a:r>
              <a:rPr lang="en-US" sz="4000" dirty="0"/>
              <a:t>P-A Suicide Cohort, 2002-2012 (N=99</a:t>
            </a:r>
            <a:r>
              <a:rPr lang="en-US" sz="4000" dirty="0" smtClean="0"/>
              <a:t>)</a:t>
            </a:r>
            <a:endParaRPr lang="en-US" sz="4000" dirty="0"/>
          </a:p>
        </p:txBody>
      </p:sp>
      <p:graphicFrame>
        <p:nvGraphicFramePr>
          <p:cNvPr id="4" name="Content Placeholder 3" descr="table"/>
          <p:cNvGraphicFramePr>
            <a:graphicFrameLocks noGrp="1"/>
          </p:cNvGraphicFramePr>
          <p:nvPr>
            <p:ph idx="1"/>
            <p:extLst>
              <p:ext uri="{D42A27DB-BD31-4B8C-83A1-F6EECF244321}">
                <p14:modId xmlns:p14="http://schemas.microsoft.com/office/powerpoint/2010/main" val="779368016"/>
              </p:ext>
            </p:extLst>
          </p:nvPr>
        </p:nvGraphicFramePr>
        <p:xfrm>
          <a:off x="617619" y="1553136"/>
          <a:ext cx="10964780" cy="3474720"/>
        </p:xfrm>
        <a:graphic>
          <a:graphicData uri="http://schemas.openxmlformats.org/drawingml/2006/table">
            <a:tbl>
              <a:tblPr firstRow="1" bandRow="1">
                <a:tableStyleId>{5C22544A-7EE6-4342-B048-85BDC9FD1C3A}</a:tableStyleId>
              </a:tblPr>
              <a:tblGrid>
                <a:gridCol w="5873616">
                  <a:extLst>
                    <a:ext uri="{9D8B030D-6E8A-4147-A177-3AD203B41FA5}">
                      <a16:colId xmlns:a16="http://schemas.microsoft.com/office/drawing/2014/main" val="244068447"/>
                    </a:ext>
                  </a:extLst>
                </a:gridCol>
                <a:gridCol w="2552281">
                  <a:extLst>
                    <a:ext uri="{9D8B030D-6E8A-4147-A177-3AD203B41FA5}">
                      <a16:colId xmlns:a16="http://schemas.microsoft.com/office/drawing/2014/main" val="3864561849"/>
                    </a:ext>
                  </a:extLst>
                </a:gridCol>
                <a:gridCol w="2538883">
                  <a:extLst>
                    <a:ext uri="{9D8B030D-6E8A-4147-A177-3AD203B41FA5}">
                      <a16:colId xmlns:a16="http://schemas.microsoft.com/office/drawing/2014/main" val="2797321597"/>
                    </a:ext>
                  </a:extLst>
                </a:gridCol>
              </a:tblGrid>
              <a:tr h="370840">
                <a:tc>
                  <a:txBody>
                    <a:bodyPr/>
                    <a:lstStyle/>
                    <a:p>
                      <a:endParaRPr lang="en-US" sz="2000" dirty="0"/>
                    </a:p>
                  </a:txBody>
                  <a:tcPr/>
                </a:tc>
                <a:tc>
                  <a:txBody>
                    <a:bodyPr/>
                    <a:lstStyle/>
                    <a:p>
                      <a:pPr algn="ctr"/>
                      <a:r>
                        <a:rPr lang="en-US" sz="2000" dirty="0">
                          <a:latin typeface="Arial Narrow" panose="020B0606020202030204" pitchFamily="34" charset="0"/>
                        </a:rPr>
                        <a:t>CA</a:t>
                      </a:r>
                      <a:r>
                        <a:rPr lang="en-US" sz="2000" baseline="0" dirty="0">
                          <a:latin typeface="Arial Narrow" panose="020B0606020202030204" pitchFamily="34" charset="0"/>
                        </a:rPr>
                        <a:t> P-A Suicide </a:t>
                      </a:r>
                      <a:r>
                        <a:rPr lang="en-US" sz="2000" baseline="0" dirty="0" smtClean="0">
                          <a:latin typeface="Arial Narrow" panose="020B0606020202030204" pitchFamily="34" charset="0"/>
                        </a:rPr>
                        <a:t>Cohort</a:t>
                      </a:r>
                      <a:endParaRPr lang="en-US" sz="2000" baseline="0" dirty="0">
                        <a:latin typeface="Arial Narrow" panose="020B0606020202030204" pitchFamily="34" charset="0"/>
                      </a:endParaRPr>
                    </a:p>
                    <a:p>
                      <a:pPr algn="ctr"/>
                      <a:r>
                        <a:rPr lang="en-US" sz="2000" baseline="0" dirty="0">
                          <a:latin typeface="Arial Narrow" panose="020B0606020202030204" pitchFamily="34" charset="0"/>
                        </a:rPr>
                        <a:t>(N=99)</a:t>
                      </a:r>
                      <a:endParaRPr lang="en-US" sz="2000" dirty="0">
                        <a:latin typeface="Arial Narrow" panose="020B0606020202030204" pitchFamily="34" charset="0"/>
                      </a:endParaRPr>
                    </a:p>
                  </a:txBody>
                  <a:tcPr/>
                </a:tc>
                <a:tc>
                  <a:txBody>
                    <a:bodyPr/>
                    <a:lstStyle/>
                    <a:p>
                      <a:pPr algn="ctr"/>
                      <a:r>
                        <a:rPr lang="en-US" sz="2000" dirty="0">
                          <a:latin typeface="Arial Narrow" panose="020B0606020202030204" pitchFamily="34" charset="0"/>
                        </a:rPr>
                        <a:t>CA Birth </a:t>
                      </a:r>
                      <a:r>
                        <a:rPr lang="en-US" sz="2000" dirty="0" smtClean="0">
                          <a:latin typeface="Arial Narrow" panose="020B0606020202030204" pitchFamily="34" charset="0"/>
                        </a:rPr>
                        <a:t>Cohort</a:t>
                      </a:r>
                      <a:endParaRPr lang="en-US" sz="2000" dirty="0">
                        <a:latin typeface="Arial Narrow" panose="020B0606020202030204" pitchFamily="34" charset="0"/>
                      </a:endParaRPr>
                    </a:p>
                    <a:p>
                      <a:pPr algn="ctr"/>
                      <a:r>
                        <a:rPr lang="en-US" sz="2000" dirty="0">
                          <a:latin typeface="Arial Narrow" panose="020B0606020202030204" pitchFamily="34" charset="0"/>
                        </a:rPr>
                        <a:t>(N=5,908,797)</a:t>
                      </a:r>
                    </a:p>
                  </a:txBody>
                  <a:tcPr/>
                </a:tc>
                <a:extLst>
                  <a:ext uri="{0D108BD9-81ED-4DB2-BD59-A6C34878D82A}">
                    <a16:rowId xmlns:a16="http://schemas.microsoft.com/office/drawing/2014/main" val="2596645347"/>
                  </a:ext>
                </a:extLst>
              </a:tr>
              <a:tr h="370840">
                <a:tc>
                  <a:txBody>
                    <a:bodyPr/>
                    <a:lstStyle/>
                    <a:p>
                      <a:r>
                        <a:rPr lang="en-US" sz="2000" dirty="0"/>
                        <a:t>U.S. born</a:t>
                      </a:r>
                    </a:p>
                  </a:txBody>
                  <a:tcPr/>
                </a:tc>
                <a:tc>
                  <a:txBody>
                    <a:bodyPr/>
                    <a:lstStyle/>
                    <a:p>
                      <a:pPr algn="ctr"/>
                      <a:r>
                        <a:rPr lang="en-US" sz="2000" dirty="0"/>
                        <a:t>77%</a:t>
                      </a:r>
                    </a:p>
                  </a:txBody>
                  <a:tcPr/>
                </a:tc>
                <a:tc>
                  <a:txBody>
                    <a:bodyPr/>
                    <a:lstStyle/>
                    <a:p>
                      <a:pPr algn="ctr"/>
                      <a:r>
                        <a:rPr lang="en-US" sz="2000" dirty="0"/>
                        <a:t>56%</a:t>
                      </a:r>
                    </a:p>
                  </a:txBody>
                  <a:tcPr/>
                </a:tc>
                <a:extLst>
                  <a:ext uri="{0D108BD9-81ED-4DB2-BD59-A6C34878D82A}">
                    <a16:rowId xmlns:a16="http://schemas.microsoft.com/office/drawing/2014/main" val="825453695"/>
                  </a:ext>
                </a:extLst>
              </a:tr>
              <a:tr h="370840">
                <a:tc>
                  <a:txBody>
                    <a:bodyPr/>
                    <a:lstStyle/>
                    <a:p>
                      <a:r>
                        <a:rPr lang="en-US" sz="2000" dirty="0"/>
                        <a:t>Delivery</a:t>
                      </a:r>
                      <a:r>
                        <a:rPr lang="en-US" sz="2000" baseline="0" dirty="0"/>
                        <a:t> payer</a:t>
                      </a:r>
                      <a:endParaRPr lang="en-US" sz="2000" dirty="0"/>
                    </a:p>
                  </a:txBody>
                  <a:tcPr/>
                </a:tc>
                <a:tc>
                  <a:txBody>
                    <a:bodyPr/>
                    <a:lstStyle/>
                    <a:p>
                      <a:pPr algn="ctr"/>
                      <a:endParaRPr lang="en-US" sz="2000" dirty="0"/>
                    </a:p>
                  </a:txBody>
                  <a:tcPr/>
                </a:tc>
                <a:tc>
                  <a:txBody>
                    <a:bodyPr/>
                    <a:lstStyle/>
                    <a:p>
                      <a:pPr algn="ctr"/>
                      <a:endParaRPr lang="en-US" sz="2000" dirty="0"/>
                    </a:p>
                  </a:txBody>
                  <a:tcPr/>
                </a:tc>
                <a:extLst>
                  <a:ext uri="{0D108BD9-81ED-4DB2-BD59-A6C34878D82A}">
                    <a16:rowId xmlns:a16="http://schemas.microsoft.com/office/drawing/2014/main" val="1112160373"/>
                  </a:ext>
                </a:extLst>
              </a:tr>
              <a:tr h="370840">
                <a:tc>
                  <a:txBody>
                    <a:bodyPr/>
                    <a:lstStyle/>
                    <a:p>
                      <a:pPr marL="225425" indent="0"/>
                      <a:r>
                        <a:rPr lang="en-US" sz="2000" dirty="0"/>
                        <a:t>Medi-Cal/Other government</a:t>
                      </a:r>
                    </a:p>
                  </a:txBody>
                  <a:tcPr/>
                </a:tc>
                <a:tc>
                  <a:txBody>
                    <a:bodyPr/>
                    <a:lstStyle/>
                    <a:p>
                      <a:pPr algn="ctr"/>
                      <a:r>
                        <a:rPr lang="en-US" sz="2000" dirty="0"/>
                        <a:t>52%</a:t>
                      </a:r>
                    </a:p>
                  </a:txBody>
                  <a:tcPr/>
                </a:tc>
                <a:tc>
                  <a:txBody>
                    <a:bodyPr/>
                    <a:lstStyle/>
                    <a:p>
                      <a:pPr algn="ctr"/>
                      <a:r>
                        <a:rPr lang="en-US" sz="2000" dirty="0"/>
                        <a:t>48%</a:t>
                      </a:r>
                    </a:p>
                  </a:txBody>
                  <a:tcPr/>
                </a:tc>
                <a:extLst>
                  <a:ext uri="{0D108BD9-81ED-4DB2-BD59-A6C34878D82A}">
                    <a16:rowId xmlns:a16="http://schemas.microsoft.com/office/drawing/2014/main" val="1354763609"/>
                  </a:ext>
                </a:extLst>
              </a:tr>
              <a:tr h="370840">
                <a:tc>
                  <a:txBody>
                    <a:bodyPr/>
                    <a:lstStyle/>
                    <a:p>
                      <a:pPr marL="225425" indent="0"/>
                      <a:r>
                        <a:rPr lang="en-US" sz="2000" dirty="0"/>
                        <a:t>Private insurance</a:t>
                      </a:r>
                    </a:p>
                  </a:txBody>
                  <a:tcPr/>
                </a:tc>
                <a:tc>
                  <a:txBody>
                    <a:bodyPr/>
                    <a:lstStyle/>
                    <a:p>
                      <a:pPr algn="ctr"/>
                      <a:r>
                        <a:rPr lang="en-US" sz="2000" dirty="0"/>
                        <a:t>44%</a:t>
                      </a:r>
                    </a:p>
                  </a:txBody>
                  <a:tcPr/>
                </a:tc>
                <a:tc>
                  <a:txBody>
                    <a:bodyPr/>
                    <a:lstStyle/>
                    <a:p>
                      <a:pPr algn="ctr"/>
                      <a:r>
                        <a:rPr lang="en-US" sz="2000" dirty="0"/>
                        <a:t>48%</a:t>
                      </a:r>
                    </a:p>
                  </a:txBody>
                  <a:tcPr/>
                </a:tc>
                <a:extLst>
                  <a:ext uri="{0D108BD9-81ED-4DB2-BD59-A6C34878D82A}">
                    <a16:rowId xmlns:a16="http://schemas.microsoft.com/office/drawing/2014/main" val="1070233774"/>
                  </a:ext>
                </a:extLst>
              </a:tr>
              <a:tr h="370840">
                <a:tc>
                  <a:txBody>
                    <a:bodyPr/>
                    <a:lstStyle/>
                    <a:p>
                      <a:pPr marL="225425" indent="0"/>
                      <a:r>
                        <a:rPr lang="en-US" sz="2000" dirty="0"/>
                        <a:t>Self-pay/Uninsured</a:t>
                      </a:r>
                    </a:p>
                  </a:txBody>
                  <a:tcPr/>
                </a:tc>
                <a:tc>
                  <a:txBody>
                    <a:bodyPr/>
                    <a:lstStyle/>
                    <a:p>
                      <a:pPr algn="ctr"/>
                      <a:r>
                        <a:rPr lang="en-US" sz="2000" dirty="0"/>
                        <a:t>4%</a:t>
                      </a:r>
                    </a:p>
                  </a:txBody>
                  <a:tcPr/>
                </a:tc>
                <a:tc>
                  <a:txBody>
                    <a:bodyPr/>
                    <a:lstStyle/>
                    <a:p>
                      <a:pPr algn="ctr"/>
                      <a:r>
                        <a:rPr lang="en-US" sz="2000" dirty="0"/>
                        <a:t>3%</a:t>
                      </a:r>
                    </a:p>
                  </a:txBody>
                  <a:tcPr/>
                </a:tc>
                <a:extLst>
                  <a:ext uri="{0D108BD9-81ED-4DB2-BD59-A6C34878D82A}">
                    <a16:rowId xmlns:a16="http://schemas.microsoft.com/office/drawing/2014/main" val="199147281"/>
                  </a:ext>
                </a:extLst>
              </a:tr>
              <a:tr h="370840">
                <a:tc>
                  <a:txBody>
                    <a:bodyPr/>
                    <a:lstStyle/>
                    <a:p>
                      <a:r>
                        <a:rPr lang="en-US" sz="2000" dirty="0" smtClean="0"/>
                        <a:t>Age &lt;20 years at </a:t>
                      </a:r>
                      <a:r>
                        <a:rPr lang="en-US" sz="2000" i="1" dirty="0" smtClean="0"/>
                        <a:t>first</a:t>
                      </a:r>
                      <a:r>
                        <a:rPr lang="en-US" sz="2000" dirty="0" smtClean="0"/>
                        <a:t> birth</a:t>
                      </a:r>
                      <a:endParaRPr lang="en-US" sz="1800" dirty="0"/>
                    </a:p>
                  </a:txBody>
                  <a:tcPr/>
                </a:tc>
                <a:tc>
                  <a:txBody>
                    <a:bodyPr/>
                    <a:lstStyle/>
                    <a:p>
                      <a:pPr algn="ctr"/>
                      <a:r>
                        <a:rPr lang="en-US" sz="2000" dirty="0" smtClean="0"/>
                        <a:t>29%</a:t>
                      </a:r>
                      <a:endParaRPr lang="en-US" sz="2000" dirty="0"/>
                    </a:p>
                  </a:txBody>
                  <a:tcPr/>
                </a:tc>
                <a:tc>
                  <a:txBody>
                    <a:bodyPr/>
                    <a:lstStyle/>
                    <a:p>
                      <a:pPr algn="ctr"/>
                      <a:r>
                        <a:rPr lang="en-US" sz="2000" dirty="0" smtClean="0"/>
                        <a:t>19%</a:t>
                      </a:r>
                      <a:endParaRPr lang="en-US" sz="2000" dirty="0"/>
                    </a:p>
                  </a:txBody>
                  <a:tcPr/>
                </a:tc>
                <a:extLst>
                  <a:ext uri="{0D108BD9-81ED-4DB2-BD59-A6C34878D82A}">
                    <a16:rowId xmlns:a16="http://schemas.microsoft.com/office/drawing/2014/main" val="2095834221"/>
                  </a:ext>
                </a:extLst>
              </a:tr>
              <a:tr h="370840">
                <a:tc>
                  <a:txBody>
                    <a:bodyPr/>
                    <a:lstStyle/>
                    <a:p>
                      <a:r>
                        <a:rPr lang="en-US" sz="2000" dirty="0"/>
                        <a:t>Adequate</a:t>
                      </a:r>
                      <a:r>
                        <a:rPr lang="en-US" sz="2000" baseline="0" dirty="0"/>
                        <a:t> prenatal care </a:t>
                      </a:r>
                      <a:r>
                        <a:rPr lang="en-US" sz="1700" baseline="0" dirty="0" smtClean="0"/>
                        <a:t>(</a:t>
                      </a:r>
                      <a:r>
                        <a:rPr lang="en-US" sz="1700" dirty="0" smtClean="0"/>
                        <a:t>pregnancies 20+ weeks only)</a:t>
                      </a:r>
                      <a:endParaRPr lang="en-US" sz="1700" dirty="0"/>
                    </a:p>
                  </a:txBody>
                  <a:tcPr/>
                </a:tc>
                <a:tc>
                  <a:txBody>
                    <a:bodyPr/>
                    <a:lstStyle/>
                    <a:p>
                      <a:pPr algn="ctr"/>
                      <a:r>
                        <a:rPr lang="en-US" sz="2000" dirty="0"/>
                        <a:t>66%</a:t>
                      </a:r>
                    </a:p>
                  </a:txBody>
                  <a:tcPr/>
                </a:tc>
                <a:tc>
                  <a:txBody>
                    <a:bodyPr/>
                    <a:lstStyle/>
                    <a:p>
                      <a:pPr algn="ctr"/>
                      <a:r>
                        <a:rPr lang="en-US" sz="2000" dirty="0"/>
                        <a:t>80%</a:t>
                      </a:r>
                    </a:p>
                  </a:txBody>
                  <a:tcPr/>
                </a:tc>
                <a:extLst>
                  <a:ext uri="{0D108BD9-81ED-4DB2-BD59-A6C34878D82A}">
                    <a16:rowId xmlns:a16="http://schemas.microsoft.com/office/drawing/2014/main" val="4196044819"/>
                  </a:ext>
                </a:extLst>
              </a:tr>
            </a:tbl>
          </a:graphicData>
        </a:graphic>
      </p:graphicFrame>
      <p:sp>
        <p:nvSpPr>
          <p:cNvPr id="5" name="TextBox 4"/>
          <p:cNvSpPr txBox="1"/>
          <p:nvPr/>
        </p:nvSpPr>
        <p:spPr>
          <a:xfrm>
            <a:off x="609599" y="5108243"/>
            <a:ext cx="10972799" cy="738664"/>
          </a:xfrm>
          <a:prstGeom prst="rect">
            <a:avLst/>
          </a:prstGeom>
          <a:noFill/>
        </p:spPr>
        <p:txBody>
          <a:bodyPr wrap="square" rtlCol="0">
            <a:spAutoFit/>
          </a:bodyPr>
          <a:lstStyle/>
          <a:p>
            <a:r>
              <a:rPr lang="en-US" sz="1400" dirty="0" smtClean="0">
                <a:solidFill>
                  <a:schemeClr val="accent5">
                    <a:lumMod val="75000"/>
                  </a:schemeClr>
                </a:solidFill>
                <a:latin typeface="Arial Narrow" panose="020B0606020202030204" pitchFamily="34" charset="0"/>
              </a:rPr>
              <a:t>CA Pregnancy-Associated (P-A) Suicide Cohort: </a:t>
            </a:r>
            <a:r>
              <a:rPr lang="en-US" sz="1400" dirty="0" smtClean="0">
                <a:latin typeface="Arial Narrow" panose="020B0606020202030204" pitchFamily="34" charset="0"/>
              </a:rPr>
              <a:t>Women who died by suicide while pregnant or within a end of pregnancy; </a:t>
            </a:r>
          </a:p>
          <a:p>
            <a:r>
              <a:rPr lang="en-US" sz="1400" dirty="0" smtClean="0">
                <a:solidFill>
                  <a:schemeClr val="accent5">
                    <a:lumMod val="75000"/>
                  </a:schemeClr>
                </a:solidFill>
                <a:latin typeface="Arial Narrow" panose="020B0606020202030204" pitchFamily="34" charset="0"/>
              </a:rPr>
              <a:t>CA </a:t>
            </a:r>
            <a:r>
              <a:rPr lang="en-US" sz="1400" dirty="0">
                <a:solidFill>
                  <a:schemeClr val="accent5">
                    <a:lumMod val="75000"/>
                  </a:schemeClr>
                </a:solidFill>
                <a:latin typeface="Arial Narrow" panose="020B0606020202030204" pitchFamily="34" charset="0"/>
              </a:rPr>
              <a:t>Non </a:t>
            </a:r>
            <a:r>
              <a:rPr lang="en-US" sz="1400" dirty="0" smtClean="0">
                <a:solidFill>
                  <a:schemeClr val="accent5">
                    <a:lumMod val="75000"/>
                  </a:schemeClr>
                </a:solidFill>
                <a:latin typeface="Arial Narrow" panose="020B0606020202030204" pitchFamily="34" charset="0"/>
              </a:rPr>
              <a:t>P-A </a:t>
            </a:r>
            <a:r>
              <a:rPr lang="en-US" sz="1400" dirty="0">
                <a:solidFill>
                  <a:schemeClr val="accent5">
                    <a:lumMod val="75000"/>
                  </a:schemeClr>
                </a:solidFill>
                <a:latin typeface="Arial Narrow" panose="020B0606020202030204" pitchFamily="34" charset="0"/>
              </a:rPr>
              <a:t>Suicide Cohort: </a:t>
            </a:r>
            <a:r>
              <a:rPr lang="en-US" sz="1400" dirty="0">
                <a:latin typeface="Arial Narrow" panose="020B0606020202030204" pitchFamily="34" charset="0"/>
              </a:rPr>
              <a:t>Women of reproductive age (15-49 years) who died by suicide </a:t>
            </a:r>
            <a:r>
              <a:rPr lang="en-US" sz="1400" dirty="0" smtClean="0">
                <a:latin typeface="Arial Narrow" panose="020B0606020202030204" pitchFamily="34" charset="0"/>
              </a:rPr>
              <a:t>and </a:t>
            </a:r>
            <a:r>
              <a:rPr lang="en-US" sz="1400" dirty="0">
                <a:latin typeface="Arial Narrow" panose="020B0606020202030204" pitchFamily="34" charset="0"/>
              </a:rPr>
              <a:t>were </a:t>
            </a:r>
            <a:r>
              <a:rPr lang="en-US" sz="1400" i="1" dirty="0">
                <a:latin typeface="Arial Narrow" panose="020B0606020202030204" pitchFamily="34" charset="0"/>
              </a:rPr>
              <a:t>not </a:t>
            </a:r>
            <a:r>
              <a:rPr lang="en-US" sz="1400" dirty="0" smtClean="0">
                <a:latin typeface="Arial Narrow" panose="020B0606020202030204" pitchFamily="34" charset="0"/>
              </a:rPr>
              <a:t>pregnant within </a:t>
            </a:r>
            <a:r>
              <a:rPr lang="en-US" sz="1400" dirty="0">
                <a:latin typeface="Arial Narrow" panose="020B0606020202030204" pitchFamily="34" charset="0"/>
              </a:rPr>
              <a:t>a year prior to </a:t>
            </a:r>
            <a:r>
              <a:rPr lang="en-US" sz="1400" dirty="0" smtClean="0">
                <a:latin typeface="Arial Narrow" panose="020B0606020202030204" pitchFamily="34" charset="0"/>
              </a:rPr>
              <a:t>death; </a:t>
            </a:r>
          </a:p>
          <a:p>
            <a:r>
              <a:rPr lang="en-US" sz="1400" dirty="0" smtClean="0">
                <a:solidFill>
                  <a:schemeClr val="accent5">
                    <a:lumMod val="75000"/>
                  </a:schemeClr>
                </a:solidFill>
                <a:latin typeface="Arial Narrow" panose="020B0606020202030204" pitchFamily="34" charset="0"/>
              </a:rPr>
              <a:t>CA </a:t>
            </a:r>
            <a:r>
              <a:rPr lang="en-US" sz="1400" dirty="0">
                <a:solidFill>
                  <a:schemeClr val="accent5">
                    <a:lumMod val="75000"/>
                  </a:schemeClr>
                </a:solidFill>
                <a:latin typeface="Arial Narrow" panose="020B0606020202030204" pitchFamily="34" charset="0"/>
              </a:rPr>
              <a:t>Birth Cohort: </a:t>
            </a:r>
            <a:r>
              <a:rPr lang="en-US" sz="1400" dirty="0">
                <a:latin typeface="Arial Narrow" panose="020B0606020202030204" pitchFamily="34" charset="0"/>
              </a:rPr>
              <a:t>Women with a live birth or fetal </a:t>
            </a:r>
            <a:r>
              <a:rPr lang="en-US" sz="1400" dirty="0" smtClean="0">
                <a:latin typeface="Arial Narrow" panose="020B0606020202030204" pitchFamily="34" charset="0"/>
              </a:rPr>
              <a:t>death</a:t>
            </a:r>
            <a:endParaRPr lang="en-US" sz="1400" dirty="0">
              <a:latin typeface="Arial Narrow" panose="020B0606020202030204" pitchFamily="34" charset="0"/>
            </a:endParaRPr>
          </a:p>
        </p:txBody>
      </p:sp>
    </p:spTree>
    <p:extLst>
      <p:ext uri="{BB962C8B-B14F-4D97-AF65-F5344CB8AC3E}">
        <p14:creationId xmlns:p14="http://schemas.microsoft.com/office/powerpoint/2010/main" val="12832399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r>
              <a:rPr lang="en-US" dirty="0" smtClean="0"/>
              <a:t>To describe the epidemiology of suicide in the perinatal population</a:t>
            </a:r>
          </a:p>
          <a:p>
            <a:r>
              <a:rPr lang="en-US" dirty="0" smtClean="0"/>
              <a:t>To show findings from in-depth case reviews of pregnancy-associated suicide in California</a:t>
            </a:r>
          </a:p>
          <a:p>
            <a:r>
              <a:rPr lang="en-US" dirty="0" smtClean="0"/>
              <a:t>To discuss quality improvement opportunities and recommendations for suicide prevention in the perinatal population</a:t>
            </a:r>
            <a:endParaRPr lang="en-US" i="1" dirty="0"/>
          </a:p>
          <a:p>
            <a:endParaRPr lang="en-US" dirty="0" smtClean="0"/>
          </a:p>
          <a:p>
            <a:endParaRPr lang="en-US" dirty="0" smtClean="0"/>
          </a:p>
          <a:p>
            <a:endParaRPr lang="en-US" dirty="0"/>
          </a:p>
        </p:txBody>
      </p:sp>
    </p:spTree>
    <p:extLst>
      <p:ext uri="{BB962C8B-B14F-4D97-AF65-F5344CB8AC3E}">
        <p14:creationId xmlns:p14="http://schemas.microsoft.com/office/powerpoint/2010/main" val="401241009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112713"/>
            <a:r>
              <a:rPr lang="en-US" sz="4000" dirty="0"/>
              <a:t>Timing of death </a:t>
            </a:r>
            <a:br>
              <a:rPr lang="en-US" sz="4000" dirty="0"/>
            </a:br>
            <a:r>
              <a:rPr lang="en-US" sz="3600" dirty="0"/>
              <a:t>CA P-A Suicide Cohort, 2002-2012 (N=99)</a:t>
            </a:r>
          </a:p>
        </p:txBody>
      </p:sp>
      <p:graphicFrame>
        <p:nvGraphicFramePr>
          <p:cNvPr id="9" name="Content Placeholder 8" descr="bar chart"/>
          <p:cNvGraphicFramePr>
            <a:graphicFrameLocks noGrp="1"/>
          </p:cNvGraphicFramePr>
          <p:nvPr>
            <p:ph idx="1"/>
            <p:extLst>
              <p:ext uri="{D42A27DB-BD31-4B8C-83A1-F6EECF244321}">
                <p14:modId xmlns:p14="http://schemas.microsoft.com/office/powerpoint/2010/main" val="1554606629"/>
              </p:ext>
            </p:extLst>
          </p:nvPr>
        </p:nvGraphicFramePr>
        <p:xfrm>
          <a:off x="609599" y="1830388"/>
          <a:ext cx="9592020" cy="4085669"/>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p:cNvSpPr txBox="1"/>
          <p:nvPr/>
        </p:nvSpPr>
        <p:spPr>
          <a:xfrm>
            <a:off x="10076100" y="2116476"/>
            <a:ext cx="1890446" cy="1200329"/>
          </a:xfrm>
          <a:prstGeom prst="rect">
            <a:avLst/>
          </a:prstGeom>
          <a:noFill/>
        </p:spPr>
        <p:txBody>
          <a:bodyPr wrap="square" rtlCol="0">
            <a:spAutoFit/>
          </a:bodyPr>
          <a:lstStyle/>
          <a:p>
            <a:r>
              <a:rPr lang="en-US" dirty="0"/>
              <a:t>Most deaths occurred &gt;42 days after pregnancy ended</a:t>
            </a:r>
          </a:p>
        </p:txBody>
      </p:sp>
    </p:spTree>
    <p:extLst>
      <p:ext uri="{BB962C8B-B14F-4D97-AF65-F5344CB8AC3E}">
        <p14:creationId xmlns:p14="http://schemas.microsoft.com/office/powerpoint/2010/main" val="329985668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70" y="141382"/>
            <a:ext cx="10850390" cy="1081490"/>
          </a:xfrm>
        </p:spPr>
        <p:txBody>
          <a:bodyPr>
            <a:noAutofit/>
          </a:bodyPr>
          <a:lstStyle/>
          <a:p>
            <a:r>
              <a:rPr lang="en-US" sz="4000" dirty="0">
                <a:effectLst/>
              </a:rPr>
              <a:t>Mechanism of </a:t>
            </a:r>
            <a:r>
              <a:rPr lang="en-US" sz="4000" dirty="0" smtClean="0">
                <a:effectLst/>
              </a:rPr>
              <a:t>suicide</a:t>
            </a:r>
            <a:r>
              <a:rPr lang="en-US" sz="4000" dirty="0">
                <a:effectLst/>
              </a:rPr>
              <a:t/>
            </a:r>
            <a:br>
              <a:rPr lang="en-US" sz="4000" dirty="0">
                <a:effectLst/>
              </a:rPr>
            </a:br>
            <a:r>
              <a:rPr lang="en-US" sz="3600" dirty="0" smtClean="0"/>
              <a:t>CA P-A </a:t>
            </a:r>
            <a:r>
              <a:rPr lang="en-US" sz="3600" dirty="0"/>
              <a:t>Suicide Cohort</a:t>
            </a:r>
            <a:r>
              <a:rPr lang="en-US" sz="3600" dirty="0">
                <a:effectLst/>
              </a:rPr>
              <a:t>, 2002-2012 (N=99) </a:t>
            </a:r>
          </a:p>
        </p:txBody>
      </p:sp>
      <p:graphicFrame>
        <p:nvGraphicFramePr>
          <p:cNvPr id="6" name="Content Placeholder 5" descr="pie chart"/>
          <p:cNvGraphicFramePr>
            <a:graphicFrameLocks noGrp="1"/>
          </p:cNvGraphicFramePr>
          <p:nvPr>
            <p:ph idx="1"/>
            <p:extLst>
              <p:ext uri="{D42A27DB-BD31-4B8C-83A1-F6EECF244321}">
                <p14:modId xmlns:p14="http://schemas.microsoft.com/office/powerpoint/2010/main" val="3010463435"/>
              </p:ext>
            </p:extLst>
          </p:nvPr>
        </p:nvGraphicFramePr>
        <p:xfrm>
          <a:off x="728337" y="1057619"/>
          <a:ext cx="10566400" cy="4800600"/>
        </p:xfrm>
        <a:graphic>
          <a:graphicData uri="http://schemas.openxmlformats.org/drawingml/2006/chart">
            <c:chart xmlns:c="http://schemas.openxmlformats.org/drawingml/2006/chart" xmlns:r="http://schemas.openxmlformats.org/officeDocument/2006/relationships" r:id="rId3"/>
          </a:graphicData>
        </a:graphic>
      </p:graphicFrame>
      <p:sp>
        <p:nvSpPr>
          <p:cNvPr id="3" name="Slide Number Placeholder 2"/>
          <p:cNvSpPr>
            <a:spLocks noGrp="1"/>
          </p:cNvSpPr>
          <p:nvPr>
            <p:ph type="sldNum" sz="quarter" idx="4294967295"/>
          </p:nvPr>
        </p:nvSpPr>
        <p:spPr>
          <a:xfrm>
            <a:off x="8737600" y="6356351"/>
            <a:ext cx="2844800" cy="365125"/>
          </a:xfrm>
          <a:prstGeom prst="rect">
            <a:avLst/>
          </a:prstGeom>
        </p:spPr>
        <p:txBody>
          <a:bodyPr/>
          <a:lstStyle/>
          <a:p>
            <a:fld id="{AA77A5ED-E19D-4F5E-B659-957C919CFE74}" type="slidenum">
              <a:rPr lang="en-US" smtClean="0"/>
              <a:t>21</a:t>
            </a:fld>
            <a:endParaRPr lang="en-US" dirty="0"/>
          </a:p>
        </p:txBody>
      </p:sp>
      <p:sp>
        <p:nvSpPr>
          <p:cNvPr id="10" name="TextBox 9"/>
          <p:cNvSpPr txBox="1"/>
          <p:nvPr/>
        </p:nvSpPr>
        <p:spPr>
          <a:xfrm>
            <a:off x="508000" y="5715000"/>
            <a:ext cx="8790236" cy="707886"/>
          </a:xfrm>
          <a:prstGeom prst="rect">
            <a:avLst/>
          </a:prstGeom>
          <a:noFill/>
        </p:spPr>
        <p:txBody>
          <a:bodyPr wrap="square" rtlCol="0">
            <a:spAutoFit/>
          </a:bodyPr>
          <a:lstStyle/>
          <a:p>
            <a:r>
              <a:rPr lang="en-US" sz="2000" i="1" dirty="0">
                <a:solidFill>
                  <a:schemeClr val="accent5"/>
                </a:solidFill>
              </a:rPr>
              <a:t>13 of the 23 drug overdose suicide cases had positive toxicology screens for opioids </a:t>
            </a:r>
          </a:p>
          <a:p>
            <a:r>
              <a:rPr lang="en-US" sz="2000" i="1" dirty="0">
                <a:solidFill>
                  <a:schemeClr val="accent5"/>
                </a:solidFill>
              </a:rPr>
              <a:t>(11 for prescription opioids and 2 for heroin) </a:t>
            </a:r>
          </a:p>
        </p:txBody>
      </p:sp>
      <p:graphicFrame>
        <p:nvGraphicFramePr>
          <p:cNvPr id="7" name="Chart 6" descr="pie chart"/>
          <p:cNvGraphicFramePr>
            <a:graphicFrameLocks/>
          </p:cNvGraphicFramePr>
          <p:nvPr>
            <p:extLst>
              <p:ext uri="{D42A27DB-BD31-4B8C-83A1-F6EECF244321}">
                <p14:modId xmlns:p14="http://schemas.microsoft.com/office/powerpoint/2010/main" val="3547908017"/>
              </p:ext>
            </p:extLst>
          </p:nvPr>
        </p:nvGraphicFramePr>
        <p:xfrm>
          <a:off x="711200" y="1295400"/>
          <a:ext cx="10058400" cy="38100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Chart 7" descr="pie chart"/>
          <p:cNvGraphicFramePr>
            <a:graphicFrameLocks/>
          </p:cNvGraphicFramePr>
          <p:nvPr>
            <p:extLst>
              <p:ext uri="{D42A27DB-BD31-4B8C-83A1-F6EECF244321}">
                <p14:modId xmlns:p14="http://schemas.microsoft.com/office/powerpoint/2010/main" val="1418259971"/>
              </p:ext>
            </p:extLst>
          </p:nvPr>
        </p:nvGraphicFramePr>
        <p:xfrm>
          <a:off x="684270" y="1371750"/>
          <a:ext cx="10850390" cy="4267200"/>
        </p:xfrm>
        <a:graphic>
          <a:graphicData uri="http://schemas.openxmlformats.org/drawingml/2006/chart">
            <c:chart xmlns:c="http://schemas.openxmlformats.org/drawingml/2006/chart" xmlns:r="http://schemas.openxmlformats.org/officeDocument/2006/relationships" r:id="rId5"/>
          </a:graphicData>
        </a:graphic>
      </p:graphicFrame>
      <p:sp>
        <p:nvSpPr>
          <p:cNvPr id="4" name="TextBox 3"/>
          <p:cNvSpPr txBox="1"/>
          <p:nvPr/>
        </p:nvSpPr>
        <p:spPr>
          <a:xfrm>
            <a:off x="8670275" y="3834938"/>
            <a:ext cx="3128790" cy="1477328"/>
          </a:xfrm>
          <a:prstGeom prst="rect">
            <a:avLst/>
          </a:prstGeom>
          <a:noFill/>
        </p:spPr>
        <p:txBody>
          <a:bodyPr wrap="square" rtlCol="0">
            <a:spAutoFit/>
          </a:bodyPr>
          <a:lstStyle/>
          <a:p>
            <a:r>
              <a:rPr lang="en-US" dirty="0" smtClean="0">
                <a:solidFill>
                  <a:schemeClr val="tx2"/>
                </a:solidFill>
              </a:rPr>
              <a:t>- stabbing/cutting</a:t>
            </a:r>
            <a:endParaRPr lang="en-US" dirty="0">
              <a:solidFill>
                <a:schemeClr val="tx2"/>
              </a:solidFill>
            </a:endParaRPr>
          </a:p>
          <a:p>
            <a:r>
              <a:rPr lang="en-US" dirty="0" smtClean="0">
                <a:solidFill>
                  <a:schemeClr val="tx2"/>
                </a:solidFill>
              </a:rPr>
              <a:t>- drowning</a:t>
            </a:r>
            <a:endParaRPr lang="en-US" dirty="0">
              <a:solidFill>
                <a:schemeClr val="tx2"/>
              </a:solidFill>
            </a:endParaRPr>
          </a:p>
          <a:p>
            <a:r>
              <a:rPr lang="en-US" dirty="0" smtClean="0">
                <a:solidFill>
                  <a:schemeClr val="tx2"/>
                </a:solidFill>
              </a:rPr>
              <a:t>- burning</a:t>
            </a:r>
            <a:endParaRPr lang="en-US" dirty="0">
              <a:solidFill>
                <a:schemeClr val="tx2"/>
              </a:solidFill>
            </a:endParaRPr>
          </a:p>
          <a:p>
            <a:r>
              <a:rPr lang="en-US" dirty="0" smtClean="0">
                <a:solidFill>
                  <a:schemeClr val="tx2"/>
                </a:solidFill>
              </a:rPr>
              <a:t>- carbon </a:t>
            </a:r>
            <a:r>
              <a:rPr lang="en-US" dirty="0">
                <a:solidFill>
                  <a:schemeClr val="tx2"/>
                </a:solidFill>
              </a:rPr>
              <a:t>monoxide poisoning</a:t>
            </a:r>
          </a:p>
          <a:p>
            <a:endParaRPr lang="en-US" dirty="0"/>
          </a:p>
        </p:txBody>
      </p:sp>
    </p:spTree>
    <p:extLst>
      <p:ext uri="{BB962C8B-B14F-4D97-AF65-F5344CB8AC3E}">
        <p14:creationId xmlns:p14="http://schemas.microsoft.com/office/powerpoint/2010/main" val="345818448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112713"/>
            <a:r>
              <a:rPr lang="en-US" sz="4000" dirty="0"/>
              <a:t>Mental health history </a:t>
            </a:r>
            <a:br>
              <a:rPr lang="en-US" sz="4000" dirty="0"/>
            </a:br>
            <a:r>
              <a:rPr lang="en-US" sz="3600" dirty="0"/>
              <a:t>CA P-A Suicide Cohort, 2002-2012 (N=89)*</a:t>
            </a:r>
          </a:p>
        </p:txBody>
      </p:sp>
      <p:graphicFrame>
        <p:nvGraphicFramePr>
          <p:cNvPr id="4" name="Content Placeholder 3" descr="table"/>
          <p:cNvGraphicFramePr>
            <a:graphicFrameLocks noGrp="1"/>
          </p:cNvGraphicFramePr>
          <p:nvPr>
            <p:ph idx="1"/>
            <p:extLst>
              <p:ext uri="{D42A27DB-BD31-4B8C-83A1-F6EECF244321}">
                <p14:modId xmlns:p14="http://schemas.microsoft.com/office/powerpoint/2010/main" val="1895153637"/>
              </p:ext>
            </p:extLst>
          </p:nvPr>
        </p:nvGraphicFramePr>
        <p:xfrm>
          <a:off x="609598" y="2028692"/>
          <a:ext cx="10972800" cy="3108960"/>
        </p:xfrm>
        <a:graphic>
          <a:graphicData uri="http://schemas.openxmlformats.org/drawingml/2006/table">
            <a:tbl>
              <a:tblPr firstRow="1" bandRow="1">
                <a:tableStyleId>{5C22544A-7EE6-4342-B048-85BDC9FD1C3A}</a:tableStyleId>
              </a:tblPr>
              <a:tblGrid>
                <a:gridCol w="8770706">
                  <a:extLst>
                    <a:ext uri="{9D8B030D-6E8A-4147-A177-3AD203B41FA5}">
                      <a16:colId xmlns:a16="http://schemas.microsoft.com/office/drawing/2014/main" val="467912315"/>
                    </a:ext>
                  </a:extLst>
                </a:gridCol>
                <a:gridCol w="2202094">
                  <a:extLst>
                    <a:ext uri="{9D8B030D-6E8A-4147-A177-3AD203B41FA5}">
                      <a16:colId xmlns:a16="http://schemas.microsoft.com/office/drawing/2014/main" val="2051701073"/>
                    </a:ext>
                  </a:extLst>
                </a:gridCol>
              </a:tblGrid>
              <a:tr h="370840">
                <a:tc>
                  <a:txBody>
                    <a:bodyPr/>
                    <a:lstStyle/>
                    <a:p>
                      <a:r>
                        <a:rPr lang="en-US" sz="2800" dirty="0"/>
                        <a:t>Mental health</a:t>
                      </a:r>
                      <a:r>
                        <a:rPr lang="en-US" sz="2800" baseline="0" dirty="0"/>
                        <a:t> condition (per CA-PAMR committee)</a:t>
                      </a:r>
                      <a:endParaRPr lang="en-US" sz="2800" dirty="0"/>
                    </a:p>
                  </a:txBody>
                  <a:tcPr/>
                </a:tc>
                <a:tc>
                  <a:txBody>
                    <a:bodyPr/>
                    <a:lstStyle/>
                    <a:p>
                      <a:pPr algn="ctr"/>
                      <a:endParaRPr lang="en-US" sz="2800" dirty="0"/>
                    </a:p>
                  </a:txBody>
                  <a:tcPr/>
                </a:tc>
                <a:extLst>
                  <a:ext uri="{0D108BD9-81ED-4DB2-BD59-A6C34878D82A}">
                    <a16:rowId xmlns:a16="http://schemas.microsoft.com/office/drawing/2014/main" val="2291969336"/>
                  </a:ext>
                </a:extLst>
              </a:tr>
              <a:tr h="370840">
                <a:tc>
                  <a:txBody>
                    <a:bodyPr/>
                    <a:lstStyle/>
                    <a:p>
                      <a:r>
                        <a:rPr lang="en-US" sz="2800" dirty="0"/>
                        <a:t>Severe</a:t>
                      </a:r>
                      <a:r>
                        <a:rPr lang="en-US" sz="2800" baseline="0" dirty="0"/>
                        <a:t> mental health condition(s) prior to pregnancy</a:t>
                      </a:r>
                      <a:endParaRPr lang="en-US" sz="2800" dirty="0"/>
                    </a:p>
                  </a:txBody>
                  <a:tcPr/>
                </a:tc>
                <a:tc>
                  <a:txBody>
                    <a:bodyPr/>
                    <a:lstStyle/>
                    <a:p>
                      <a:pPr algn="ctr"/>
                      <a:r>
                        <a:rPr lang="en-US" sz="2800" dirty="0"/>
                        <a:t>41%</a:t>
                      </a:r>
                    </a:p>
                  </a:txBody>
                  <a:tcPr/>
                </a:tc>
                <a:extLst>
                  <a:ext uri="{0D108BD9-81ED-4DB2-BD59-A6C34878D82A}">
                    <a16:rowId xmlns:a16="http://schemas.microsoft.com/office/drawing/2014/main" val="1947556229"/>
                  </a:ext>
                </a:extLst>
              </a:tr>
              <a:tr h="370840">
                <a:tc>
                  <a:txBody>
                    <a:bodyPr/>
                    <a:lstStyle/>
                    <a:p>
                      <a:r>
                        <a:rPr lang="en-US" sz="2800" dirty="0"/>
                        <a:t>Mild to moderate depression or anxiety prior to pregnancy</a:t>
                      </a:r>
                    </a:p>
                  </a:txBody>
                  <a:tcPr/>
                </a:tc>
                <a:tc>
                  <a:txBody>
                    <a:bodyPr/>
                    <a:lstStyle/>
                    <a:p>
                      <a:pPr algn="ctr"/>
                      <a:r>
                        <a:rPr lang="en-US" sz="2800" dirty="0"/>
                        <a:t>21%</a:t>
                      </a:r>
                    </a:p>
                  </a:txBody>
                  <a:tcPr/>
                </a:tc>
                <a:extLst>
                  <a:ext uri="{0D108BD9-81ED-4DB2-BD59-A6C34878D82A}">
                    <a16:rowId xmlns:a16="http://schemas.microsoft.com/office/drawing/2014/main" val="3365418372"/>
                  </a:ext>
                </a:extLst>
              </a:tr>
              <a:tr h="370840">
                <a:tc>
                  <a:txBody>
                    <a:bodyPr/>
                    <a:lstStyle/>
                    <a:p>
                      <a:r>
                        <a:rPr lang="en-US" sz="2800" dirty="0"/>
                        <a:t>Prior suicide attempt(s)</a:t>
                      </a:r>
                      <a:r>
                        <a:rPr lang="en-US" sz="2800" baseline="0" dirty="0"/>
                        <a:t> </a:t>
                      </a:r>
                      <a:r>
                        <a:rPr lang="en-US" sz="2800" baseline="0" dirty="0" smtClean="0"/>
                        <a:t>ONLY </a:t>
                      </a:r>
                      <a:r>
                        <a:rPr lang="en-US" sz="2000" baseline="0" dirty="0"/>
                        <a:t>(no other mental health history noted)</a:t>
                      </a:r>
                      <a:endParaRPr lang="en-US" sz="2000" dirty="0"/>
                    </a:p>
                  </a:txBody>
                  <a:tcPr/>
                </a:tc>
                <a:tc>
                  <a:txBody>
                    <a:bodyPr/>
                    <a:lstStyle/>
                    <a:p>
                      <a:pPr algn="ctr"/>
                      <a:r>
                        <a:rPr lang="en-US" sz="2800" dirty="0"/>
                        <a:t>4%</a:t>
                      </a:r>
                    </a:p>
                  </a:txBody>
                  <a:tcPr/>
                </a:tc>
                <a:extLst>
                  <a:ext uri="{0D108BD9-81ED-4DB2-BD59-A6C34878D82A}">
                    <a16:rowId xmlns:a16="http://schemas.microsoft.com/office/drawing/2014/main" val="312468545"/>
                  </a:ext>
                </a:extLst>
              </a:tr>
              <a:tr h="370840">
                <a:tc>
                  <a:txBody>
                    <a:bodyPr/>
                    <a:lstStyle/>
                    <a:p>
                      <a:r>
                        <a:rPr lang="en-US" sz="2800" dirty="0"/>
                        <a:t>New onset mental health condition(s)</a:t>
                      </a:r>
                    </a:p>
                  </a:txBody>
                  <a:tcPr/>
                </a:tc>
                <a:tc>
                  <a:txBody>
                    <a:bodyPr/>
                    <a:lstStyle/>
                    <a:p>
                      <a:pPr algn="ctr"/>
                      <a:r>
                        <a:rPr lang="en-US" sz="2800" dirty="0"/>
                        <a:t>25%</a:t>
                      </a:r>
                    </a:p>
                  </a:txBody>
                  <a:tcPr/>
                </a:tc>
                <a:extLst>
                  <a:ext uri="{0D108BD9-81ED-4DB2-BD59-A6C34878D82A}">
                    <a16:rowId xmlns:a16="http://schemas.microsoft.com/office/drawing/2014/main" val="68187324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dirty="0"/>
                        <a:t>No mental health history noted</a:t>
                      </a:r>
                    </a:p>
                  </a:txBody>
                  <a:tcPr/>
                </a:tc>
                <a:tc>
                  <a:txBody>
                    <a:bodyPr/>
                    <a:lstStyle/>
                    <a:p>
                      <a:pPr algn="ctr"/>
                      <a:r>
                        <a:rPr lang="en-US" sz="2800" dirty="0"/>
                        <a:t>9%</a:t>
                      </a:r>
                    </a:p>
                  </a:txBody>
                  <a:tcPr/>
                </a:tc>
                <a:extLst>
                  <a:ext uri="{0D108BD9-81ED-4DB2-BD59-A6C34878D82A}">
                    <a16:rowId xmlns:a16="http://schemas.microsoft.com/office/drawing/2014/main" val="2045891206"/>
                  </a:ext>
                </a:extLst>
              </a:tr>
            </a:tbl>
          </a:graphicData>
        </a:graphic>
      </p:graphicFrame>
      <p:sp>
        <p:nvSpPr>
          <p:cNvPr id="5" name="TextBox 4"/>
          <p:cNvSpPr txBox="1"/>
          <p:nvPr/>
        </p:nvSpPr>
        <p:spPr>
          <a:xfrm>
            <a:off x="609597" y="5070408"/>
            <a:ext cx="8092611" cy="338554"/>
          </a:xfrm>
          <a:prstGeom prst="rect">
            <a:avLst/>
          </a:prstGeom>
          <a:noFill/>
        </p:spPr>
        <p:txBody>
          <a:bodyPr wrap="square" rtlCol="0">
            <a:spAutoFit/>
          </a:bodyPr>
          <a:lstStyle/>
          <a:p>
            <a:r>
              <a:rPr lang="en-US" sz="1600" dirty="0"/>
              <a:t>*10 cases excluded due to incomplete or missing mental </a:t>
            </a:r>
            <a:r>
              <a:rPr lang="en-US" sz="1600" dirty="0" smtClean="0"/>
              <a:t>health history </a:t>
            </a:r>
            <a:r>
              <a:rPr lang="en-US" sz="1600" dirty="0"/>
              <a:t>data  </a:t>
            </a:r>
          </a:p>
        </p:txBody>
      </p:sp>
      <p:sp>
        <p:nvSpPr>
          <p:cNvPr id="3" name="TextBox 2"/>
          <p:cNvSpPr txBox="1"/>
          <p:nvPr/>
        </p:nvSpPr>
        <p:spPr>
          <a:xfrm>
            <a:off x="454801" y="5605815"/>
            <a:ext cx="9265395" cy="830997"/>
          </a:xfrm>
          <a:prstGeom prst="rect">
            <a:avLst/>
          </a:prstGeom>
          <a:noFill/>
        </p:spPr>
        <p:txBody>
          <a:bodyPr wrap="square" rtlCol="0">
            <a:spAutoFit/>
          </a:bodyPr>
          <a:lstStyle/>
          <a:p>
            <a:r>
              <a:rPr lang="en-US" sz="2400" i="1" dirty="0" smtClean="0">
                <a:solidFill>
                  <a:schemeClr val="accent5"/>
                </a:solidFill>
              </a:rPr>
              <a:t>40</a:t>
            </a:r>
            <a:r>
              <a:rPr lang="en-US" sz="2400" i="1" dirty="0">
                <a:solidFill>
                  <a:schemeClr val="accent5"/>
                </a:solidFill>
              </a:rPr>
              <a:t>% of women had </a:t>
            </a:r>
            <a:r>
              <a:rPr lang="en-US" sz="2400" i="1" dirty="0" smtClean="0">
                <a:solidFill>
                  <a:schemeClr val="accent5"/>
                </a:solidFill>
              </a:rPr>
              <a:t>prior suicide attempts, 67% of which occurred within 6 months of death.</a:t>
            </a:r>
            <a:endParaRPr lang="en-US" sz="2400" i="1" dirty="0">
              <a:solidFill>
                <a:schemeClr val="accent5"/>
              </a:solidFill>
            </a:endParaRPr>
          </a:p>
        </p:txBody>
      </p:sp>
    </p:spTree>
    <p:extLst>
      <p:ext uri="{BB962C8B-B14F-4D97-AF65-F5344CB8AC3E}">
        <p14:creationId xmlns:p14="http://schemas.microsoft.com/office/powerpoint/2010/main" val="213628276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65126"/>
            <a:ext cx="10972800" cy="1166220"/>
          </a:xfrm>
        </p:spPr>
        <p:txBody>
          <a:bodyPr>
            <a:noAutofit/>
          </a:bodyPr>
          <a:lstStyle/>
          <a:p>
            <a:pPr marL="112713"/>
            <a:r>
              <a:rPr lang="en-US" sz="4000" dirty="0"/>
              <a:t>Mental health diagnostic </a:t>
            </a:r>
            <a:r>
              <a:rPr lang="en-US" sz="4000" dirty="0" smtClean="0"/>
              <a:t>impressions* </a:t>
            </a:r>
            <a:r>
              <a:rPr lang="en-US" sz="4000" dirty="0"/>
              <a:t/>
            </a:r>
            <a:br>
              <a:rPr lang="en-US" sz="4000" dirty="0"/>
            </a:br>
            <a:r>
              <a:rPr lang="en-US" sz="3600" dirty="0"/>
              <a:t>CA P-A Suicide Cohort, 2002-2012 (N=99)</a:t>
            </a:r>
          </a:p>
        </p:txBody>
      </p:sp>
      <p:graphicFrame>
        <p:nvGraphicFramePr>
          <p:cNvPr id="4" name="Content Placeholder 3" descr="table"/>
          <p:cNvGraphicFramePr>
            <a:graphicFrameLocks noGrp="1"/>
          </p:cNvGraphicFramePr>
          <p:nvPr>
            <p:ph idx="1"/>
            <p:extLst>
              <p:ext uri="{D42A27DB-BD31-4B8C-83A1-F6EECF244321}">
                <p14:modId xmlns:p14="http://schemas.microsoft.com/office/powerpoint/2010/main" val="37350584"/>
              </p:ext>
            </p:extLst>
          </p:nvPr>
        </p:nvGraphicFramePr>
        <p:xfrm>
          <a:off x="616945" y="1630493"/>
          <a:ext cx="10950766" cy="4326009"/>
        </p:xfrm>
        <a:graphic>
          <a:graphicData uri="http://schemas.openxmlformats.org/drawingml/2006/table">
            <a:tbl>
              <a:tblPr firstRow="1" bandRow="1">
                <a:tableStyleId>{5C22544A-7EE6-4342-B048-85BDC9FD1C3A}</a:tableStyleId>
              </a:tblPr>
              <a:tblGrid>
                <a:gridCol w="8896544">
                  <a:extLst>
                    <a:ext uri="{9D8B030D-6E8A-4147-A177-3AD203B41FA5}">
                      <a16:colId xmlns:a16="http://schemas.microsoft.com/office/drawing/2014/main" val="2370862203"/>
                    </a:ext>
                  </a:extLst>
                </a:gridCol>
                <a:gridCol w="2054222">
                  <a:extLst>
                    <a:ext uri="{9D8B030D-6E8A-4147-A177-3AD203B41FA5}">
                      <a16:colId xmlns:a16="http://schemas.microsoft.com/office/drawing/2014/main" val="2599689880"/>
                    </a:ext>
                  </a:extLst>
                </a:gridCol>
              </a:tblGrid>
              <a:tr h="583897">
                <a:tc>
                  <a:txBody>
                    <a:bodyPr/>
                    <a:lstStyle/>
                    <a:p>
                      <a:pPr algn="l"/>
                      <a:r>
                        <a:rPr lang="en-US" sz="2400" dirty="0"/>
                        <a:t>Mental health diagnostic impression (not mutually exclusive)</a:t>
                      </a:r>
                    </a:p>
                  </a:txBody>
                  <a:tcPr/>
                </a:tc>
                <a:tc>
                  <a:txBody>
                    <a:bodyPr/>
                    <a:lstStyle/>
                    <a:p>
                      <a:pPr algn="ctr"/>
                      <a:endParaRPr lang="en-US" sz="2400" dirty="0"/>
                    </a:p>
                  </a:txBody>
                  <a:tcPr/>
                </a:tc>
                <a:extLst>
                  <a:ext uri="{0D108BD9-81ED-4DB2-BD59-A6C34878D82A}">
                    <a16:rowId xmlns:a16="http://schemas.microsoft.com/office/drawing/2014/main" val="221857920"/>
                  </a:ext>
                </a:extLst>
              </a:tr>
              <a:tr h="467764">
                <a:tc>
                  <a:txBody>
                    <a:bodyPr/>
                    <a:lstStyle/>
                    <a:p>
                      <a:r>
                        <a:rPr lang="en-US" sz="2400" b="0" dirty="0"/>
                        <a:t>Depression</a:t>
                      </a:r>
                    </a:p>
                  </a:txBody>
                  <a:tcPr/>
                </a:tc>
                <a:tc>
                  <a:txBody>
                    <a:bodyPr/>
                    <a:lstStyle/>
                    <a:p>
                      <a:pPr algn="ctr"/>
                      <a:r>
                        <a:rPr lang="en-US" sz="2400" b="0" dirty="0"/>
                        <a:t>56%</a:t>
                      </a:r>
                    </a:p>
                  </a:txBody>
                  <a:tcPr/>
                </a:tc>
                <a:extLst>
                  <a:ext uri="{0D108BD9-81ED-4DB2-BD59-A6C34878D82A}">
                    <a16:rowId xmlns:a16="http://schemas.microsoft.com/office/drawing/2014/main" val="3808178700"/>
                  </a:ext>
                </a:extLst>
              </a:tr>
              <a:tr h="467764">
                <a:tc>
                  <a:txBody>
                    <a:bodyPr/>
                    <a:lstStyle/>
                    <a:p>
                      <a:r>
                        <a:rPr lang="en-US" sz="2400" b="0" dirty="0"/>
                        <a:t>Substance use disorder</a:t>
                      </a:r>
                    </a:p>
                  </a:txBody>
                  <a:tcPr/>
                </a:tc>
                <a:tc>
                  <a:txBody>
                    <a:bodyPr/>
                    <a:lstStyle/>
                    <a:p>
                      <a:pPr algn="ctr"/>
                      <a:r>
                        <a:rPr lang="en-US" sz="2400" b="0" dirty="0"/>
                        <a:t>32%</a:t>
                      </a:r>
                    </a:p>
                  </a:txBody>
                  <a:tcPr/>
                </a:tc>
                <a:extLst>
                  <a:ext uri="{0D108BD9-81ED-4DB2-BD59-A6C34878D82A}">
                    <a16:rowId xmlns:a16="http://schemas.microsoft.com/office/drawing/2014/main" val="2970755053"/>
                  </a:ext>
                </a:extLst>
              </a:tr>
              <a:tr h="467764">
                <a:tc>
                  <a:txBody>
                    <a:bodyPr/>
                    <a:lstStyle/>
                    <a:p>
                      <a:r>
                        <a:rPr lang="en-US" sz="2400" b="0" dirty="0"/>
                        <a:t>Psychosis</a:t>
                      </a:r>
                    </a:p>
                  </a:txBody>
                  <a:tcPr/>
                </a:tc>
                <a:tc>
                  <a:txBody>
                    <a:bodyPr/>
                    <a:lstStyle/>
                    <a:p>
                      <a:pPr algn="ctr"/>
                      <a:r>
                        <a:rPr lang="en-US" sz="2400" b="0" dirty="0"/>
                        <a:t>24%</a:t>
                      </a:r>
                    </a:p>
                  </a:txBody>
                  <a:tcPr/>
                </a:tc>
                <a:extLst>
                  <a:ext uri="{0D108BD9-81ED-4DB2-BD59-A6C34878D82A}">
                    <a16:rowId xmlns:a16="http://schemas.microsoft.com/office/drawing/2014/main" val="2567929301"/>
                  </a:ext>
                </a:extLst>
              </a:tr>
              <a:tr h="467764">
                <a:tc>
                  <a:txBody>
                    <a:bodyPr/>
                    <a:lstStyle/>
                    <a:p>
                      <a:r>
                        <a:rPr lang="en-US" sz="2400" b="0" dirty="0"/>
                        <a:t>Bipolar disorder</a:t>
                      </a:r>
                    </a:p>
                  </a:txBody>
                  <a:tcPr/>
                </a:tc>
                <a:tc>
                  <a:txBody>
                    <a:bodyPr/>
                    <a:lstStyle/>
                    <a:p>
                      <a:pPr algn="ctr"/>
                      <a:r>
                        <a:rPr lang="en-US" sz="2400" b="0" dirty="0"/>
                        <a:t>17%</a:t>
                      </a:r>
                    </a:p>
                  </a:txBody>
                  <a:tcPr/>
                </a:tc>
                <a:extLst>
                  <a:ext uri="{0D108BD9-81ED-4DB2-BD59-A6C34878D82A}">
                    <a16:rowId xmlns:a16="http://schemas.microsoft.com/office/drawing/2014/main" val="798243206"/>
                  </a:ext>
                </a:extLst>
              </a:tr>
              <a:tr h="467764">
                <a:tc>
                  <a:txBody>
                    <a:bodyPr/>
                    <a:lstStyle/>
                    <a:p>
                      <a:r>
                        <a:rPr lang="en-US" sz="2400" dirty="0"/>
                        <a:t>Anxiety</a:t>
                      </a:r>
                    </a:p>
                  </a:txBody>
                  <a:tcPr/>
                </a:tc>
                <a:tc>
                  <a:txBody>
                    <a:bodyPr/>
                    <a:lstStyle/>
                    <a:p>
                      <a:pPr algn="ctr"/>
                      <a:r>
                        <a:rPr lang="en-US" sz="2400" dirty="0"/>
                        <a:t>8%</a:t>
                      </a:r>
                    </a:p>
                  </a:txBody>
                  <a:tcPr/>
                </a:tc>
                <a:extLst>
                  <a:ext uri="{0D108BD9-81ED-4DB2-BD59-A6C34878D82A}">
                    <a16:rowId xmlns:a16="http://schemas.microsoft.com/office/drawing/2014/main" val="981250553"/>
                  </a:ext>
                </a:extLst>
              </a:tr>
              <a:tr h="467764">
                <a:tc>
                  <a:txBody>
                    <a:bodyPr/>
                    <a:lstStyle/>
                    <a:p>
                      <a:r>
                        <a:rPr lang="en-US" sz="2400" dirty="0"/>
                        <a:t>Personality disorder</a:t>
                      </a:r>
                    </a:p>
                  </a:txBody>
                  <a:tcPr/>
                </a:tc>
                <a:tc>
                  <a:txBody>
                    <a:bodyPr/>
                    <a:lstStyle/>
                    <a:p>
                      <a:pPr algn="ctr"/>
                      <a:r>
                        <a:rPr lang="en-US" sz="2400" dirty="0"/>
                        <a:t>6%</a:t>
                      </a:r>
                    </a:p>
                  </a:txBody>
                  <a:tcPr/>
                </a:tc>
                <a:extLst>
                  <a:ext uri="{0D108BD9-81ED-4DB2-BD59-A6C34878D82A}">
                    <a16:rowId xmlns:a16="http://schemas.microsoft.com/office/drawing/2014/main" val="4212028924"/>
                  </a:ext>
                </a:extLst>
              </a:tr>
              <a:tr h="467764">
                <a:tc>
                  <a:txBody>
                    <a:bodyPr/>
                    <a:lstStyle/>
                    <a:p>
                      <a:r>
                        <a:rPr lang="en-US" sz="2400" dirty="0"/>
                        <a:t>Post-Traumatic</a:t>
                      </a:r>
                      <a:r>
                        <a:rPr lang="en-US" sz="2400" baseline="0" dirty="0"/>
                        <a:t> Stress Disorder (PTSD)</a:t>
                      </a:r>
                      <a:endParaRPr lang="en-US" sz="2400" dirty="0"/>
                    </a:p>
                  </a:txBody>
                  <a:tcPr/>
                </a:tc>
                <a:tc>
                  <a:txBody>
                    <a:bodyPr/>
                    <a:lstStyle/>
                    <a:p>
                      <a:pPr algn="ctr"/>
                      <a:r>
                        <a:rPr lang="en-US" sz="2400" dirty="0"/>
                        <a:t>4%</a:t>
                      </a:r>
                    </a:p>
                  </a:txBody>
                  <a:tcPr/>
                </a:tc>
                <a:extLst>
                  <a:ext uri="{0D108BD9-81ED-4DB2-BD59-A6C34878D82A}">
                    <a16:rowId xmlns:a16="http://schemas.microsoft.com/office/drawing/2014/main" val="1637613741"/>
                  </a:ext>
                </a:extLst>
              </a:tr>
              <a:tr h="467764">
                <a:tc>
                  <a:txBody>
                    <a:bodyPr/>
                    <a:lstStyle/>
                    <a:p>
                      <a:r>
                        <a:rPr lang="en-US" sz="2400" dirty="0"/>
                        <a:t>Schizophrenia</a:t>
                      </a:r>
                    </a:p>
                  </a:txBody>
                  <a:tcPr/>
                </a:tc>
                <a:tc>
                  <a:txBody>
                    <a:bodyPr/>
                    <a:lstStyle/>
                    <a:p>
                      <a:pPr algn="ctr"/>
                      <a:r>
                        <a:rPr lang="en-US" sz="2400" dirty="0"/>
                        <a:t>4%</a:t>
                      </a:r>
                    </a:p>
                  </a:txBody>
                  <a:tcPr/>
                </a:tc>
                <a:extLst>
                  <a:ext uri="{0D108BD9-81ED-4DB2-BD59-A6C34878D82A}">
                    <a16:rowId xmlns:a16="http://schemas.microsoft.com/office/drawing/2014/main" val="2040565096"/>
                  </a:ext>
                </a:extLst>
              </a:tr>
            </a:tbl>
          </a:graphicData>
        </a:graphic>
      </p:graphicFrame>
      <p:sp>
        <p:nvSpPr>
          <p:cNvPr id="3" name="TextBox 2"/>
          <p:cNvSpPr txBox="1"/>
          <p:nvPr/>
        </p:nvSpPr>
        <p:spPr>
          <a:xfrm>
            <a:off x="616945" y="6055649"/>
            <a:ext cx="10070203" cy="353943"/>
          </a:xfrm>
          <a:prstGeom prst="rect">
            <a:avLst/>
          </a:prstGeom>
          <a:noFill/>
        </p:spPr>
        <p:txBody>
          <a:bodyPr wrap="square" rtlCol="0">
            <a:spAutoFit/>
          </a:bodyPr>
          <a:lstStyle/>
          <a:p>
            <a:r>
              <a:rPr lang="en-US" sz="1700" dirty="0" smtClean="0"/>
              <a:t>*</a:t>
            </a:r>
            <a:r>
              <a:rPr lang="en-US" sz="1700" b="1" dirty="0" smtClean="0"/>
              <a:t>Diagnostic impressions</a:t>
            </a:r>
            <a:r>
              <a:rPr lang="en-US" sz="1700" dirty="0" smtClean="0"/>
              <a:t> refer to the </a:t>
            </a:r>
            <a:r>
              <a:rPr lang="en-US" sz="1700" i="1" dirty="0" smtClean="0"/>
              <a:t>likely clinical diagnosis </a:t>
            </a:r>
            <a:r>
              <a:rPr lang="en-US" sz="1700" dirty="0" smtClean="0"/>
              <a:t>based on consensus committee determinations</a:t>
            </a:r>
            <a:endParaRPr lang="en-US" sz="1700" dirty="0"/>
          </a:p>
        </p:txBody>
      </p:sp>
    </p:spTree>
    <p:extLst>
      <p:ext uri="{BB962C8B-B14F-4D97-AF65-F5344CB8AC3E}">
        <p14:creationId xmlns:p14="http://schemas.microsoft.com/office/powerpoint/2010/main" val="339421938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112713"/>
            <a:r>
              <a:rPr lang="en-US" sz="4000" dirty="0"/>
              <a:t>Mental health diagnostic </a:t>
            </a:r>
            <a:r>
              <a:rPr lang="en-US" sz="4000" dirty="0" smtClean="0"/>
              <a:t>impressions (mutually exclusive) </a:t>
            </a:r>
            <a:r>
              <a:rPr lang="en-US" sz="4000" dirty="0"/>
              <a:t/>
            </a:r>
            <a:br>
              <a:rPr lang="en-US" sz="4000" dirty="0"/>
            </a:br>
            <a:r>
              <a:rPr lang="en-US" sz="3600" dirty="0"/>
              <a:t>CA P-A Suicide Cohort, 2002-2012 (N=99)</a:t>
            </a:r>
          </a:p>
        </p:txBody>
      </p:sp>
      <p:graphicFrame>
        <p:nvGraphicFramePr>
          <p:cNvPr id="4" name="Content Placeholder 3" descr="table"/>
          <p:cNvGraphicFramePr>
            <a:graphicFrameLocks noGrp="1"/>
          </p:cNvGraphicFramePr>
          <p:nvPr>
            <p:ph idx="1"/>
            <p:extLst>
              <p:ext uri="{D42A27DB-BD31-4B8C-83A1-F6EECF244321}">
                <p14:modId xmlns:p14="http://schemas.microsoft.com/office/powerpoint/2010/main" val="166702968"/>
              </p:ext>
            </p:extLst>
          </p:nvPr>
        </p:nvGraphicFramePr>
        <p:xfrm>
          <a:off x="617620" y="1850936"/>
          <a:ext cx="10964779" cy="3505200"/>
        </p:xfrm>
        <a:graphic>
          <a:graphicData uri="http://schemas.openxmlformats.org/drawingml/2006/table">
            <a:tbl>
              <a:tblPr firstRow="1" bandRow="1">
                <a:tableStyleId>{5C22544A-7EE6-4342-B048-85BDC9FD1C3A}</a:tableStyleId>
              </a:tblPr>
              <a:tblGrid>
                <a:gridCol w="9409958">
                  <a:extLst>
                    <a:ext uri="{9D8B030D-6E8A-4147-A177-3AD203B41FA5}">
                      <a16:colId xmlns:a16="http://schemas.microsoft.com/office/drawing/2014/main" val="2370862203"/>
                    </a:ext>
                  </a:extLst>
                </a:gridCol>
                <a:gridCol w="1554821">
                  <a:extLst>
                    <a:ext uri="{9D8B030D-6E8A-4147-A177-3AD203B41FA5}">
                      <a16:colId xmlns:a16="http://schemas.microsoft.com/office/drawing/2014/main" val="2599689880"/>
                    </a:ext>
                  </a:extLst>
                </a:gridCol>
              </a:tblGrid>
              <a:tr h="370840">
                <a:tc>
                  <a:txBody>
                    <a:bodyPr/>
                    <a:lstStyle/>
                    <a:p>
                      <a:pPr algn="l"/>
                      <a:r>
                        <a:rPr lang="en-US" sz="2400" dirty="0"/>
                        <a:t>Mutually</a:t>
                      </a:r>
                      <a:r>
                        <a:rPr lang="en-US" sz="2400" baseline="0" dirty="0"/>
                        <a:t> exclusive combinations of diagnostic impressions</a:t>
                      </a:r>
                      <a:endParaRPr lang="en-US" sz="2400" dirty="0"/>
                    </a:p>
                  </a:txBody>
                  <a:tcPr/>
                </a:tc>
                <a:tc>
                  <a:txBody>
                    <a:bodyPr/>
                    <a:lstStyle/>
                    <a:p>
                      <a:pPr algn="ctr"/>
                      <a:endParaRPr lang="en-US" sz="2200" dirty="0"/>
                    </a:p>
                  </a:txBody>
                  <a:tcPr/>
                </a:tc>
                <a:extLst>
                  <a:ext uri="{0D108BD9-81ED-4DB2-BD59-A6C34878D82A}">
                    <a16:rowId xmlns:a16="http://schemas.microsoft.com/office/drawing/2014/main" val="221857920"/>
                  </a:ext>
                </a:extLst>
              </a:tr>
              <a:tr h="370840">
                <a:tc>
                  <a:txBody>
                    <a:bodyPr/>
                    <a:lstStyle/>
                    <a:p>
                      <a:r>
                        <a:rPr lang="en-US" sz="1900" b="0" dirty="0"/>
                        <a:t>PSYCHOSIS</a:t>
                      </a:r>
                    </a:p>
                  </a:txBody>
                  <a:tcPr>
                    <a:solidFill>
                      <a:schemeClr val="accent2">
                        <a:lumMod val="20000"/>
                        <a:lumOff val="80000"/>
                      </a:schemeClr>
                    </a:solidFill>
                  </a:tcPr>
                </a:tc>
                <a:tc>
                  <a:txBody>
                    <a:bodyPr/>
                    <a:lstStyle/>
                    <a:p>
                      <a:pPr algn="ctr"/>
                      <a:r>
                        <a:rPr lang="en-US" sz="1900" b="0" dirty="0"/>
                        <a:t>26%</a:t>
                      </a:r>
                    </a:p>
                  </a:txBody>
                  <a:tcPr>
                    <a:solidFill>
                      <a:schemeClr val="accent2">
                        <a:lumMod val="20000"/>
                        <a:lumOff val="80000"/>
                      </a:schemeClr>
                    </a:solidFill>
                  </a:tcPr>
                </a:tc>
                <a:extLst>
                  <a:ext uri="{0D108BD9-81ED-4DB2-BD59-A6C34878D82A}">
                    <a16:rowId xmlns:a16="http://schemas.microsoft.com/office/drawing/2014/main" val="342205408"/>
                  </a:ext>
                </a:extLst>
              </a:tr>
              <a:tr h="370840">
                <a:tc>
                  <a:txBody>
                    <a:bodyPr/>
                    <a:lstStyle/>
                    <a:p>
                      <a:pPr marL="225425" indent="0"/>
                      <a:r>
                        <a:rPr lang="en-US" sz="1900" b="0" i="1" dirty="0">
                          <a:solidFill>
                            <a:schemeClr val="tx2"/>
                          </a:solidFill>
                        </a:rPr>
                        <a:t>Psychosis</a:t>
                      </a:r>
                      <a:r>
                        <a:rPr lang="en-US" sz="1900" b="0" i="1" baseline="0" dirty="0">
                          <a:solidFill>
                            <a:schemeClr val="tx2"/>
                          </a:solidFill>
                        </a:rPr>
                        <a:t> with other mental health conditions including substance use disorder</a:t>
                      </a:r>
                      <a:endParaRPr lang="en-US" sz="1900" b="0" i="1" dirty="0">
                        <a:solidFill>
                          <a:schemeClr val="tx2"/>
                        </a:solidFill>
                      </a:endParaRPr>
                    </a:p>
                  </a:txBody>
                  <a:tcPr/>
                </a:tc>
                <a:tc>
                  <a:txBody>
                    <a:bodyPr/>
                    <a:lstStyle/>
                    <a:p>
                      <a:pPr algn="ctr"/>
                      <a:r>
                        <a:rPr lang="en-US" sz="1900" b="0" i="1" dirty="0">
                          <a:solidFill>
                            <a:schemeClr val="tx2"/>
                          </a:solidFill>
                        </a:rPr>
                        <a:t>16%</a:t>
                      </a:r>
                    </a:p>
                  </a:txBody>
                  <a:tcPr/>
                </a:tc>
                <a:extLst>
                  <a:ext uri="{0D108BD9-81ED-4DB2-BD59-A6C34878D82A}">
                    <a16:rowId xmlns:a16="http://schemas.microsoft.com/office/drawing/2014/main" val="3808178700"/>
                  </a:ext>
                </a:extLst>
              </a:tr>
              <a:tr h="370840">
                <a:tc>
                  <a:txBody>
                    <a:bodyPr/>
                    <a:lstStyle/>
                    <a:p>
                      <a:pPr marL="225425" indent="0"/>
                      <a:r>
                        <a:rPr lang="en-US" sz="1900" b="0" i="1" dirty="0">
                          <a:solidFill>
                            <a:schemeClr val="tx2"/>
                          </a:solidFill>
                        </a:rPr>
                        <a:t>Psychosis only</a:t>
                      </a:r>
                    </a:p>
                  </a:txBody>
                  <a:tcPr/>
                </a:tc>
                <a:tc>
                  <a:txBody>
                    <a:bodyPr/>
                    <a:lstStyle/>
                    <a:p>
                      <a:pPr algn="ctr"/>
                      <a:r>
                        <a:rPr lang="en-US" sz="1900" b="0" i="1" dirty="0">
                          <a:solidFill>
                            <a:schemeClr val="tx2"/>
                          </a:solidFill>
                        </a:rPr>
                        <a:t>10%</a:t>
                      </a:r>
                    </a:p>
                  </a:txBody>
                  <a:tcPr/>
                </a:tc>
                <a:extLst>
                  <a:ext uri="{0D108BD9-81ED-4DB2-BD59-A6C34878D82A}">
                    <a16:rowId xmlns:a16="http://schemas.microsoft.com/office/drawing/2014/main" val="2970755053"/>
                  </a:ext>
                </a:extLst>
              </a:tr>
              <a:tr h="370840">
                <a:tc>
                  <a:txBody>
                    <a:bodyPr/>
                    <a:lstStyle/>
                    <a:p>
                      <a:r>
                        <a:rPr lang="en-US" sz="1900" b="0" dirty="0"/>
                        <a:t>MOOD DISORDERS</a:t>
                      </a:r>
                      <a:r>
                        <a:rPr lang="en-US" sz="1900" b="0" baseline="0" dirty="0"/>
                        <a:t> (depression, bipolar disorder, no psychosis)</a:t>
                      </a:r>
                      <a:endParaRPr lang="en-US" sz="1900" b="0" dirty="0"/>
                    </a:p>
                  </a:txBody>
                  <a:tcPr>
                    <a:solidFill>
                      <a:schemeClr val="accent2">
                        <a:lumMod val="20000"/>
                        <a:lumOff val="80000"/>
                      </a:schemeClr>
                    </a:solidFill>
                  </a:tcPr>
                </a:tc>
                <a:tc>
                  <a:txBody>
                    <a:bodyPr/>
                    <a:lstStyle/>
                    <a:p>
                      <a:pPr algn="ctr"/>
                      <a:r>
                        <a:rPr lang="en-US" sz="1900" b="0" dirty="0"/>
                        <a:t>58%</a:t>
                      </a:r>
                    </a:p>
                  </a:txBody>
                  <a:tcPr>
                    <a:solidFill>
                      <a:schemeClr val="accent2">
                        <a:lumMod val="20000"/>
                        <a:lumOff val="80000"/>
                      </a:schemeClr>
                    </a:solidFill>
                  </a:tcPr>
                </a:tc>
                <a:extLst>
                  <a:ext uri="{0D108BD9-81ED-4DB2-BD59-A6C34878D82A}">
                    <a16:rowId xmlns:a16="http://schemas.microsoft.com/office/drawing/2014/main" val="2567929301"/>
                  </a:ext>
                </a:extLst>
              </a:tr>
              <a:tr h="370840">
                <a:tc>
                  <a:txBody>
                    <a:bodyPr/>
                    <a:lstStyle/>
                    <a:p>
                      <a:pPr marL="225425" indent="0"/>
                      <a:r>
                        <a:rPr lang="en-US" sz="1900" b="0" i="1" dirty="0">
                          <a:solidFill>
                            <a:schemeClr val="tx2"/>
                          </a:solidFill>
                        </a:rPr>
                        <a:t>Mood disorders with</a:t>
                      </a:r>
                      <a:r>
                        <a:rPr lang="en-US" sz="1900" b="0" i="1" baseline="0" dirty="0">
                          <a:solidFill>
                            <a:schemeClr val="tx2"/>
                          </a:solidFill>
                        </a:rPr>
                        <a:t> other mental health conditions including substance use disorder</a:t>
                      </a:r>
                      <a:endParaRPr lang="en-US" sz="1900" b="0" i="1" dirty="0">
                        <a:solidFill>
                          <a:schemeClr val="tx2"/>
                        </a:solidFill>
                      </a:endParaRPr>
                    </a:p>
                  </a:txBody>
                  <a:tcPr/>
                </a:tc>
                <a:tc>
                  <a:txBody>
                    <a:bodyPr/>
                    <a:lstStyle/>
                    <a:p>
                      <a:pPr algn="ctr"/>
                      <a:r>
                        <a:rPr lang="en-US" sz="1900" b="0" i="1" dirty="0">
                          <a:solidFill>
                            <a:schemeClr val="tx2"/>
                          </a:solidFill>
                        </a:rPr>
                        <a:t>38%</a:t>
                      </a:r>
                    </a:p>
                  </a:txBody>
                  <a:tcPr/>
                </a:tc>
                <a:extLst>
                  <a:ext uri="{0D108BD9-81ED-4DB2-BD59-A6C34878D82A}">
                    <a16:rowId xmlns:a16="http://schemas.microsoft.com/office/drawing/2014/main" val="798243206"/>
                  </a:ext>
                </a:extLst>
              </a:tr>
              <a:tr h="370840">
                <a:tc>
                  <a:txBody>
                    <a:bodyPr/>
                    <a:lstStyle/>
                    <a:p>
                      <a:pPr marL="225425" indent="0"/>
                      <a:r>
                        <a:rPr lang="en-US" sz="1900" i="1" dirty="0">
                          <a:solidFill>
                            <a:schemeClr val="tx2"/>
                          </a:solidFill>
                        </a:rPr>
                        <a:t>Depression</a:t>
                      </a:r>
                      <a:r>
                        <a:rPr lang="en-US" sz="1900" i="1" baseline="0" dirty="0">
                          <a:solidFill>
                            <a:schemeClr val="tx2"/>
                          </a:solidFill>
                        </a:rPr>
                        <a:t> only</a:t>
                      </a:r>
                      <a:endParaRPr lang="en-US" sz="1900" i="1" dirty="0">
                        <a:solidFill>
                          <a:schemeClr val="tx2"/>
                        </a:solidFill>
                      </a:endParaRPr>
                    </a:p>
                  </a:txBody>
                  <a:tcPr/>
                </a:tc>
                <a:tc>
                  <a:txBody>
                    <a:bodyPr/>
                    <a:lstStyle/>
                    <a:p>
                      <a:pPr algn="ctr"/>
                      <a:r>
                        <a:rPr lang="en-US" sz="1900" i="1" dirty="0">
                          <a:solidFill>
                            <a:schemeClr val="tx2"/>
                          </a:solidFill>
                        </a:rPr>
                        <a:t>20%</a:t>
                      </a:r>
                    </a:p>
                  </a:txBody>
                  <a:tcPr/>
                </a:tc>
                <a:extLst>
                  <a:ext uri="{0D108BD9-81ED-4DB2-BD59-A6C34878D82A}">
                    <a16:rowId xmlns:a16="http://schemas.microsoft.com/office/drawing/2014/main" val="981250553"/>
                  </a:ext>
                </a:extLst>
              </a:tr>
              <a:tr h="370840">
                <a:tc>
                  <a:txBody>
                    <a:bodyPr/>
                    <a:lstStyle/>
                    <a:p>
                      <a:r>
                        <a:rPr lang="en-US" sz="1900" dirty="0"/>
                        <a:t>Substance use disorder</a:t>
                      </a:r>
                      <a:r>
                        <a:rPr lang="en-US" sz="1900" baseline="0" dirty="0"/>
                        <a:t> only</a:t>
                      </a:r>
                    </a:p>
                  </a:txBody>
                  <a:tcPr/>
                </a:tc>
                <a:tc>
                  <a:txBody>
                    <a:bodyPr/>
                    <a:lstStyle/>
                    <a:p>
                      <a:pPr algn="ctr"/>
                      <a:r>
                        <a:rPr lang="en-US" sz="1900" dirty="0"/>
                        <a:t>4%</a:t>
                      </a:r>
                    </a:p>
                  </a:txBody>
                  <a:tcPr/>
                </a:tc>
                <a:extLst>
                  <a:ext uri="{0D108BD9-81ED-4DB2-BD59-A6C34878D82A}">
                    <a16:rowId xmlns:a16="http://schemas.microsoft.com/office/drawing/2014/main" val="4212028924"/>
                  </a:ext>
                </a:extLst>
              </a:tr>
              <a:tr h="370840">
                <a:tc>
                  <a:txBody>
                    <a:bodyPr/>
                    <a:lstStyle/>
                    <a:p>
                      <a:r>
                        <a:rPr lang="en-US" sz="1900" dirty="0"/>
                        <a:t>No</a:t>
                      </a:r>
                      <a:r>
                        <a:rPr lang="en-US" sz="1900" baseline="0" dirty="0"/>
                        <a:t> diagnostic impressions identified</a:t>
                      </a:r>
                      <a:endParaRPr lang="en-US" sz="1900" dirty="0"/>
                    </a:p>
                  </a:txBody>
                  <a:tcPr/>
                </a:tc>
                <a:tc>
                  <a:txBody>
                    <a:bodyPr/>
                    <a:lstStyle/>
                    <a:p>
                      <a:pPr algn="ctr"/>
                      <a:r>
                        <a:rPr lang="en-US" sz="1900" dirty="0"/>
                        <a:t>12%</a:t>
                      </a:r>
                    </a:p>
                  </a:txBody>
                  <a:tcPr/>
                </a:tc>
                <a:extLst>
                  <a:ext uri="{0D108BD9-81ED-4DB2-BD59-A6C34878D82A}">
                    <a16:rowId xmlns:a16="http://schemas.microsoft.com/office/drawing/2014/main" val="1637613741"/>
                  </a:ext>
                </a:extLst>
              </a:tr>
            </a:tbl>
          </a:graphicData>
        </a:graphic>
      </p:graphicFrame>
      <p:sp>
        <p:nvSpPr>
          <p:cNvPr id="3" name="TextBox 2"/>
          <p:cNvSpPr txBox="1"/>
          <p:nvPr/>
        </p:nvSpPr>
        <p:spPr>
          <a:xfrm>
            <a:off x="609600" y="5485904"/>
            <a:ext cx="10964779" cy="830997"/>
          </a:xfrm>
          <a:prstGeom prst="rect">
            <a:avLst/>
          </a:prstGeom>
          <a:noFill/>
        </p:spPr>
        <p:txBody>
          <a:bodyPr wrap="square" rtlCol="0">
            <a:spAutoFit/>
          </a:bodyPr>
          <a:lstStyle/>
          <a:p>
            <a:r>
              <a:rPr lang="en-US" sz="2400" i="1" dirty="0">
                <a:solidFill>
                  <a:schemeClr val="accent5"/>
                </a:solidFill>
              </a:rPr>
              <a:t>Less than half of women with </a:t>
            </a:r>
            <a:r>
              <a:rPr lang="en-US" sz="2400" i="1" dirty="0" smtClean="0">
                <a:solidFill>
                  <a:schemeClr val="accent5"/>
                </a:solidFill>
              </a:rPr>
              <a:t>serious mental </a:t>
            </a:r>
            <a:r>
              <a:rPr lang="en-US" sz="2400" i="1" dirty="0">
                <a:solidFill>
                  <a:schemeClr val="accent5"/>
                </a:solidFill>
              </a:rPr>
              <a:t>health conditions </a:t>
            </a:r>
            <a:r>
              <a:rPr lang="en-US" sz="2400" i="1" dirty="0" smtClean="0">
                <a:solidFill>
                  <a:schemeClr val="accent5"/>
                </a:solidFill>
              </a:rPr>
              <a:t>received </a:t>
            </a:r>
            <a:r>
              <a:rPr lang="en-US" sz="2400" i="1" dirty="0">
                <a:solidFill>
                  <a:schemeClr val="accent5"/>
                </a:solidFill>
              </a:rPr>
              <a:t>psychiatric </a:t>
            </a:r>
            <a:r>
              <a:rPr lang="en-US" sz="2400" i="1" dirty="0" smtClean="0">
                <a:solidFill>
                  <a:schemeClr val="accent5"/>
                </a:solidFill>
              </a:rPr>
              <a:t>treatment near </a:t>
            </a:r>
            <a:r>
              <a:rPr lang="en-US" sz="2400" i="1" dirty="0">
                <a:solidFill>
                  <a:schemeClr val="accent5"/>
                </a:solidFill>
              </a:rPr>
              <a:t>the time of death. </a:t>
            </a:r>
          </a:p>
        </p:txBody>
      </p:sp>
    </p:spTree>
    <p:extLst>
      <p:ext uri="{BB962C8B-B14F-4D97-AF65-F5344CB8AC3E}">
        <p14:creationId xmlns:p14="http://schemas.microsoft.com/office/powerpoint/2010/main" val="310506624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7620" y="254957"/>
            <a:ext cx="10972800" cy="1325563"/>
          </a:xfrm>
        </p:spPr>
        <p:txBody>
          <a:bodyPr>
            <a:normAutofit/>
          </a:bodyPr>
          <a:lstStyle/>
          <a:p>
            <a:pPr marL="112713"/>
            <a:r>
              <a:rPr lang="en-US" sz="4000" dirty="0"/>
              <a:t>Suicidal communications </a:t>
            </a:r>
            <a:br>
              <a:rPr lang="en-US" sz="4000" dirty="0"/>
            </a:br>
            <a:r>
              <a:rPr lang="en-US" sz="3600" dirty="0"/>
              <a:t>CA P-A Suicide Cohort, 2002-2012 (N=85)*</a:t>
            </a:r>
          </a:p>
        </p:txBody>
      </p:sp>
      <p:graphicFrame>
        <p:nvGraphicFramePr>
          <p:cNvPr id="4" name="Content Placeholder 3" descr="table"/>
          <p:cNvGraphicFramePr>
            <a:graphicFrameLocks noGrp="1"/>
          </p:cNvGraphicFramePr>
          <p:nvPr>
            <p:ph idx="1"/>
            <p:extLst>
              <p:ext uri="{D42A27DB-BD31-4B8C-83A1-F6EECF244321}">
                <p14:modId xmlns:p14="http://schemas.microsoft.com/office/powerpoint/2010/main" val="2227961271"/>
              </p:ext>
            </p:extLst>
          </p:nvPr>
        </p:nvGraphicFramePr>
        <p:xfrm>
          <a:off x="609600" y="1733791"/>
          <a:ext cx="10972800" cy="3063186"/>
        </p:xfrm>
        <a:graphic>
          <a:graphicData uri="http://schemas.openxmlformats.org/drawingml/2006/table">
            <a:tbl>
              <a:tblPr firstRow="1" bandRow="1">
                <a:tableStyleId>{5C22544A-7EE6-4342-B048-85BDC9FD1C3A}</a:tableStyleId>
              </a:tblPr>
              <a:tblGrid>
                <a:gridCol w="9438526">
                  <a:extLst>
                    <a:ext uri="{9D8B030D-6E8A-4147-A177-3AD203B41FA5}">
                      <a16:colId xmlns:a16="http://schemas.microsoft.com/office/drawing/2014/main" val="1571871652"/>
                    </a:ext>
                  </a:extLst>
                </a:gridCol>
                <a:gridCol w="1534274">
                  <a:extLst>
                    <a:ext uri="{9D8B030D-6E8A-4147-A177-3AD203B41FA5}">
                      <a16:colId xmlns:a16="http://schemas.microsoft.com/office/drawing/2014/main" val="3501703536"/>
                    </a:ext>
                  </a:extLst>
                </a:gridCol>
              </a:tblGrid>
              <a:tr h="534276">
                <a:tc>
                  <a:txBody>
                    <a:bodyPr/>
                    <a:lstStyle/>
                    <a:p>
                      <a:r>
                        <a:rPr lang="en-US" sz="2400" dirty="0"/>
                        <a:t>Suicidal communications (not mutually exclusive)</a:t>
                      </a:r>
                    </a:p>
                  </a:txBody>
                  <a:tcPr/>
                </a:tc>
                <a:tc>
                  <a:txBody>
                    <a:bodyPr/>
                    <a:lstStyle/>
                    <a:p>
                      <a:pPr algn="ctr"/>
                      <a:endParaRPr lang="en-US" sz="2200" dirty="0"/>
                    </a:p>
                  </a:txBody>
                  <a:tcPr/>
                </a:tc>
                <a:extLst>
                  <a:ext uri="{0D108BD9-81ED-4DB2-BD59-A6C34878D82A}">
                    <a16:rowId xmlns:a16="http://schemas.microsoft.com/office/drawing/2014/main" val="1662437948"/>
                  </a:ext>
                </a:extLst>
              </a:tr>
              <a:tr h="1139790">
                <a:tc>
                  <a:txBody>
                    <a:bodyPr/>
                    <a:lstStyle/>
                    <a:p>
                      <a:r>
                        <a:rPr lang="en-US" sz="2000" dirty="0"/>
                        <a:t>Verbalized emotional distress</a:t>
                      </a:r>
                    </a:p>
                    <a:p>
                      <a:pPr marL="112713" indent="0"/>
                      <a:r>
                        <a:rPr lang="en-US" sz="1900" i="1" dirty="0">
                          <a:solidFill>
                            <a:schemeClr val="tx2"/>
                          </a:solidFill>
                        </a:rPr>
                        <a:t>Examples: indicated depression due to financial problems,</a:t>
                      </a:r>
                      <a:r>
                        <a:rPr lang="en-US" sz="1900" i="1" baseline="0" dirty="0">
                          <a:solidFill>
                            <a:schemeClr val="tx2"/>
                          </a:solidFill>
                        </a:rPr>
                        <a:t> giving up baby for adoption, children in foster care, ending relationship with partner</a:t>
                      </a:r>
                      <a:endParaRPr lang="en-US" sz="1900" i="1" dirty="0">
                        <a:solidFill>
                          <a:schemeClr val="tx2"/>
                        </a:solidFill>
                      </a:endParaRPr>
                    </a:p>
                  </a:txBody>
                  <a:tcPr/>
                </a:tc>
                <a:tc>
                  <a:txBody>
                    <a:bodyPr/>
                    <a:lstStyle/>
                    <a:p>
                      <a:pPr algn="ctr"/>
                      <a:r>
                        <a:rPr lang="en-US" sz="2000" dirty="0"/>
                        <a:t>62%</a:t>
                      </a:r>
                    </a:p>
                  </a:txBody>
                  <a:tcPr/>
                </a:tc>
                <a:extLst>
                  <a:ext uri="{0D108BD9-81ED-4DB2-BD59-A6C34878D82A}">
                    <a16:rowId xmlns:a16="http://schemas.microsoft.com/office/drawing/2014/main" val="449836787"/>
                  </a:ext>
                </a:extLst>
              </a:tr>
              <a:tr h="463040">
                <a:tc>
                  <a:txBody>
                    <a:bodyPr/>
                    <a:lstStyle/>
                    <a:p>
                      <a:r>
                        <a:rPr lang="en-US" sz="2000" dirty="0"/>
                        <a:t>Suicidal ideation (thoughts of self-harm)</a:t>
                      </a:r>
                    </a:p>
                  </a:txBody>
                  <a:tcPr/>
                </a:tc>
                <a:tc>
                  <a:txBody>
                    <a:bodyPr/>
                    <a:lstStyle/>
                    <a:p>
                      <a:pPr algn="ctr"/>
                      <a:r>
                        <a:rPr lang="en-US" sz="2000" dirty="0"/>
                        <a:t>41%</a:t>
                      </a:r>
                    </a:p>
                  </a:txBody>
                  <a:tcPr/>
                </a:tc>
                <a:extLst>
                  <a:ext uri="{0D108BD9-81ED-4DB2-BD59-A6C34878D82A}">
                    <a16:rowId xmlns:a16="http://schemas.microsoft.com/office/drawing/2014/main" val="555941804"/>
                  </a:ext>
                </a:extLst>
              </a:tr>
              <a:tr h="463040">
                <a:tc>
                  <a:txBody>
                    <a:bodyPr/>
                    <a:lstStyle/>
                    <a:p>
                      <a:r>
                        <a:rPr lang="en-US" sz="2000" dirty="0"/>
                        <a:t>Verbalized a suicide plan</a:t>
                      </a:r>
                    </a:p>
                  </a:txBody>
                  <a:tcPr/>
                </a:tc>
                <a:tc>
                  <a:txBody>
                    <a:bodyPr/>
                    <a:lstStyle/>
                    <a:p>
                      <a:pPr algn="ctr"/>
                      <a:r>
                        <a:rPr lang="en-US" sz="2000" dirty="0"/>
                        <a:t>19%</a:t>
                      </a:r>
                    </a:p>
                  </a:txBody>
                  <a:tcPr/>
                </a:tc>
                <a:extLst>
                  <a:ext uri="{0D108BD9-81ED-4DB2-BD59-A6C34878D82A}">
                    <a16:rowId xmlns:a16="http://schemas.microsoft.com/office/drawing/2014/main" val="446104111"/>
                  </a:ext>
                </a:extLst>
              </a:tr>
              <a:tr h="463040">
                <a:tc>
                  <a:txBody>
                    <a:bodyPr/>
                    <a:lstStyle/>
                    <a:p>
                      <a:r>
                        <a:rPr lang="en-US" sz="2000" dirty="0"/>
                        <a:t>None mentioned</a:t>
                      </a:r>
                    </a:p>
                  </a:txBody>
                  <a:tcPr/>
                </a:tc>
                <a:tc>
                  <a:txBody>
                    <a:bodyPr/>
                    <a:lstStyle/>
                    <a:p>
                      <a:pPr algn="ctr"/>
                      <a:r>
                        <a:rPr lang="en-US" sz="2000" dirty="0"/>
                        <a:t>13%</a:t>
                      </a:r>
                    </a:p>
                  </a:txBody>
                  <a:tcPr/>
                </a:tc>
                <a:extLst>
                  <a:ext uri="{0D108BD9-81ED-4DB2-BD59-A6C34878D82A}">
                    <a16:rowId xmlns:a16="http://schemas.microsoft.com/office/drawing/2014/main" val="2292026067"/>
                  </a:ext>
                </a:extLst>
              </a:tr>
            </a:tbl>
          </a:graphicData>
        </a:graphic>
      </p:graphicFrame>
      <p:sp>
        <p:nvSpPr>
          <p:cNvPr id="5" name="TextBox 4"/>
          <p:cNvSpPr txBox="1"/>
          <p:nvPr/>
        </p:nvSpPr>
        <p:spPr>
          <a:xfrm>
            <a:off x="617620" y="4874095"/>
            <a:ext cx="6726149" cy="338554"/>
          </a:xfrm>
          <a:prstGeom prst="rect">
            <a:avLst/>
          </a:prstGeom>
          <a:noFill/>
        </p:spPr>
        <p:txBody>
          <a:bodyPr wrap="square" rtlCol="0">
            <a:spAutoFit/>
          </a:bodyPr>
          <a:lstStyle/>
          <a:p>
            <a:r>
              <a:rPr lang="en-US" sz="1600" dirty="0"/>
              <a:t>*14 cases excluded due to incomplete or missing data  </a:t>
            </a:r>
          </a:p>
        </p:txBody>
      </p:sp>
      <p:sp>
        <p:nvSpPr>
          <p:cNvPr id="7" name="TextBox 6"/>
          <p:cNvSpPr txBox="1"/>
          <p:nvPr/>
        </p:nvSpPr>
        <p:spPr>
          <a:xfrm>
            <a:off x="617620" y="5378185"/>
            <a:ext cx="10964780" cy="430887"/>
          </a:xfrm>
          <a:prstGeom prst="rect">
            <a:avLst/>
          </a:prstGeom>
          <a:noFill/>
        </p:spPr>
        <p:txBody>
          <a:bodyPr wrap="square" rtlCol="0">
            <a:spAutoFit/>
          </a:bodyPr>
          <a:lstStyle/>
          <a:p>
            <a:r>
              <a:rPr lang="en-US" sz="2200" i="1" dirty="0">
                <a:solidFill>
                  <a:schemeClr val="accent5"/>
                </a:solidFill>
              </a:rPr>
              <a:t>Over half of the women </a:t>
            </a:r>
            <a:r>
              <a:rPr lang="en-US" sz="2200" i="1" dirty="0" smtClean="0">
                <a:solidFill>
                  <a:schemeClr val="accent5"/>
                </a:solidFill>
              </a:rPr>
              <a:t>expressed </a:t>
            </a:r>
            <a:r>
              <a:rPr lang="en-US" sz="2200" i="1" dirty="0">
                <a:solidFill>
                  <a:schemeClr val="accent5"/>
                </a:solidFill>
              </a:rPr>
              <a:t>at least one type of suicidal communication.</a:t>
            </a:r>
          </a:p>
        </p:txBody>
      </p:sp>
    </p:spTree>
    <p:extLst>
      <p:ext uri="{BB962C8B-B14F-4D97-AF65-F5344CB8AC3E}">
        <p14:creationId xmlns:p14="http://schemas.microsoft.com/office/powerpoint/2010/main" val="23918800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65126"/>
            <a:ext cx="10972800" cy="1199270"/>
          </a:xfrm>
        </p:spPr>
        <p:txBody>
          <a:bodyPr>
            <a:normAutofit/>
          </a:bodyPr>
          <a:lstStyle/>
          <a:p>
            <a:pPr marL="112713"/>
            <a:r>
              <a:rPr lang="en-US" sz="4000" dirty="0"/>
              <a:t>Reproductive loss</a:t>
            </a:r>
            <a:br>
              <a:rPr lang="en-US" sz="4000" dirty="0"/>
            </a:br>
            <a:r>
              <a:rPr lang="en-US" sz="3600" dirty="0"/>
              <a:t>CA P-A Suicide Cohort, 2002-2012 (N=99)</a:t>
            </a:r>
          </a:p>
        </p:txBody>
      </p:sp>
      <p:graphicFrame>
        <p:nvGraphicFramePr>
          <p:cNvPr id="4" name="Content Placeholder 3" descr="table"/>
          <p:cNvGraphicFramePr>
            <a:graphicFrameLocks noGrp="1"/>
          </p:cNvGraphicFramePr>
          <p:nvPr>
            <p:ph idx="1"/>
            <p:extLst>
              <p:ext uri="{D42A27DB-BD31-4B8C-83A1-F6EECF244321}">
                <p14:modId xmlns:p14="http://schemas.microsoft.com/office/powerpoint/2010/main" val="1087755759"/>
              </p:ext>
            </p:extLst>
          </p:nvPr>
        </p:nvGraphicFramePr>
        <p:xfrm>
          <a:off x="609600" y="1830388"/>
          <a:ext cx="10972800" cy="3084510"/>
        </p:xfrm>
        <a:graphic>
          <a:graphicData uri="http://schemas.openxmlformats.org/drawingml/2006/table">
            <a:tbl>
              <a:tblPr firstRow="1" bandRow="1">
                <a:tableStyleId>{5C22544A-7EE6-4342-B048-85BDC9FD1C3A}</a:tableStyleId>
              </a:tblPr>
              <a:tblGrid>
                <a:gridCol w="8698787">
                  <a:extLst>
                    <a:ext uri="{9D8B030D-6E8A-4147-A177-3AD203B41FA5}">
                      <a16:colId xmlns:a16="http://schemas.microsoft.com/office/drawing/2014/main" val="959845696"/>
                    </a:ext>
                  </a:extLst>
                </a:gridCol>
                <a:gridCol w="2274013">
                  <a:extLst>
                    <a:ext uri="{9D8B030D-6E8A-4147-A177-3AD203B41FA5}">
                      <a16:colId xmlns:a16="http://schemas.microsoft.com/office/drawing/2014/main" val="2007047888"/>
                    </a:ext>
                  </a:extLst>
                </a:gridCol>
              </a:tblGrid>
              <a:tr h="537996">
                <a:tc>
                  <a:txBody>
                    <a:bodyPr/>
                    <a:lstStyle/>
                    <a:p>
                      <a:r>
                        <a:rPr lang="en-US" sz="2400" dirty="0"/>
                        <a:t>Reproductive loss definitions (mutually exclusive)</a:t>
                      </a:r>
                    </a:p>
                  </a:txBody>
                  <a:tcPr/>
                </a:tc>
                <a:tc>
                  <a:txBody>
                    <a:bodyPr/>
                    <a:lstStyle/>
                    <a:p>
                      <a:pPr algn="ctr"/>
                      <a:endParaRPr lang="en-US" sz="2200" dirty="0"/>
                    </a:p>
                  </a:txBody>
                  <a:tcPr/>
                </a:tc>
                <a:extLst>
                  <a:ext uri="{0D108BD9-81ED-4DB2-BD59-A6C34878D82A}">
                    <a16:rowId xmlns:a16="http://schemas.microsoft.com/office/drawing/2014/main" val="3060789957"/>
                  </a:ext>
                </a:extLst>
              </a:tr>
              <a:tr h="806994">
                <a:tc>
                  <a:txBody>
                    <a:bodyPr/>
                    <a:lstStyle/>
                    <a:p>
                      <a:r>
                        <a:rPr lang="en-US" sz="2000" b="1" dirty="0"/>
                        <a:t>Pregnancy</a:t>
                      </a:r>
                      <a:r>
                        <a:rPr lang="en-US" sz="2000" b="1" baseline="0" dirty="0"/>
                        <a:t>/Infant loss </a:t>
                      </a:r>
                      <a:r>
                        <a:rPr lang="en-US" sz="2000" baseline="0" dirty="0"/>
                        <a:t>associated with most recent pregnancy – </a:t>
                      </a:r>
                      <a:r>
                        <a:rPr lang="en-US" sz="1900" baseline="0" dirty="0">
                          <a:solidFill>
                            <a:schemeClr val="tx2"/>
                          </a:solidFill>
                        </a:rPr>
                        <a:t>includes miscarriage, stillbirth/fetal demise, abortion, infant death</a:t>
                      </a:r>
                      <a:endParaRPr lang="en-US" sz="1900" dirty="0">
                        <a:solidFill>
                          <a:schemeClr val="tx2"/>
                        </a:solidFill>
                      </a:endParaRPr>
                    </a:p>
                  </a:txBody>
                  <a:tcPr/>
                </a:tc>
                <a:tc>
                  <a:txBody>
                    <a:bodyPr/>
                    <a:lstStyle/>
                    <a:p>
                      <a:pPr algn="ctr"/>
                      <a:r>
                        <a:rPr lang="en-US" sz="2000" dirty="0"/>
                        <a:t>10%</a:t>
                      </a:r>
                    </a:p>
                  </a:txBody>
                  <a:tcPr/>
                </a:tc>
                <a:extLst>
                  <a:ext uri="{0D108BD9-81ED-4DB2-BD59-A6C34878D82A}">
                    <a16:rowId xmlns:a16="http://schemas.microsoft.com/office/drawing/2014/main" val="4194673975"/>
                  </a:ext>
                </a:extLst>
              </a:tr>
              <a:tr h="806994">
                <a:tc>
                  <a:txBody>
                    <a:bodyPr/>
                    <a:lstStyle/>
                    <a:p>
                      <a:r>
                        <a:rPr lang="en-US" sz="2000" b="1" dirty="0"/>
                        <a:t>Social loss </a:t>
                      </a:r>
                      <a:r>
                        <a:rPr lang="en-US" sz="2000" b="0" dirty="0"/>
                        <a:t>associated with most recent pregnancy – </a:t>
                      </a:r>
                      <a:r>
                        <a:rPr lang="en-US" sz="1900" b="0" dirty="0">
                          <a:solidFill>
                            <a:schemeClr val="tx2"/>
                          </a:solidFill>
                        </a:rPr>
                        <a:t>includes</a:t>
                      </a:r>
                      <a:r>
                        <a:rPr lang="en-US" sz="1900" b="0" baseline="0" dirty="0">
                          <a:solidFill>
                            <a:schemeClr val="tx2"/>
                          </a:solidFill>
                        </a:rPr>
                        <a:t> adoption, child living with another family member, foster care, Child Protective Services involvement</a:t>
                      </a:r>
                      <a:endParaRPr lang="en-US" sz="1900" dirty="0">
                        <a:solidFill>
                          <a:schemeClr val="tx2"/>
                        </a:solidFill>
                      </a:endParaRPr>
                    </a:p>
                  </a:txBody>
                  <a:tcPr/>
                </a:tc>
                <a:tc>
                  <a:txBody>
                    <a:bodyPr/>
                    <a:lstStyle/>
                    <a:p>
                      <a:pPr algn="ctr"/>
                      <a:r>
                        <a:rPr lang="en-US" sz="2000" dirty="0"/>
                        <a:t>14%</a:t>
                      </a:r>
                    </a:p>
                  </a:txBody>
                  <a:tcPr/>
                </a:tc>
                <a:extLst>
                  <a:ext uri="{0D108BD9-81ED-4DB2-BD59-A6C34878D82A}">
                    <a16:rowId xmlns:a16="http://schemas.microsoft.com/office/drawing/2014/main" val="2571677868"/>
                  </a:ext>
                </a:extLst>
              </a:tr>
              <a:tr h="466263">
                <a:tc>
                  <a:txBody>
                    <a:bodyPr/>
                    <a:lstStyle/>
                    <a:p>
                      <a:r>
                        <a:rPr lang="en-US" sz="2000" b="1" dirty="0"/>
                        <a:t>Prior</a:t>
                      </a:r>
                      <a:r>
                        <a:rPr lang="en-US" sz="2000" b="1" baseline="0" dirty="0"/>
                        <a:t> pregnancy loss</a:t>
                      </a:r>
                      <a:r>
                        <a:rPr lang="en-US" sz="2000" b="0" baseline="0" dirty="0"/>
                        <a:t> – </a:t>
                      </a:r>
                      <a:r>
                        <a:rPr lang="en-US" sz="1900" b="0" baseline="0" dirty="0">
                          <a:solidFill>
                            <a:schemeClr val="tx2"/>
                          </a:solidFill>
                        </a:rPr>
                        <a:t>stillbirth/fetal demise from prior pregnancy</a:t>
                      </a:r>
                      <a:endParaRPr lang="en-US" sz="1900" b="1" dirty="0">
                        <a:solidFill>
                          <a:schemeClr val="tx2"/>
                        </a:solidFill>
                      </a:endParaRPr>
                    </a:p>
                  </a:txBody>
                  <a:tcPr/>
                </a:tc>
                <a:tc>
                  <a:txBody>
                    <a:bodyPr/>
                    <a:lstStyle/>
                    <a:p>
                      <a:pPr algn="ctr"/>
                      <a:r>
                        <a:rPr lang="en-US" sz="2000" dirty="0"/>
                        <a:t>29%</a:t>
                      </a:r>
                    </a:p>
                  </a:txBody>
                  <a:tcPr/>
                </a:tc>
                <a:extLst>
                  <a:ext uri="{0D108BD9-81ED-4DB2-BD59-A6C34878D82A}">
                    <a16:rowId xmlns:a16="http://schemas.microsoft.com/office/drawing/2014/main" val="870921302"/>
                  </a:ext>
                </a:extLst>
              </a:tr>
              <a:tr h="466263">
                <a:tc>
                  <a:txBody>
                    <a:bodyPr/>
                    <a:lstStyle/>
                    <a:p>
                      <a:r>
                        <a:rPr lang="en-US" sz="2000" b="1" dirty="0"/>
                        <a:t>No reproductive loss</a:t>
                      </a:r>
                      <a:r>
                        <a:rPr lang="en-US" sz="2000" b="1" baseline="0" dirty="0"/>
                        <a:t> </a:t>
                      </a:r>
                      <a:r>
                        <a:rPr lang="en-US" sz="2000" baseline="0" dirty="0"/>
                        <a:t>(ever)</a:t>
                      </a:r>
                      <a:endParaRPr lang="en-US" sz="2000" dirty="0"/>
                    </a:p>
                  </a:txBody>
                  <a:tcPr/>
                </a:tc>
                <a:tc>
                  <a:txBody>
                    <a:bodyPr/>
                    <a:lstStyle/>
                    <a:p>
                      <a:pPr algn="ctr"/>
                      <a:r>
                        <a:rPr lang="en-US" sz="2000" dirty="0"/>
                        <a:t>47%</a:t>
                      </a:r>
                    </a:p>
                  </a:txBody>
                  <a:tcPr/>
                </a:tc>
                <a:extLst>
                  <a:ext uri="{0D108BD9-81ED-4DB2-BD59-A6C34878D82A}">
                    <a16:rowId xmlns:a16="http://schemas.microsoft.com/office/drawing/2014/main" val="3218306167"/>
                  </a:ext>
                </a:extLst>
              </a:tr>
            </a:tbl>
          </a:graphicData>
        </a:graphic>
      </p:graphicFrame>
      <p:sp>
        <p:nvSpPr>
          <p:cNvPr id="5" name="TextBox 4"/>
          <p:cNvSpPr txBox="1"/>
          <p:nvPr/>
        </p:nvSpPr>
        <p:spPr>
          <a:xfrm>
            <a:off x="609600" y="5180890"/>
            <a:ext cx="10972800" cy="461665"/>
          </a:xfrm>
          <a:prstGeom prst="rect">
            <a:avLst/>
          </a:prstGeom>
          <a:noFill/>
        </p:spPr>
        <p:txBody>
          <a:bodyPr wrap="square" rtlCol="0">
            <a:spAutoFit/>
          </a:bodyPr>
          <a:lstStyle/>
          <a:p>
            <a:r>
              <a:rPr lang="en-US" sz="2400" i="1" dirty="0">
                <a:solidFill>
                  <a:schemeClr val="accent5"/>
                </a:solidFill>
              </a:rPr>
              <a:t>Nearly a quarter of women had a </a:t>
            </a:r>
            <a:r>
              <a:rPr lang="en-US" sz="2400" i="1" dirty="0" smtClean="0">
                <a:solidFill>
                  <a:schemeClr val="accent5"/>
                </a:solidFill>
              </a:rPr>
              <a:t>reproductive loss in their most recent pregnancy.</a:t>
            </a:r>
            <a:endParaRPr lang="en-US" sz="2400" i="1" dirty="0">
              <a:solidFill>
                <a:schemeClr val="accent5"/>
              </a:solidFill>
            </a:endParaRPr>
          </a:p>
        </p:txBody>
      </p:sp>
    </p:spTree>
    <p:extLst>
      <p:ext uri="{BB962C8B-B14F-4D97-AF65-F5344CB8AC3E}">
        <p14:creationId xmlns:p14="http://schemas.microsoft.com/office/powerpoint/2010/main" val="411828634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1579" y="210889"/>
            <a:ext cx="10972800" cy="1325563"/>
          </a:xfrm>
        </p:spPr>
        <p:txBody>
          <a:bodyPr>
            <a:normAutofit/>
          </a:bodyPr>
          <a:lstStyle/>
          <a:p>
            <a:pPr marL="112713"/>
            <a:r>
              <a:rPr lang="en-US" sz="4000" dirty="0"/>
              <a:t>Substance use </a:t>
            </a:r>
            <a:r>
              <a:rPr lang="en-US" sz="3600" dirty="0"/>
              <a:t>(mutually </a:t>
            </a:r>
            <a:r>
              <a:rPr lang="en-US" sz="3600" dirty="0" smtClean="0"/>
              <a:t>exclusive) </a:t>
            </a:r>
            <a:r>
              <a:rPr lang="en-US" sz="3600" dirty="0"/>
              <a:t/>
            </a:r>
            <a:br>
              <a:rPr lang="en-US" sz="3600" dirty="0"/>
            </a:br>
            <a:r>
              <a:rPr lang="en-US" sz="3600" dirty="0"/>
              <a:t>CA P-A Suicide Cohort, 2002-2012 (N=84)*</a:t>
            </a:r>
          </a:p>
        </p:txBody>
      </p:sp>
      <p:graphicFrame>
        <p:nvGraphicFramePr>
          <p:cNvPr id="4" name="Content Placeholder 3" descr="table"/>
          <p:cNvGraphicFramePr>
            <a:graphicFrameLocks noGrp="1"/>
          </p:cNvGraphicFramePr>
          <p:nvPr>
            <p:ph idx="1"/>
            <p:extLst>
              <p:ext uri="{D42A27DB-BD31-4B8C-83A1-F6EECF244321}">
                <p14:modId xmlns:p14="http://schemas.microsoft.com/office/powerpoint/2010/main" val="2857109828"/>
              </p:ext>
            </p:extLst>
          </p:nvPr>
        </p:nvGraphicFramePr>
        <p:xfrm>
          <a:off x="617620" y="1850936"/>
          <a:ext cx="10964779" cy="2240280"/>
        </p:xfrm>
        <a:graphic>
          <a:graphicData uri="http://schemas.openxmlformats.org/drawingml/2006/table">
            <a:tbl>
              <a:tblPr firstRow="1" bandRow="1">
                <a:tableStyleId>{5C22544A-7EE6-4342-B048-85BDC9FD1C3A}</a:tableStyleId>
              </a:tblPr>
              <a:tblGrid>
                <a:gridCol w="7755818">
                  <a:extLst>
                    <a:ext uri="{9D8B030D-6E8A-4147-A177-3AD203B41FA5}">
                      <a16:colId xmlns:a16="http://schemas.microsoft.com/office/drawing/2014/main" val="2370862203"/>
                    </a:ext>
                  </a:extLst>
                </a:gridCol>
                <a:gridCol w="3208961">
                  <a:extLst>
                    <a:ext uri="{9D8B030D-6E8A-4147-A177-3AD203B41FA5}">
                      <a16:colId xmlns:a16="http://schemas.microsoft.com/office/drawing/2014/main" val="2599689880"/>
                    </a:ext>
                  </a:extLst>
                </a:gridCol>
              </a:tblGrid>
              <a:tr h="370840">
                <a:tc>
                  <a:txBody>
                    <a:bodyPr/>
                    <a:lstStyle/>
                    <a:p>
                      <a:pPr algn="l"/>
                      <a:r>
                        <a:rPr lang="en-US" sz="2200" dirty="0"/>
                        <a:t>Mutually</a:t>
                      </a:r>
                      <a:r>
                        <a:rPr lang="en-US" sz="2200" baseline="0" dirty="0"/>
                        <a:t> exclusive combinations of substance use patterns</a:t>
                      </a:r>
                      <a:endParaRPr lang="en-US" sz="2200" dirty="0"/>
                    </a:p>
                  </a:txBody>
                  <a:tcPr/>
                </a:tc>
                <a:tc>
                  <a:txBody>
                    <a:bodyPr/>
                    <a:lstStyle/>
                    <a:p>
                      <a:pPr algn="ctr"/>
                      <a:r>
                        <a:rPr lang="en-US" sz="2200" dirty="0"/>
                        <a:t>During or after pregnancy</a:t>
                      </a:r>
                    </a:p>
                  </a:txBody>
                  <a:tcPr/>
                </a:tc>
                <a:extLst>
                  <a:ext uri="{0D108BD9-81ED-4DB2-BD59-A6C34878D82A}">
                    <a16:rowId xmlns:a16="http://schemas.microsoft.com/office/drawing/2014/main" val="221857920"/>
                  </a:ext>
                </a:extLst>
              </a:tr>
              <a:tr h="370840">
                <a:tc>
                  <a:txBody>
                    <a:bodyPr/>
                    <a:lstStyle/>
                    <a:p>
                      <a:r>
                        <a:rPr lang="en-US" sz="1900" b="1" dirty="0"/>
                        <a:t>Illicit drugs or abused prescription opioids</a:t>
                      </a:r>
                      <a:r>
                        <a:rPr lang="en-US" sz="1900" dirty="0"/>
                        <a:t>, with or without alcohol (heavy use), tobacco or marijuana use</a:t>
                      </a:r>
                      <a:endParaRPr lang="en-US" sz="1900" b="0" dirty="0"/>
                    </a:p>
                  </a:txBody>
                  <a:tcPr/>
                </a:tc>
                <a:tc>
                  <a:txBody>
                    <a:bodyPr/>
                    <a:lstStyle/>
                    <a:p>
                      <a:pPr algn="ctr"/>
                      <a:r>
                        <a:rPr lang="en-US" sz="1900" dirty="0"/>
                        <a:t>32%</a:t>
                      </a:r>
                      <a:endParaRPr lang="en-US" sz="1900" b="0" dirty="0"/>
                    </a:p>
                  </a:txBody>
                  <a:tcPr/>
                </a:tc>
                <a:extLst>
                  <a:ext uri="{0D108BD9-81ED-4DB2-BD59-A6C34878D82A}">
                    <a16:rowId xmlns:a16="http://schemas.microsoft.com/office/drawing/2014/main" val="342205408"/>
                  </a:ext>
                </a:extLst>
              </a:tr>
              <a:tr h="370840">
                <a:tc>
                  <a:txBody>
                    <a:bodyPr/>
                    <a:lstStyle/>
                    <a:p>
                      <a:r>
                        <a:rPr lang="en-US" sz="1900" b="1" baseline="0" dirty="0"/>
                        <a:t>Heavy alcohol use</a:t>
                      </a:r>
                      <a:r>
                        <a:rPr lang="en-US" sz="1900" baseline="0" dirty="0"/>
                        <a:t>, with or without tobacco or marijuana use </a:t>
                      </a:r>
                      <a:endParaRPr lang="en-US" sz="1900" b="0" dirty="0"/>
                    </a:p>
                  </a:txBody>
                  <a:tcPr/>
                </a:tc>
                <a:tc>
                  <a:txBody>
                    <a:bodyPr/>
                    <a:lstStyle/>
                    <a:p>
                      <a:pPr algn="ctr"/>
                      <a:r>
                        <a:rPr lang="en-US" sz="1900" dirty="0"/>
                        <a:t>7%</a:t>
                      </a:r>
                      <a:endParaRPr lang="en-US" sz="1900" b="0" dirty="0"/>
                    </a:p>
                  </a:txBody>
                  <a:tcPr/>
                </a:tc>
                <a:extLst>
                  <a:ext uri="{0D108BD9-81ED-4DB2-BD59-A6C34878D82A}">
                    <a16:rowId xmlns:a16="http://schemas.microsoft.com/office/drawing/2014/main" val="2567929301"/>
                  </a:ext>
                </a:extLst>
              </a:tr>
              <a:tr h="370840">
                <a:tc>
                  <a:txBody>
                    <a:bodyPr/>
                    <a:lstStyle/>
                    <a:p>
                      <a:r>
                        <a:rPr lang="en-US" sz="1900" b="1" dirty="0"/>
                        <a:t>Tobacco or marijuana use </a:t>
                      </a:r>
                      <a:r>
                        <a:rPr lang="en-US" sz="1900" b="1" baseline="0" dirty="0"/>
                        <a:t>only</a:t>
                      </a:r>
                    </a:p>
                  </a:txBody>
                  <a:tcPr/>
                </a:tc>
                <a:tc>
                  <a:txBody>
                    <a:bodyPr/>
                    <a:lstStyle/>
                    <a:p>
                      <a:pPr algn="ctr"/>
                      <a:r>
                        <a:rPr lang="en-US" sz="1900" dirty="0"/>
                        <a:t>10%</a:t>
                      </a:r>
                    </a:p>
                  </a:txBody>
                  <a:tcPr/>
                </a:tc>
                <a:extLst>
                  <a:ext uri="{0D108BD9-81ED-4DB2-BD59-A6C34878D82A}">
                    <a16:rowId xmlns:a16="http://schemas.microsoft.com/office/drawing/2014/main" val="4212028924"/>
                  </a:ext>
                </a:extLst>
              </a:tr>
              <a:tr h="370840">
                <a:tc>
                  <a:txBody>
                    <a:bodyPr/>
                    <a:lstStyle/>
                    <a:p>
                      <a:r>
                        <a:rPr lang="en-US" sz="1900" dirty="0"/>
                        <a:t>None noted</a:t>
                      </a:r>
                    </a:p>
                  </a:txBody>
                  <a:tcPr/>
                </a:tc>
                <a:tc>
                  <a:txBody>
                    <a:bodyPr/>
                    <a:lstStyle/>
                    <a:p>
                      <a:pPr algn="ctr"/>
                      <a:r>
                        <a:rPr lang="en-US" sz="1900" dirty="0"/>
                        <a:t>51%</a:t>
                      </a:r>
                    </a:p>
                  </a:txBody>
                  <a:tcPr/>
                </a:tc>
                <a:extLst>
                  <a:ext uri="{0D108BD9-81ED-4DB2-BD59-A6C34878D82A}">
                    <a16:rowId xmlns:a16="http://schemas.microsoft.com/office/drawing/2014/main" val="1637613741"/>
                  </a:ext>
                </a:extLst>
              </a:tr>
            </a:tbl>
          </a:graphicData>
        </a:graphic>
      </p:graphicFrame>
      <p:sp>
        <p:nvSpPr>
          <p:cNvPr id="3" name="TextBox 2"/>
          <p:cNvSpPr txBox="1"/>
          <p:nvPr/>
        </p:nvSpPr>
        <p:spPr>
          <a:xfrm>
            <a:off x="617620" y="4625752"/>
            <a:ext cx="10964779" cy="1569660"/>
          </a:xfrm>
          <a:prstGeom prst="rect">
            <a:avLst/>
          </a:prstGeom>
          <a:noFill/>
        </p:spPr>
        <p:txBody>
          <a:bodyPr wrap="square" rtlCol="0">
            <a:spAutoFit/>
          </a:bodyPr>
          <a:lstStyle/>
          <a:p>
            <a:r>
              <a:rPr lang="en-US" sz="2400" i="1" dirty="0">
                <a:solidFill>
                  <a:schemeClr val="accent5"/>
                </a:solidFill>
              </a:rPr>
              <a:t>Women who used illicit drugs or abused prescription opioids were more likely to have experienced physical or sexual violence as children or adults (54% vs. 7%).</a:t>
            </a:r>
          </a:p>
          <a:p>
            <a:endParaRPr lang="en-US" sz="2400" i="1" dirty="0">
              <a:solidFill>
                <a:schemeClr val="accent5"/>
              </a:solidFill>
            </a:endParaRPr>
          </a:p>
          <a:p>
            <a:r>
              <a:rPr lang="en-US" sz="2400" i="1" dirty="0">
                <a:solidFill>
                  <a:schemeClr val="accent5"/>
                </a:solidFill>
              </a:rPr>
              <a:t>Over 50% of the women did NOT use any substances.</a:t>
            </a:r>
          </a:p>
        </p:txBody>
      </p:sp>
      <p:sp>
        <p:nvSpPr>
          <p:cNvPr id="7" name="TextBox 6"/>
          <p:cNvSpPr txBox="1"/>
          <p:nvPr/>
        </p:nvSpPr>
        <p:spPr>
          <a:xfrm>
            <a:off x="609600" y="4121066"/>
            <a:ext cx="10964779" cy="369332"/>
          </a:xfrm>
          <a:prstGeom prst="rect">
            <a:avLst/>
          </a:prstGeom>
          <a:noFill/>
        </p:spPr>
        <p:txBody>
          <a:bodyPr wrap="square" rtlCol="0">
            <a:spAutoFit/>
          </a:bodyPr>
          <a:lstStyle/>
          <a:p>
            <a:r>
              <a:rPr lang="en-US" dirty="0"/>
              <a:t>*84 of 99 cases: Excluded 15 women with incomplete or missing data on substance use  </a:t>
            </a:r>
          </a:p>
        </p:txBody>
      </p:sp>
    </p:spTree>
    <p:extLst>
      <p:ext uri="{BB962C8B-B14F-4D97-AF65-F5344CB8AC3E}">
        <p14:creationId xmlns:p14="http://schemas.microsoft.com/office/powerpoint/2010/main" val="45813329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6990"/>
            <a:ext cx="10972800" cy="1325563"/>
          </a:xfrm>
        </p:spPr>
        <p:txBody>
          <a:bodyPr>
            <a:normAutofit/>
          </a:bodyPr>
          <a:lstStyle/>
          <a:p>
            <a:pPr marL="112713"/>
            <a:r>
              <a:rPr lang="en-US" sz="4000" dirty="0"/>
              <a:t>Psychosocial </a:t>
            </a:r>
            <a:r>
              <a:rPr lang="en-US" sz="4000" dirty="0" smtClean="0"/>
              <a:t>stressors* </a:t>
            </a:r>
            <a:r>
              <a:rPr lang="en-US" sz="4000" dirty="0"/>
              <a:t>near time of death</a:t>
            </a:r>
            <a:br>
              <a:rPr lang="en-US" sz="4000" dirty="0"/>
            </a:br>
            <a:r>
              <a:rPr lang="en-US" sz="3600" dirty="0"/>
              <a:t>CA P-A Suicide Cohort, 2002-2012 (N=99)</a:t>
            </a:r>
          </a:p>
        </p:txBody>
      </p:sp>
      <p:graphicFrame>
        <p:nvGraphicFramePr>
          <p:cNvPr id="6" name="Content Placeholder 5" descr="table"/>
          <p:cNvGraphicFramePr>
            <a:graphicFrameLocks noGrp="1"/>
          </p:cNvGraphicFramePr>
          <p:nvPr>
            <p:ph idx="1"/>
            <p:extLst>
              <p:ext uri="{D42A27DB-BD31-4B8C-83A1-F6EECF244321}">
                <p14:modId xmlns:p14="http://schemas.microsoft.com/office/powerpoint/2010/main" val="2023910656"/>
              </p:ext>
            </p:extLst>
          </p:nvPr>
        </p:nvGraphicFramePr>
        <p:xfrm>
          <a:off x="390417" y="1696598"/>
          <a:ext cx="11397631" cy="4241865"/>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609600" y="5938463"/>
            <a:ext cx="5152374" cy="338554"/>
          </a:xfrm>
          <a:prstGeom prst="rect">
            <a:avLst/>
          </a:prstGeom>
          <a:noFill/>
        </p:spPr>
        <p:txBody>
          <a:bodyPr wrap="square" rtlCol="0">
            <a:spAutoFit/>
          </a:bodyPr>
          <a:lstStyle/>
          <a:p>
            <a:r>
              <a:rPr lang="en-US" sz="1600" dirty="0" smtClean="0"/>
              <a:t>*Categories are </a:t>
            </a:r>
            <a:r>
              <a:rPr lang="en-US" sz="1600" i="1" dirty="0" smtClean="0"/>
              <a:t>not</a:t>
            </a:r>
            <a:r>
              <a:rPr lang="en-US" sz="1600" dirty="0" smtClean="0"/>
              <a:t> </a:t>
            </a:r>
            <a:r>
              <a:rPr lang="en-US" sz="1600" dirty="0"/>
              <a:t>mutually exclusive. </a:t>
            </a:r>
          </a:p>
        </p:txBody>
      </p:sp>
      <p:sp>
        <p:nvSpPr>
          <p:cNvPr id="9" name="TextBox 8"/>
          <p:cNvSpPr txBox="1"/>
          <p:nvPr/>
        </p:nvSpPr>
        <p:spPr>
          <a:xfrm>
            <a:off x="4955569" y="2013737"/>
            <a:ext cx="6626831" cy="707886"/>
          </a:xfrm>
          <a:prstGeom prst="rect">
            <a:avLst/>
          </a:prstGeom>
          <a:noFill/>
        </p:spPr>
        <p:txBody>
          <a:bodyPr wrap="square" rtlCol="0">
            <a:spAutoFit/>
          </a:bodyPr>
          <a:lstStyle/>
          <a:p>
            <a:r>
              <a:rPr lang="en-US" sz="2000" i="1" dirty="0">
                <a:solidFill>
                  <a:schemeClr val="accent5"/>
                </a:solidFill>
              </a:rPr>
              <a:t>The review committee determined that </a:t>
            </a:r>
            <a:r>
              <a:rPr lang="en-US" sz="2000" b="1" i="1" u="sng" dirty="0">
                <a:solidFill>
                  <a:schemeClr val="accent5"/>
                </a:solidFill>
              </a:rPr>
              <a:t>stressful life </a:t>
            </a:r>
            <a:r>
              <a:rPr lang="en-US" sz="2000" b="1" i="1" u="sng" dirty="0" smtClean="0">
                <a:solidFill>
                  <a:schemeClr val="accent5"/>
                </a:solidFill>
              </a:rPr>
              <a:t>events</a:t>
            </a:r>
            <a:r>
              <a:rPr lang="en-US" sz="2000" i="1" dirty="0" smtClean="0">
                <a:solidFill>
                  <a:schemeClr val="accent5"/>
                </a:solidFill>
              </a:rPr>
              <a:t> </a:t>
            </a:r>
            <a:r>
              <a:rPr lang="en-US" sz="2000" i="1" dirty="0">
                <a:solidFill>
                  <a:schemeClr val="accent5"/>
                </a:solidFill>
              </a:rPr>
              <a:t>precipitated the deaths of 65% of women.</a:t>
            </a:r>
          </a:p>
        </p:txBody>
      </p:sp>
    </p:spTree>
    <p:extLst>
      <p:ext uri="{BB962C8B-B14F-4D97-AF65-F5344CB8AC3E}">
        <p14:creationId xmlns:p14="http://schemas.microsoft.com/office/powerpoint/2010/main" val="70754519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6550" y="243939"/>
            <a:ext cx="10972800" cy="1325563"/>
          </a:xfrm>
        </p:spPr>
        <p:txBody>
          <a:bodyPr>
            <a:normAutofit/>
          </a:bodyPr>
          <a:lstStyle/>
          <a:p>
            <a:pPr marL="112713"/>
            <a:r>
              <a:rPr lang="en-US" sz="4000" dirty="0"/>
              <a:t>Summary of key findings</a:t>
            </a:r>
          </a:p>
        </p:txBody>
      </p:sp>
      <p:sp>
        <p:nvSpPr>
          <p:cNvPr id="3" name="Content Placeholder 2"/>
          <p:cNvSpPr>
            <a:spLocks noGrp="1"/>
          </p:cNvSpPr>
          <p:nvPr>
            <p:ph idx="1"/>
          </p:nvPr>
        </p:nvSpPr>
        <p:spPr>
          <a:xfrm>
            <a:off x="609600" y="1829970"/>
            <a:ext cx="10939750" cy="4441825"/>
          </a:xfrm>
        </p:spPr>
        <p:txBody>
          <a:bodyPr>
            <a:normAutofit lnSpcReduction="10000"/>
          </a:bodyPr>
          <a:lstStyle/>
          <a:p>
            <a:pPr marL="0" indent="0">
              <a:lnSpc>
                <a:spcPct val="100000"/>
              </a:lnSpc>
              <a:spcBef>
                <a:spcPts val="0"/>
              </a:spcBef>
              <a:buNone/>
            </a:pPr>
            <a:r>
              <a:rPr lang="en-US" sz="2400" i="1" dirty="0">
                <a:solidFill>
                  <a:schemeClr val="accent5"/>
                </a:solidFill>
              </a:rPr>
              <a:t>Suicide is a complex interplay and outcome of biological, psychosocial, and environmental </a:t>
            </a:r>
            <a:r>
              <a:rPr lang="en-US" sz="2400" i="1" dirty="0" smtClean="0">
                <a:solidFill>
                  <a:schemeClr val="accent5"/>
                </a:solidFill>
              </a:rPr>
              <a:t>factors.</a:t>
            </a:r>
            <a:endParaRPr lang="en-US" sz="2400" i="1" dirty="0">
              <a:solidFill>
                <a:schemeClr val="accent5"/>
              </a:solidFill>
            </a:endParaRPr>
          </a:p>
          <a:p>
            <a:pPr marL="0" indent="0">
              <a:lnSpc>
                <a:spcPct val="100000"/>
              </a:lnSpc>
              <a:spcBef>
                <a:spcPts val="0"/>
              </a:spcBef>
              <a:buNone/>
            </a:pPr>
            <a:endParaRPr lang="en-US" sz="2200" dirty="0"/>
          </a:p>
          <a:p>
            <a:pPr marL="0" indent="0">
              <a:lnSpc>
                <a:spcPct val="100000"/>
              </a:lnSpc>
              <a:spcBef>
                <a:spcPts val="0"/>
              </a:spcBef>
              <a:spcAft>
                <a:spcPts val="1200"/>
              </a:spcAft>
              <a:buNone/>
            </a:pPr>
            <a:r>
              <a:rPr lang="en-US" sz="2200" dirty="0"/>
              <a:t>CA-PAMR in-depth reviews revealed many factors that may have contributed to suicide during or after pregnancy, including</a:t>
            </a:r>
          </a:p>
          <a:p>
            <a:pPr marL="461963" lvl="1">
              <a:lnSpc>
                <a:spcPct val="110000"/>
              </a:lnSpc>
              <a:spcBef>
                <a:spcPts val="0"/>
              </a:spcBef>
            </a:pPr>
            <a:r>
              <a:rPr lang="en-US" sz="2100" b="1" dirty="0">
                <a:solidFill>
                  <a:schemeClr val="accent5"/>
                </a:solidFill>
              </a:rPr>
              <a:t>Pre-existing and new onset mental health </a:t>
            </a:r>
            <a:r>
              <a:rPr lang="en-US" sz="2100" b="1" dirty="0" smtClean="0">
                <a:solidFill>
                  <a:schemeClr val="accent5"/>
                </a:solidFill>
              </a:rPr>
              <a:t>conditions </a:t>
            </a:r>
            <a:r>
              <a:rPr lang="en-US" sz="1800" dirty="0" smtClean="0">
                <a:solidFill>
                  <a:schemeClr val="tx2"/>
                </a:solidFill>
              </a:rPr>
              <a:t>– 62% pre-existing, 25% new onset</a:t>
            </a:r>
          </a:p>
          <a:p>
            <a:pPr marL="461963" lvl="1">
              <a:lnSpc>
                <a:spcPct val="110000"/>
              </a:lnSpc>
              <a:spcBef>
                <a:spcPts val="0"/>
              </a:spcBef>
            </a:pPr>
            <a:r>
              <a:rPr lang="en-US" sz="2100" b="1" dirty="0" smtClean="0">
                <a:solidFill>
                  <a:schemeClr val="accent5"/>
                </a:solidFill>
              </a:rPr>
              <a:t>Psychosocial stressors </a:t>
            </a:r>
            <a:r>
              <a:rPr lang="en-US" sz="1800" dirty="0" smtClean="0">
                <a:solidFill>
                  <a:schemeClr val="tx2"/>
                </a:solidFill>
              </a:rPr>
              <a:t>– 85% had stressful life event(s) near time of death</a:t>
            </a:r>
          </a:p>
          <a:p>
            <a:pPr marL="461963" lvl="1">
              <a:lnSpc>
                <a:spcPct val="110000"/>
              </a:lnSpc>
              <a:spcBef>
                <a:spcPts val="0"/>
              </a:spcBef>
            </a:pPr>
            <a:r>
              <a:rPr lang="en-US" sz="2100" b="1" dirty="0" smtClean="0">
                <a:solidFill>
                  <a:schemeClr val="accent5"/>
                </a:solidFill>
              </a:rPr>
              <a:t>Substance </a:t>
            </a:r>
            <a:r>
              <a:rPr lang="en-US" sz="2100" b="1" dirty="0">
                <a:solidFill>
                  <a:schemeClr val="accent5"/>
                </a:solidFill>
              </a:rPr>
              <a:t>use </a:t>
            </a:r>
            <a:r>
              <a:rPr lang="en-US" sz="2100" dirty="0">
                <a:solidFill>
                  <a:schemeClr val="tx2"/>
                </a:solidFill>
              </a:rPr>
              <a:t>– </a:t>
            </a:r>
            <a:r>
              <a:rPr lang="en-US" sz="1800" dirty="0" smtClean="0">
                <a:solidFill>
                  <a:schemeClr val="tx2"/>
                </a:solidFill>
              </a:rPr>
              <a:t>potential </a:t>
            </a:r>
            <a:r>
              <a:rPr lang="en-US" sz="1800" dirty="0">
                <a:solidFill>
                  <a:schemeClr val="tx2"/>
                </a:solidFill>
              </a:rPr>
              <a:t>coping </a:t>
            </a:r>
            <a:r>
              <a:rPr lang="en-US" sz="1800" dirty="0" smtClean="0">
                <a:solidFill>
                  <a:schemeClr val="tx2"/>
                </a:solidFill>
              </a:rPr>
              <a:t>mechanism, 39% used illicit drugs, abused Rx opioids or alcohol </a:t>
            </a:r>
          </a:p>
          <a:p>
            <a:pPr marL="461963" lvl="1">
              <a:lnSpc>
                <a:spcPct val="110000"/>
              </a:lnSpc>
              <a:spcBef>
                <a:spcPts val="0"/>
              </a:spcBef>
            </a:pPr>
            <a:r>
              <a:rPr lang="en-US" sz="2100" b="1" dirty="0" smtClean="0">
                <a:solidFill>
                  <a:schemeClr val="accent5"/>
                </a:solidFill>
              </a:rPr>
              <a:t>Reproductive loss </a:t>
            </a:r>
            <a:r>
              <a:rPr lang="en-US" sz="2100" dirty="0" smtClean="0">
                <a:solidFill>
                  <a:schemeClr val="tx2"/>
                </a:solidFill>
              </a:rPr>
              <a:t>– </a:t>
            </a:r>
            <a:r>
              <a:rPr lang="en-US" sz="1800" dirty="0" smtClean="0">
                <a:solidFill>
                  <a:schemeClr val="tx2"/>
                </a:solidFill>
              </a:rPr>
              <a:t>24% of women had a pregnancy loss or had a child removed from them</a:t>
            </a:r>
            <a:endParaRPr lang="en-US" sz="1800" dirty="0">
              <a:solidFill>
                <a:schemeClr val="tx2"/>
              </a:solidFill>
            </a:endParaRPr>
          </a:p>
          <a:p>
            <a:pPr marL="461963" lvl="1">
              <a:lnSpc>
                <a:spcPct val="110000"/>
              </a:lnSpc>
              <a:spcBef>
                <a:spcPts val="0"/>
              </a:spcBef>
            </a:pPr>
            <a:r>
              <a:rPr lang="en-US" sz="2100" b="1" dirty="0" smtClean="0">
                <a:solidFill>
                  <a:schemeClr val="accent5"/>
                </a:solidFill>
              </a:rPr>
              <a:t>Lack of support after pregnancy </a:t>
            </a:r>
            <a:r>
              <a:rPr lang="en-US" sz="2100" dirty="0" smtClean="0">
                <a:solidFill>
                  <a:schemeClr val="tx2"/>
                </a:solidFill>
              </a:rPr>
              <a:t>– </a:t>
            </a:r>
            <a:r>
              <a:rPr lang="en-US" sz="1800" dirty="0" smtClean="0">
                <a:solidFill>
                  <a:schemeClr val="tx2"/>
                </a:solidFill>
              </a:rPr>
              <a:t>83% died 43-365 days after the end </a:t>
            </a:r>
            <a:r>
              <a:rPr lang="en-US" sz="1800" dirty="0">
                <a:solidFill>
                  <a:schemeClr val="tx2"/>
                </a:solidFill>
              </a:rPr>
              <a:t>of </a:t>
            </a:r>
            <a:r>
              <a:rPr lang="en-US" sz="1800" dirty="0" smtClean="0">
                <a:solidFill>
                  <a:schemeClr val="tx2"/>
                </a:solidFill>
              </a:rPr>
              <a:t>pregnancy</a:t>
            </a:r>
          </a:p>
          <a:p>
            <a:pPr marL="0" lvl="1" indent="0">
              <a:buNone/>
            </a:pPr>
            <a:endParaRPr lang="en-US" sz="2200" dirty="0"/>
          </a:p>
          <a:p>
            <a:pPr marL="0" lvl="1" indent="0">
              <a:buNone/>
            </a:pPr>
            <a:r>
              <a:rPr lang="en-US" sz="2200" dirty="0" smtClean="0"/>
              <a:t>Lastly, CA-PAMR methods led to a more complete and accurate identification of suicide cases.</a:t>
            </a:r>
            <a:endParaRPr lang="en-US" sz="2200" dirty="0"/>
          </a:p>
        </p:txBody>
      </p:sp>
    </p:spTree>
    <p:extLst>
      <p:ext uri="{BB962C8B-B14F-4D97-AF65-F5344CB8AC3E}">
        <p14:creationId xmlns:p14="http://schemas.microsoft.com/office/powerpoint/2010/main" val="12006156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ChangeArrowheads="1"/>
          </p:cNvSpPr>
          <p:nvPr>
            <p:ph type="title"/>
          </p:nvPr>
        </p:nvSpPr>
        <p:spPr>
          <a:xfrm>
            <a:off x="609600" y="247652"/>
            <a:ext cx="10972800" cy="854036"/>
          </a:xfrm>
        </p:spPr>
        <p:txBody>
          <a:bodyPr>
            <a:normAutofit/>
          </a:bodyPr>
          <a:lstStyle/>
          <a:p>
            <a:pPr marL="111125" eaLnBrk="1" hangingPunct="1"/>
            <a:r>
              <a:rPr lang="en-US" sz="4000" dirty="0">
                <a:cs typeface="Arial" panose="020B0604020202020204" pitchFamily="34" charset="0"/>
              </a:rPr>
              <a:t>CA-PAMR Project Team</a:t>
            </a:r>
            <a:endParaRPr lang="en-US" sz="4000" dirty="0">
              <a:ea typeface="ＭＳ Ｐゴシック" pitchFamily="34" charset="-128"/>
            </a:endParaRPr>
          </a:p>
        </p:txBody>
      </p:sp>
      <p:sp>
        <p:nvSpPr>
          <p:cNvPr id="5" name="Content Placeholder 2" descr="CA Maternal Quality Care Collaborative "/>
          <p:cNvSpPr txBox="1">
            <a:spLocks/>
          </p:cNvSpPr>
          <p:nvPr/>
        </p:nvSpPr>
        <p:spPr>
          <a:xfrm>
            <a:off x="615145" y="1371600"/>
            <a:ext cx="6485102" cy="5257800"/>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r>
              <a:rPr lang="en-US" sz="2500" b="1" u="sng" dirty="0">
                <a:cs typeface="Arial" panose="020B0604020202020204" pitchFamily="34" charset="0"/>
              </a:rPr>
              <a:t>California Department of Public Health</a:t>
            </a:r>
          </a:p>
          <a:p>
            <a:pPr marL="0" indent="0">
              <a:buNone/>
            </a:pPr>
            <a:r>
              <a:rPr lang="en-US" sz="2500" dirty="0">
                <a:cs typeface="Arial" panose="020B0604020202020204" pitchFamily="34" charset="0"/>
              </a:rPr>
              <a:t>    Maternal, Child and Adolescent Health Division</a:t>
            </a:r>
          </a:p>
          <a:p>
            <a:pPr marL="461963" indent="0">
              <a:buNone/>
            </a:pPr>
            <a:r>
              <a:rPr lang="en-US" sz="2500" dirty="0" smtClean="0">
                <a:solidFill>
                  <a:schemeClr val="accent2">
                    <a:lumMod val="75000"/>
                  </a:schemeClr>
                </a:solidFill>
                <a:cs typeface="Arial" panose="020B0604020202020204" pitchFamily="34" charset="0"/>
              </a:rPr>
              <a:t>Project Home, </a:t>
            </a:r>
            <a:r>
              <a:rPr lang="en-US" sz="2500" dirty="0">
                <a:solidFill>
                  <a:schemeClr val="accent2">
                    <a:lumMod val="75000"/>
                  </a:schemeClr>
                </a:solidFill>
                <a:cs typeface="Arial" panose="020B0604020202020204" pitchFamily="34" charset="0"/>
              </a:rPr>
              <a:t>Funder, Public Health Authority</a:t>
            </a:r>
          </a:p>
          <a:p>
            <a:pPr marL="457200" lvl="1" indent="0">
              <a:buNone/>
            </a:pPr>
            <a:r>
              <a:rPr lang="en-US" sz="2500" dirty="0">
                <a:solidFill>
                  <a:schemeClr val="accent2">
                    <a:lumMod val="75000"/>
                  </a:schemeClr>
                </a:solidFill>
                <a:cs typeface="Arial" panose="020B0604020202020204" pitchFamily="34" charset="0"/>
              </a:rPr>
              <a:t>Vital records, epidemiology tools and resources</a:t>
            </a:r>
          </a:p>
          <a:p>
            <a:pPr marL="234950" indent="-231775">
              <a:lnSpc>
                <a:spcPct val="134000"/>
              </a:lnSpc>
            </a:pPr>
            <a:r>
              <a:rPr lang="en-US" sz="2500" b="1" u="sng" dirty="0">
                <a:cs typeface="Arial" panose="020B0604020202020204" pitchFamily="34" charset="0"/>
              </a:rPr>
              <a:t>Public Health </a:t>
            </a:r>
            <a:r>
              <a:rPr lang="en-US" sz="2500" b="1" u="sng" dirty="0" smtClean="0">
                <a:cs typeface="Arial" panose="020B0604020202020204" pitchFamily="34" charset="0"/>
              </a:rPr>
              <a:t>Institute (PHI)</a:t>
            </a:r>
            <a:endParaRPr lang="en-US" sz="2500" dirty="0">
              <a:solidFill>
                <a:schemeClr val="accent2"/>
              </a:solidFill>
              <a:cs typeface="Arial" panose="020B0604020202020204" pitchFamily="34" charset="0"/>
            </a:endParaRPr>
          </a:p>
          <a:p>
            <a:pPr marL="457200" lvl="1" indent="0">
              <a:buNone/>
            </a:pPr>
            <a:r>
              <a:rPr lang="en-US" sz="2500" dirty="0" smtClean="0">
                <a:solidFill>
                  <a:schemeClr val="accent2">
                    <a:lumMod val="75000"/>
                  </a:schemeClr>
                </a:solidFill>
                <a:cs typeface="Arial" panose="020B0604020202020204" pitchFamily="34" charset="0"/>
              </a:rPr>
              <a:t>Investigative reports procurement</a:t>
            </a:r>
            <a:endParaRPr lang="en-US" sz="2500" dirty="0">
              <a:solidFill>
                <a:schemeClr val="accent2">
                  <a:lumMod val="75000"/>
                </a:schemeClr>
              </a:solidFill>
              <a:cs typeface="Arial" panose="020B0604020202020204" pitchFamily="34" charset="0"/>
            </a:endParaRPr>
          </a:p>
          <a:p>
            <a:pPr marL="457200" lvl="1" indent="0">
              <a:buNone/>
            </a:pPr>
            <a:r>
              <a:rPr lang="en-US" sz="2500" dirty="0" smtClean="0">
                <a:solidFill>
                  <a:schemeClr val="accent2">
                    <a:lumMod val="75000"/>
                  </a:schemeClr>
                </a:solidFill>
                <a:cs typeface="Arial" panose="020B0604020202020204" pitchFamily="34" charset="0"/>
              </a:rPr>
              <a:t>Medical records abstraction</a:t>
            </a:r>
            <a:endParaRPr lang="en-US" sz="2500" dirty="0">
              <a:solidFill>
                <a:schemeClr val="accent2">
                  <a:lumMod val="75000"/>
                </a:schemeClr>
              </a:solidFill>
              <a:cs typeface="Arial" panose="020B0604020202020204" pitchFamily="34" charset="0"/>
            </a:endParaRPr>
          </a:p>
          <a:p>
            <a:pPr marL="457200" lvl="1" indent="0">
              <a:buNone/>
            </a:pPr>
            <a:r>
              <a:rPr lang="en-US" sz="2500" dirty="0">
                <a:solidFill>
                  <a:schemeClr val="accent2">
                    <a:lumMod val="75000"/>
                  </a:schemeClr>
                </a:solidFill>
                <a:cs typeface="Arial" panose="020B0604020202020204" pitchFamily="34" charset="0"/>
              </a:rPr>
              <a:t>Data management and analysis</a:t>
            </a:r>
          </a:p>
          <a:p>
            <a:pPr>
              <a:lnSpc>
                <a:spcPct val="120000"/>
              </a:lnSpc>
            </a:pPr>
            <a:r>
              <a:rPr lang="en-US" sz="2500" b="1" u="sng" dirty="0">
                <a:cs typeface="Arial" panose="020B0604020202020204" pitchFamily="34" charset="0"/>
              </a:rPr>
              <a:t>CA </a:t>
            </a:r>
            <a:r>
              <a:rPr lang="en-US" sz="2500" b="1" u="sng" dirty="0" smtClean="0">
                <a:cs typeface="Arial" panose="020B0604020202020204" pitchFamily="34" charset="0"/>
              </a:rPr>
              <a:t>Maternal </a:t>
            </a:r>
            <a:r>
              <a:rPr lang="en-US" sz="2500" b="1" u="sng" dirty="0">
                <a:cs typeface="Arial" panose="020B0604020202020204" pitchFamily="34" charset="0"/>
              </a:rPr>
              <a:t>Quality Care </a:t>
            </a:r>
            <a:r>
              <a:rPr lang="en-US" sz="2500" b="1" u="sng" dirty="0" smtClean="0">
                <a:cs typeface="Arial" panose="020B0604020202020204" pitchFamily="34" charset="0"/>
              </a:rPr>
              <a:t>Collaborative (CMQCC)</a:t>
            </a:r>
            <a:r>
              <a:rPr lang="en-US" sz="2500" b="1" dirty="0" smtClean="0">
                <a:cs typeface="Arial" panose="020B0604020202020204" pitchFamily="34" charset="0"/>
              </a:rPr>
              <a:t> </a:t>
            </a:r>
            <a:endParaRPr lang="en-US" sz="2500" b="1" dirty="0">
              <a:cs typeface="Arial" panose="020B0604020202020204" pitchFamily="34" charset="0"/>
            </a:endParaRPr>
          </a:p>
          <a:p>
            <a:pPr marL="0" indent="0">
              <a:lnSpc>
                <a:spcPct val="120000"/>
              </a:lnSpc>
              <a:buNone/>
            </a:pPr>
            <a:r>
              <a:rPr lang="en-US" sz="2500" dirty="0">
                <a:solidFill>
                  <a:schemeClr val="accent2"/>
                </a:solidFill>
                <a:cs typeface="Arial" panose="020B0604020202020204" pitchFamily="34" charset="0"/>
              </a:rPr>
              <a:t>       </a:t>
            </a:r>
            <a:r>
              <a:rPr lang="en-US" sz="2500" dirty="0" smtClean="0">
                <a:solidFill>
                  <a:schemeClr val="accent2">
                    <a:lumMod val="75000"/>
                  </a:schemeClr>
                </a:solidFill>
                <a:cs typeface="Arial" panose="020B0604020202020204" pitchFamily="34" charset="0"/>
              </a:rPr>
              <a:t>Committee </a:t>
            </a:r>
            <a:r>
              <a:rPr lang="en-US" sz="2500" dirty="0">
                <a:solidFill>
                  <a:schemeClr val="accent2">
                    <a:lumMod val="75000"/>
                  </a:schemeClr>
                </a:solidFill>
                <a:cs typeface="Arial" panose="020B0604020202020204" pitchFamily="34" charset="0"/>
              </a:rPr>
              <a:t>management </a:t>
            </a:r>
          </a:p>
          <a:p>
            <a:pPr marL="457200" lvl="1" indent="0">
              <a:buNone/>
            </a:pPr>
            <a:r>
              <a:rPr lang="en-US" sz="2500" dirty="0" smtClean="0">
                <a:solidFill>
                  <a:schemeClr val="accent2">
                    <a:lumMod val="75000"/>
                  </a:schemeClr>
                </a:solidFill>
                <a:cs typeface="Arial" panose="020B0604020202020204" pitchFamily="34" charset="0"/>
              </a:rPr>
              <a:t>Maternity </a:t>
            </a:r>
            <a:r>
              <a:rPr lang="en-US" sz="2500" dirty="0">
                <a:solidFill>
                  <a:schemeClr val="accent2">
                    <a:lumMod val="75000"/>
                  </a:schemeClr>
                </a:solidFill>
                <a:cs typeface="Arial" panose="020B0604020202020204" pitchFamily="34" charset="0"/>
              </a:rPr>
              <a:t>care </a:t>
            </a:r>
            <a:r>
              <a:rPr lang="en-US" sz="2500" dirty="0" smtClean="0">
                <a:solidFill>
                  <a:schemeClr val="accent2">
                    <a:lumMod val="75000"/>
                  </a:schemeClr>
                </a:solidFill>
                <a:cs typeface="Arial" panose="020B0604020202020204" pitchFamily="34" charset="0"/>
              </a:rPr>
              <a:t>provider</a:t>
            </a:r>
            <a:r>
              <a:rPr lang="en-US" sz="2500" strike="sngStrike" dirty="0" smtClean="0">
                <a:solidFill>
                  <a:schemeClr val="accent2">
                    <a:lumMod val="75000"/>
                  </a:schemeClr>
                </a:solidFill>
                <a:cs typeface="Arial" panose="020B0604020202020204" pitchFamily="34" charset="0"/>
              </a:rPr>
              <a:t>s</a:t>
            </a:r>
            <a:r>
              <a:rPr lang="en-US" sz="2500" dirty="0" smtClean="0">
                <a:solidFill>
                  <a:schemeClr val="accent2">
                    <a:lumMod val="75000"/>
                  </a:schemeClr>
                </a:solidFill>
                <a:cs typeface="Arial" panose="020B0604020202020204" pitchFamily="34" charset="0"/>
              </a:rPr>
              <a:t> engagement</a:t>
            </a:r>
            <a:endParaRPr lang="en-US" sz="2500" dirty="0">
              <a:solidFill>
                <a:schemeClr val="accent2">
                  <a:lumMod val="75000"/>
                </a:schemeClr>
              </a:solidFill>
              <a:cs typeface="Arial" panose="020B0604020202020204" pitchFamily="34" charset="0"/>
            </a:endParaRPr>
          </a:p>
          <a:p>
            <a:pPr marL="457200" lvl="1" indent="0">
              <a:buNone/>
            </a:pPr>
            <a:r>
              <a:rPr lang="en-US" sz="2500" dirty="0">
                <a:solidFill>
                  <a:schemeClr val="accent2">
                    <a:lumMod val="75000"/>
                  </a:schemeClr>
                </a:solidFill>
                <a:cs typeface="Arial" panose="020B0604020202020204" pitchFamily="34" charset="0"/>
              </a:rPr>
              <a:t>Quality Improvement Interventions</a:t>
            </a:r>
          </a:p>
          <a:p>
            <a:pPr>
              <a:lnSpc>
                <a:spcPct val="134000"/>
              </a:lnSpc>
            </a:pPr>
            <a:r>
              <a:rPr lang="en-US" sz="2500" b="1" u="sng" dirty="0">
                <a:cs typeface="Arial" panose="020B0604020202020204" pitchFamily="34" charset="0"/>
              </a:rPr>
              <a:t>Volunteer Expert Review Committee </a:t>
            </a:r>
            <a:endParaRPr lang="en-US" sz="2500"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graphicFrame>
        <p:nvGraphicFramePr>
          <p:cNvPr id="6" name="Diagram 5" descr="Model of Expert Review Committee"/>
          <p:cNvGraphicFramePr/>
          <p:nvPr>
            <p:extLst>
              <p:ext uri="{D42A27DB-BD31-4B8C-83A1-F6EECF244321}">
                <p14:modId xmlns:p14="http://schemas.microsoft.com/office/powerpoint/2010/main" val="1385247887"/>
              </p:ext>
            </p:extLst>
          </p:nvPr>
        </p:nvGraphicFramePr>
        <p:xfrm>
          <a:off x="6224355" y="1101688"/>
          <a:ext cx="4793673" cy="50569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7" name="Picture 2" descr="Public Health Institut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783911" y="5329266"/>
            <a:ext cx="1192228" cy="5729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23234" name="Picture 2" descr="C M Q C C"/>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058102" y="5426845"/>
            <a:ext cx="1450975" cy="377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8" descr="California Departmentof Public Health"/>
          <p:cNvPicPr>
            <a:picLocks noChangeAspect="1" noChangeArrowheads="1"/>
          </p:cNvPicPr>
          <p:nvPr/>
        </p:nvPicPr>
        <p:blipFill>
          <a:blip r:embed="rId10" cstate="print">
            <a:clrChange>
              <a:clrFrom>
                <a:srgbClr val="FBFBFB"/>
              </a:clrFrom>
              <a:clrTo>
                <a:srgbClr val="FBFBFB">
                  <a:alpha val="0"/>
                </a:srgbClr>
              </a:clrTo>
            </a:clrChange>
            <a:extLst>
              <a:ext uri="{28A0092B-C50C-407E-A947-70E740481C1C}">
                <a14:useLocalDpi xmlns:a14="http://schemas.microsoft.com/office/drawing/2010/main" val="0"/>
              </a:ext>
            </a:extLst>
          </a:blip>
          <a:srcRect/>
          <a:stretch>
            <a:fillRect/>
          </a:stretch>
        </p:blipFill>
        <p:spPr bwMode="auto">
          <a:xfrm>
            <a:off x="7976139" y="2592360"/>
            <a:ext cx="1066800" cy="895217"/>
          </a:xfrm>
          <a:prstGeom prst="rect">
            <a:avLst/>
          </a:prstGeom>
          <a:solidFill>
            <a:schemeClr val="bg1"/>
          </a:solidFill>
          <a:ln>
            <a:noFill/>
          </a:ln>
          <a:extLst/>
        </p:spPr>
      </p:pic>
    </p:spTree>
    <p:extLst>
      <p:ext uri="{BB962C8B-B14F-4D97-AF65-F5344CB8AC3E}">
        <p14:creationId xmlns:p14="http://schemas.microsoft.com/office/powerpoint/2010/main" val="264077534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10889"/>
            <a:ext cx="10972800" cy="1325563"/>
          </a:xfrm>
        </p:spPr>
        <p:txBody>
          <a:bodyPr>
            <a:normAutofit/>
          </a:bodyPr>
          <a:lstStyle/>
          <a:p>
            <a:pPr marL="112713"/>
            <a:r>
              <a:rPr lang="en-US" sz="4000" dirty="0"/>
              <a:t>CA-PAMR methods: Strengths and </a:t>
            </a:r>
            <a:r>
              <a:rPr lang="en-US" sz="4000" dirty="0" smtClean="0">
                <a:solidFill>
                  <a:schemeClr val="accent4"/>
                </a:solidFill>
              </a:rPr>
              <a:t>limitations</a:t>
            </a:r>
            <a:endParaRPr lang="en-US" sz="4000" dirty="0">
              <a:solidFill>
                <a:schemeClr val="accent4"/>
              </a:solidFill>
            </a:endParaRPr>
          </a:p>
        </p:txBody>
      </p:sp>
      <p:sp>
        <p:nvSpPr>
          <p:cNvPr id="3" name="Content Placeholder 2"/>
          <p:cNvSpPr>
            <a:spLocks noGrp="1"/>
          </p:cNvSpPr>
          <p:nvPr>
            <p:ph idx="1"/>
          </p:nvPr>
        </p:nvSpPr>
        <p:spPr>
          <a:xfrm>
            <a:off x="609600" y="1739535"/>
            <a:ext cx="10972800" cy="4662270"/>
          </a:xfrm>
        </p:spPr>
        <p:txBody>
          <a:bodyPr>
            <a:noAutofit/>
          </a:bodyPr>
          <a:lstStyle/>
          <a:p>
            <a:r>
              <a:rPr lang="en-US" sz="2400" b="1" dirty="0">
                <a:solidFill>
                  <a:schemeClr val="accent5"/>
                </a:solidFill>
              </a:rPr>
              <a:t>Improved data linkage </a:t>
            </a:r>
            <a:r>
              <a:rPr lang="en-US" sz="2400" b="1" dirty="0" smtClean="0">
                <a:solidFill>
                  <a:schemeClr val="accent5"/>
                </a:solidFill>
              </a:rPr>
              <a:t>method </a:t>
            </a:r>
            <a:r>
              <a:rPr lang="en-US" sz="2400" b="1" dirty="0">
                <a:solidFill>
                  <a:schemeClr val="accent5"/>
                </a:solidFill>
              </a:rPr>
              <a:t>for case ascertainment</a:t>
            </a:r>
          </a:p>
          <a:p>
            <a:pPr marL="739775" lvl="1" indent="-282575">
              <a:buFont typeface="Wingdings" panose="05000000000000000000" pitchFamily="2" charset="2"/>
              <a:buChar char=""/>
            </a:pPr>
            <a:r>
              <a:rPr lang="en-US" sz="2200" dirty="0" smtClean="0"/>
              <a:t>Cast </a:t>
            </a:r>
            <a:r>
              <a:rPr lang="en-US" sz="2200" dirty="0"/>
              <a:t>a wide, inclusive net to capture </a:t>
            </a:r>
            <a:r>
              <a:rPr lang="en-US" sz="2200" dirty="0" smtClean="0"/>
              <a:t>suicide </a:t>
            </a:r>
            <a:r>
              <a:rPr lang="en-US" sz="2200" dirty="0"/>
              <a:t>cases</a:t>
            </a:r>
          </a:p>
          <a:p>
            <a:pPr marL="739775" lvl="1" indent="-282575">
              <a:buFont typeface="Wingdings" panose="05000000000000000000" pitchFamily="2" charset="2"/>
              <a:buChar char="ü"/>
            </a:pPr>
            <a:r>
              <a:rPr lang="en-US" sz="2200" dirty="0"/>
              <a:t>Able to report on degree of case misclassification by data source</a:t>
            </a:r>
            <a:endParaRPr lang="en-US" sz="2200" dirty="0" smtClean="0"/>
          </a:p>
          <a:p>
            <a:pPr marL="739775" lvl="1" indent="-282575">
              <a:buFont typeface="Wingdings" panose="05000000000000000000" pitchFamily="2" charset="2"/>
              <a:buChar char="ü"/>
            </a:pPr>
            <a:r>
              <a:rPr lang="en-US" sz="2200" dirty="0" smtClean="0"/>
              <a:t>Able to calculate </a:t>
            </a:r>
            <a:r>
              <a:rPr lang="en-US" sz="2200" dirty="0"/>
              <a:t>pregnancy-associated suicide ratios by data </a:t>
            </a:r>
            <a:r>
              <a:rPr lang="en-US" sz="2200" dirty="0" smtClean="0"/>
              <a:t>source</a:t>
            </a:r>
            <a:endParaRPr lang="en-US" sz="2200" dirty="0"/>
          </a:p>
          <a:p>
            <a:pPr>
              <a:spcBef>
                <a:spcPts val="2200"/>
              </a:spcBef>
            </a:pPr>
            <a:r>
              <a:rPr lang="en-US" sz="2400" b="1" dirty="0">
                <a:solidFill>
                  <a:schemeClr val="accent5"/>
                </a:solidFill>
              </a:rPr>
              <a:t>Augmented linked administrative data with medical </a:t>
            </a:r>
            <a:r>
              <a:rPr lang="en-US" sz="2400" b="1" dirty="0" smtClean="0">
                <a:solidFill>
                  <a:schemeClr val="accent5"/>
                </a:solidFill>
              </a:rPr>
              <a:t>records and coroner </a:t>
            </a:r>
            <a:r>
              <a:rPr lang="en-US" sz="2400" b="1" dirty="0">
                <a:solidFill>
                  <a:schemeClr val="accent5"/>
                </a:solidFill>
              </a:rPr>
              <a:t>reports</a:t>
            </a:r>
          </a:p>
          <a:p>
            <a:pPr marL="739775" lvl="1" indent="-282575">
              <a:buFont typeface="Wingdings" panose="05000000000000000000" pitchFamily="2" charset="2"/>
              <a:buChar char="ü"/>
            </a:pPr>
            <a:r>
              <a:rPr lang="en-US" sz="2200" dirty="0"/>
              <a:t>Obtained information on medical conditions, complications, treatments, life circumstances and factors leading up to death</a:t>
            </a:r>
          </a:p>
          <a:p>
            <a:pPr lvl="1">
              <a:buFont typeface="Wingdings" panose="05000000000000000000" pitchFamily="2" charset="2"/>
              <a:buChar char=""/>
            </a:pPr>
            <a:r>
              <a:rPr lang="en-US" sz="2200" dirty="0" smtClean="0">
                <a:solidFill>
                  <a:schemeClr val="accent2">
                    <a:lumMod val="75000"/>
                  </a:schemeClr>
                </a:solidFill>
              </a:rPr>
              <a:t>BUT data </a:t>
            </a:r>
            <a:r>
              <a:rPr lang="en-US" sz="2200" dirty="0">
                <a:solidFill>
                  <a:schemeClr val="accent2">
                    <a:lumMod val="75000"/>
                  </a:schemeClr>
                </a:solidFill>
              </a:rPr>
              <a:t>varied in scope, quality and </a:t>
            </a:r>
            <a:r>
              <a:rPr lang="en-US" sz="2200" dirty="0" smtClean="0">
                <a:solidFill>
                  <a:schemeClr val="accent2">
                    <a:lumMod val="75000"/>
                  </a:schemeClr>
                </a:solidFill>
              </a:rPr>
              <a:t>completeness</a:t>
            </a:r>
          </a:p>
          <a:p>
            <a:pPr>
              <a:spcBef>
                <a:spcPts val="2200"/>
              </a:spcBef>
            </a:pPr>
            <a:r>
              <a:rPr lang="en-US" sz="2400" b="1" dirty="0" smtClean="0">
                <a:solidFill>
                  <a:schemeClr val="accent5"/>
                </a:solidFill>
              </a:rPr>
              <a:t>Compared P-A suicide cases to other populations</a:t>
            </a:r>
            <a:endParaRPr lang="en-US" sz="2400" b="1" dirty="0">
              <a:solidFill>
                <a:schemeClr val="accent5"/>
              </a:solidFill>
            </a:endParaRPr>
          </a:p>
          <a:p>
            <a:pPr marL="739775" lvl="1" indent="-282575">
              <a:buFont typeface="Wingdings" panose="05000000000000000000" pitchFamily="2" charset="2"/>
              <a:buChar char="ü"/>
            </a:pPr>
            <a:r>
              <a:rPr lang="en-US" sz="2200" dirty="0" smtClean="0"/>
              <a:t>Compared to women who gave birth and reproductive age women who died by suicide</a:t>
            </a:r>
            <a:endParaRPr lang="en-US" sz="2200" dirty="0"/>
          </a:p>
          <a:p>
            <a:pPr lvl="1">
              <a:buFont typeface="Wingdings" panose="05000000000000000000" pitchFamily="2" charset="2"/>
              <a:buChar char=""/>
            </a:pPr>
            <a:r>
              <a:rPr lang="en-US" sz="2200" dirty="0" smtClean="0">
                <a:solidFill>
                  <a:schemeClr val="accent2">
                    <a:lumMod val="75000"/>
                  </a:schemeClr>
                </a:solidFill>
              </a:rPr>
              <a:t>BUT no comparison data on mental health, psychosocial stressors to assess suicide risk</a:t>
            </a:r>
            <a:endParaRPr lang="en-US" sz="2200" dirty="0">
              <a:solidFill>
                <a:schemeClr val="accent2">
                  <a:lumMod val="75000"/>
                </a:schemeClr>
              </a:solidFill>
            </a:endParaRPr>
          </a:p>
        </p:txBody>
      </p:sp>
    </p:spTree>
    <p:extLst>
      <p:ext uri="{BB962C8B-B14F-4D97-AF65-F5344CB8AC3E}">
        <p14:creationId xmlns:p14="http://schemas.microsoft.com/office/powerpoint/2010/main" val="202274435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5640" y="2496620"/>
            <a:ext cx="10964779" cy="935697"/>
          </a:xfrm>
        </p:spPr>
        <p:txBody>
          <a:bodyPr>
            <a:noAutofit/>
          </a:bodyPr>
          <a:lstStyle/>
          <a:p>
            <a:r>
              <a:rPr lang="en-US" sz="4000" dirty="0"/>
              <a:t>Relationship of Suicide to Pregnancy and Preventability:</a:t>
            </a:r>
          </a:p>
        </p:txBody>
      </p:sp>
      <p:sp>
        <p:nvSpPr>
          <p:cNvPr id="3" name="Text Placeholder 2"/>
          <p:cNvSpPr>
            <a:spLocks noGrp="1"/>
          </p:cNvSpPr>
          <p:nvPr>
            <p:ph type="body" idx="1"/>
          </p:nvPr>
        </p:nvSpPr>
        <p:spPr>
          <a:xfrm>
            <a:off x="728383" y="3432317"/>
            <a:ext cx="10964779" cy="1500187"/>
          </a:xfrm>
        </p:spPr>
        <p:txBody>
          <a:bodyPr>
            <a:normAutofit/>
          </a:bodyPr>
          <a:lstStyle/>
          <a:p>
            <a:r>
              <a:rPr lang="en-US" sz="3400" i="1" dirty="0"/>
              <a:t>Pregnancy-relatedness criteria, preventability, </a:t>
            </a:r>
            <a:r>
              <a:rPr lang="en-US" sz="3400" i="1" dirty="0" smtClean="0"/>
              <a:t>quality </a:t>
            </a:r>
            <a:r>
              <a:rPr lang="en-US" sz="3400" i="1" dirty="0"/>
              <a:t>improvement </a:t>
            </a:r>
            <a:r>
              <a:rPr lang="en-US" sz="3400" i="1" dirty="0" smtClean="0"/>
              <a:t>opportunities and recommendations</a:t>
            </a:r>
            <a:endParaRPr lang="en-US" sz="3400" i="1" dirty="0"/>
          </a:p>
        </p:txBody>
      </p:sp>
    </p:spTree>
    <p:extLst>
      <p:ext uri="{BB962C8B-B14F-4D97-AF65-F5344CB8AC3E}">
        <p14:creationId xmlns:p14="http://schemas.microsoft.com/office/powerpoint/2010/main" val="210245901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112713"/>
            <a:r>
              <a:rPr lang="en-US" sz="4000" dirty="0" smtClean="0"/>
              <a:t>Criteria for pregnancy-</a:t>
            </a:r>
            <a:r>
              <a:rPr lang="en-US" sz="4000" i="1" dirty="0" smtClean="0"/>
              <a:t>relatedness</a:t>
            </a:r>
            <a:r>
              <a:rPr lang="en-US" sz="4000" dirty="0" smtClean="0"/>
              <a:t> in pregnancy-associated suicide</a:t>
            </a:r>
            <a:endParaRPr lang="en-US" sz="4000" dirty="0"/>
          </a:p>
        </p:txBody>
      </p:sp>
      <p:sp>
        <p:nvSpPr>
          <p:cNvPr id="3" name="Content Placeholder 2"/>
          <p:cNvSpPr>
            <a:spLocks noGrp="1"/>
          </p:cNvSpPr>
          <p:nvPr>
            <p:ph idx="1"/>
          </p:nvPr>
        </p:nvSpPr>
        <p:spPr>
          <a:xfrm>
            <a:off x="3092521" y="1829970"/>
            <a:ext cx="8489878" cy="3847877"/>
          </a:xfrm>
        </p:spPr>
        <p:txBody>
          <a:bodyPr>
            <a:normAutofit fontScale="77500" lnSpcReduction="20000"/>
          </a:bodyPr>
          <a:lstStyle/>
          <a:p>
            <a:pPr marL="514350" indent="-514350">
              <a:lnSpc>
                <a:spcPct val="118000"/>
              </a:lnSpc>
              <a:buFont typeface="+mj-lt"/>
              <a:buAutoNum type="arabicPeriod"/>
            </a:pPr>
            <a:r>
              <a:rPr lang="en-US" b="1" dirty="0"/>
              <a:t>Underlying mental health issues aggravated by pregnancy or its management </a:t>
            </a:r>
            <a:r>
              <a:rPr lang="en-US" sz="2600" dirty="0">
                <a:solidFill>
                  <a:schemeClr val="tx2"/>
                </a:solidFill>
              </a:rPr>
              <a:t>(including withdrawal from, changes to, or suboptimal dosing of psychiatric medications; complications of pregnancy triggering further mental health distress</a:t>
            </a:r>
            <a:r>
              <a:rPr lang="en-US" dirty="0">
                <a:solidFill>
                  <a:schemeClr val="tx2"/>
                </a:solidFill>
              </a:rPr>
              <a:t>)</a:t>
            </a:r>
          </a:p>
          <a:p>
            <a:pPr marL="514350" indent="-514350">
              <a:lnSpc>
                <a:spcPct val="118000"/>
              </a:lnSpc>
              <a:buFont typeface="+mj-lt"/>
              <a:buAutoNum type="arabicPeriod"/>
            </a:pPr>
            <a:r>
              <a:rPr lang="en-US" b="1" dirty="0"/>
              <a:t>Severe postpartum depression, postpartum psychosis, or other conditions unique to pregnancy</a:t>
            </a:r>
          </a:p>
          <a:p>
            <a:pPr marL="514350" indent="-514350">
              <a:lnSpc>
                <a:spcPct val="118000"/>
              </a:lnSpc>
              <a:buFont typeface="+mj-lt"/>
              <a:buAutoNum type="arabicPeriod"/>
            </a:pPr>
            <a:r>
              <a:rPr lang="en-US" b="1" dirty="0"/>
              <a:t>Related to pregnancy loss or neonatal loss </a:t>
            </a:r>
            <a:r>
              <a:rPr lang="en-US" sz="2600" dirty="0">
                <a:solidFill>
                  <a:schemeClr val="tx2"/>
                </a:solidFill>
              </a:rPr>
              <a:t>(including removal of the infant/child from the mother)</a:t>
            </a:r>
          </a:p>
          <a:p>
            <a:pPr marL="514350" indent="-514350">
              <a:lnSpc>
                <a:spcPct val="118000"/>
              </a:lnSpc>
              <a:buFont typeface="+mj-lt"/>
              <a:buAutoNum type="arabicPeriod"/>
            </a:pPr>
            <a:r>
              <a:rPr lang="en-US" b="1" dirty="0"/>
              <a:t>Unwanted </a:t>
            </a:r>
            <a:r>
              <a:rPr lang="en-US" b="1" dirty="0" smtClean="0"/>
              <a:t>pregnancy </a:t>
            </a:r>
            <a:r>
              <a:rPr lang="en-US" sz="2600" dirty="0" smtClean="0">
                <a:solidFill>
                  <a:schemeClr val="tx2"/>
                </a:solidFill>
              </a:rPr>
              <a:t>(ended pregnancy medically or by maternal death) </a:t>
            </a:r>
            <a:endParaRPr lang="en-US" sz="2600" b="1" dirty="0"/>
          </a:p>
          <a:p>
            <a:pPr marL="514350" indent="-514350">
              <a:lnSpc>
                <a:spcPct val="118000"/>
              </a:lnSpc>
              <a:buFont typeface="+mj-lt"/>
              <a:buAutoNum type="arabicPeriod"/>
            </a:pPr>
            <a:r>
              <a:rPr lang="en-US" b="1" dirty="0"/>
              <a:t>Within 42 days postpartum/fetal demise </a:t>
            </a:r>
            <a:r>
              <a:rPr lang="en-US" sz="2600" dirty="0">
                <a:solidFill>
                  <a:schemeClr val="tx2"/>
                </a:solidFill>
              </a:rPr>
              <a:t>(and no other criteria apply)</a:t>
            </a:r>
          </a:p>
        </p:txBody>
      </p:sp>
      <p:sp>
        <p:nvSpPr>
          <p:cNvPr id="5" name="TextBox 4"/>
          <p:cNvSpPr txBox="1"/>
          <p:nvPr/>
        </p:nvSpPr>
        <p:spPr>
          <a:xfrm>
            <a:off x="609600" y="1915283"/>
            <a:ext cx="2400728" cy="969496"/>
          </a:xfrm>
          <a:prstGeom prst="rect">
            <a:avLst/>
          </a:prstGeom>
          <a:noFill/>
        </p:spPr>
        <p:txBody>
          <a:bodyPr wrap="square" rtlCol="0">
            <a:spAutoFit/>
          </a:bodyPr>
          <a:lstStyle/>
          <a:p>
            <a:r>
              <a:rPr lang="en-US" sz="1900" dirty="0"/>
              <a:t>Similar to standard pregnancy-related death definition</a:t>
            </a:r>
          </a:p>
        </p:txBody>
      </p:sp>
      <p:sp>
        <p:nvSpPr>
          <p:cNvPr id="6" name="TextBox 5"/>
          <p:cNvSpPr txBox="1"/>
          <p:nvPr/>
        </p:nvSpPr>
        <p:spPr>
          <a:xfrm>
            <a:off x="609600" y="3764695"/>
            <a:ext cx="1995814" cy="1508105"/>
          </a:xfrm>
          <a:prstGeom prst="rect">
            <a:avLst/>
          </a:prstGeom>
          <a:noFill/>
        </p:spPr>
        <p:txBody>
          <a:bodyPr wrap="square" rtlCol="0">
            <a:spAutoFit/>
          </a:bodyPr>
          <a:lstStyle/>
          <a:p>
            <a:r>
              <a:rPr lang="en-US" sz="2000" b="1" dirty="0"/>
              <a:t>New criteria </a:t>
            </a:r>
            <a:r>
              <a:rPr lang="en-US" dirty="0"/>
              <a:t>added per CA review of pregnancy-associated suicide </a:t>
            </a:r>
          </a:p>
        </p:txBody>
      </p:sp>
      <p:sp>
        <p:nvSpPr>
          <p:cNvPr id="7" name="Left Brace 6" descr="bracket"/>
          <p:cNvSpPr/>
          <p:nvPr/>
        </p:nvSpPr>
        <p:spPr>
          <a:xfrm>
            <a:off x="2743200" y="3359650"/>
            <a:ext cx="304827" cy="2318197"/>
          </a:xfrm>
          <a:prstGeom prst="leftBrace">
            <a:avLst/>
          </a:pr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Rectangle 3"/>
          <p:cNvSpPr/>
          <p:nvPr/>
        </p:nvSpPr>
        <p:spPr>
          <a:xfrm>
            <a:off x="609599" y="5801850"/>
            <a:ext cx="9991411" cy="446148"/>
          </a:xfrm>
          <a:prstGeom prst="rect">
            <a:avLst/>
          </a:prstGeom>
        </p:spPr>
        <p:txBody>
          <a:bodyPr wrap="square">
            <a:spAutoFit/>
          </a:bodyPr>
          <a:lstStyle/>
          <a:p>
            <a:pPr>
              <a:lnSpc>
                <a:spcPct val="110000"/>
              </a:lnSpc>
              <a:spcBef>
                <a:spcPts val="1800"/>
              </a:spcBef>
            </a:pPr>
            <a:r>
              <a:rPr lang="en-US" sz="2200" i="1" dirty="0">
                <a:solidFill>
                  <a:schemeClr val="accent5"/>
                </a:solidFill>
              </a:rPr>
              <a:t>Challenging to assess whether deaths from suicide are pregnancy-related</a:t>
            </a:r>
          </a:p>
        </p:txBody>
      </p:sp>
    </p:spTree>
    <p:extLst>
      <p:ext uri="{BB962C8B-B14F-4D97-AF65-F5344CB8AC3E}">
        <p14:creationId xmlns:p14="http://schemas.microsoft.com/office/powerpoint/2010/main" val="257005219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65126"/>
            <a:ext cx="10972800" cy="1166220"/>
          </a:xfrm>
        </p:spPr>
        <p:txBody>
          <a:bodyPr>
            <a:normAutofit fontScale="90000"/>
          </a:bodyPr>
          <a:lstStyle/>
          <a:p>
            <a:pPr marL="112713"/>
            <a:r>
              <a:rPr lang="en-US" sz="4000" dirty="0"/>
              <a:t>Mental health history by pregnancy-relatedness </a:t>
            </a:r>
            <a:br>
              <a:rPr lang="en-US" sz="4000" dirty="0"/>
            </a:br>
            <a:r>
              <a:rPr lang="en-US" sz="4000" dirty="0"/>
              <a:t>CA P-A Suicide Cohort, 2002-2012 (N=72)*</a:t>
            </a:r>
          </a:p>
        </p:txBody>
      </p:sp>
      <p:graphicFrame>
        <p:nvGraphicFramePr>
          <p:cNvPr id="6" name="Content Placeholder 5" descr="table"/>
          <p:cNvGraphicFramePr>
            <a:graphicFrameLocks noGrp="1"/>
          </p:cNvGraphicFramePr>
          <p:nvPr>
            <p:ph idx="1"/>
            <p:extLst>
              <p:ext uri="{D42A27DB-BD31-4B8C-83A1-F6EECF244321}">
                <p14:modId xmlns:p14="http://schemas.microsoft.com/office/powerpoint/2010/main" val="1416083558"/>
              </p:ext>
            </p:extLst>
          </p:nvPr>
        </p:nvGraphicFramePr>
        <p:xfrm>
          <a:off x="609600" y="1830389"/>
          <a:ext cx="10972800" cy="3810123"/>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609600" y="5744606"/>
            <a:ext cx="10964780" cy="615553"/>
          </a:xfrm>
          <a:prstGeom prst="rect">
            <a:avLst/>
          </a:prstGeom>
          <a:noFill/>
        </p:spPr>
        <p:txBody>
          <a:bodyPr wrap="square" rtlCol="0">
            <a:spAutoFit/>
          </a:bodyPr>
          <a:lstStyle/>
          <a:p>
            <a:pPr marL="112713" indent="-112713"/>
            <a:r>
              <a:rPr lang="en-US" sz="1700" dirty="0"/>
              <a:t>* 27 of 99 cases: Excluded women for whom </a:t>
            </a:r>
            <a:r>
              <a:rPr lang="en-US" sz="1700" dirty="0" smtClean="0"/>
              <a:t>pregnancy-related </a:t>
            </a:r>
            <a:r>
              <a:rPr lang="en-US" sz="1700" dirty="0"/>
              <a:t>could not be determined (n=22) and those with no mental health history data available (n=5). </a:t>
            </a:r>
          </a:p>
        </p:txBody>
      </p:sp>
    </p:spTree>
    <p:extLst>
      <p:ext uri="{BB962C8B-B14F-4D97-AF65-F5344CB8AC3E}">
        <p14:creationId xmlns:p14="http://schemas.microsoft.com/office/powerpoint/2010/main" val="140275088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566" y="254956"/>
            <a:ext cx="10972800" cy="1325563"/>
          </a:xfrm>
        </p:spPr>
        <p:txBody>
          <a:bodyPr>
            <a:normAutofit/>
          </a:bodyPr>
          <a:lstStyle/>
          <a:p>
            <a:pPr marL="112713"/>
            <a:r>
              <a:rPr lang="en-US" sz="4000" dirty="0"/>
              <a:t>Assessing preventability of pregnancy-associated suicide</a:t>
            </a:r>
          </a:p>
        </p:txBody>
      </p:sp>
      <p:sp>
        <p:nvSpPr>
          <p:cNvPr id="3" name="Content Placeholder 2"/>
          <p:cNvSpPr>
            <a:spLocks noGrp="1"/>
          </p:cNvSpPr>
          <p:nvPr>
            <p:ph idx="1"/>
          </p:nvPr>
        </p:nvSpPr>
        <p:spPr/>
        <p:txBody>
          <a:bodyPr>
            <a:normAutofit/>
          </a:bodyPr>
          <a:lstStyle/>
          <a:p>
            <a:pPr marL="0" indent="0">
              <a:buNone/>
            </a:pPr>
            <a:r>
              <a:rPr lang="en-US" dirty="0"/>
              <a:t>Committee members were asked to assess preventability of death by suicide by considering the following</a:t>
            </a:r>
            <a:r>
              <a:rPr lang="en-US" dirty="0" smtClean="0"/>
              <a:t>:</a:t>
            </a:r>
          </a:p>
          <a:p>
            <a:pPr marL="0" indent="0">
              <a:buNone/>
            </a:pPr>
            <a:endParaRPr lang="en-US" sz="1000" dirty="0"/>
          </a:p>
          <a:p>
            <a:pPr marL="574675" indent="-339725">
              <a:buNone/>
            </a:pPr>
            <a:r>
              <a:rPr lang="en-US" sz="2400" dirty="0"/>
              <a:t>1. </a:t>
            </a:r>
            <a:r>
              <a:rPr lang="en-US" sz="2400" b="1" dirty="0">
                <a:solidFill>
                  <a:schemeClr val="accent5"/>
                </a:solidFill>
              </a:rPr>
              <a:t>Was the death preventable</a:t>
            </a:r>
            <a:r>
              <a:rPr lang="en-US" sz="2400" dirty="0"/>
              <a:t> if a different set of feasible actions had been implemented?</a:t>
            </a:r>
          </a:p>
          <a:p>
            <a:pPr marL="574675" indent="-339725">
              <a:buNone/>
            </a:pPr>
            <a:r>
              <a:rPr lang="en-US" sz="2400" dirty="0"/>
              <a:t>2. </a:t>
            </a:r>
            <a:r>
              <a:rPr lang="en-US" sz="2400" b="1" dirty="0">
                <a:solidFill>
                  <a:schemeClr val="accent5"/>
                </a:solidFill>
              </a:rPr>
              <a:t>What was the degree of preventability </a:t>
            </a:r>
            <a:r>
              <a:rPr lang="en-US" sz="2400" dirty="0"/>
              <a:t>if alternative actions had been implemented? </a:t>
            </a:r>
            <a:endParaRPr lang="en-US" sz="2400" b="1" dirty="0">
              <a:solidFill>
                <a:schemeClr val="accent5"/>
              </a:solidFill>
            </a:endParaRPr>
          </a:p>
          <a:p>
            <a:pPr marL="574675" lvl="1" indent="0">
              <a:buNone/>
            </a:pPr>
            <a:r>
              <a:rPr lang="en-US" sz="2200" i="1" dirty="0">
                <a:solidFill>
                  <a:schemeClr val="tx2"/>
                </a:solidFill>
              </a:rPr>
              <a:t>Chance to alter the outcome was rated as Strong, Good, Some, or None</a:t>
            </a:r>
          </a:p>
          <a:p>
            <a:pPr marL="574675" indent="-339725">
              <a:buNone/>
            </a:pPr>
            <a:r>
              <a:rPr lang="en-US" sz="2400" dirty="0"/>
              <a:t>3. </a:t>
            </a:r>
            <a:r>
              <a:rPr lang="en-US" sz="2400" b="1" dirty="0">
                <a:solidFill>
                  <a:schemeClr val="accent5"/>
                </a:solidFill>
              </a:rPr>
              <a:t>What are these alternative actions </a:t>
            </a:r>
            <a:r>
              <a:rPr lang="en-US" sz="2400" dirty="0"/>
              <a:t>to improve patient care and outcomes?</a:t>
            </a:r>
          </a:p>
          <a:p>
            <a:pPr marL="574675" indent="0">
              <a:buNone/>
            </a:pPr>
            <a:r>
              <a:rPr lang="en-US" sz="2200" i="1" dirty="0">
                <a:solidFill>
                  <a:schemeClr val="tx2"/>
                </a:solidFill>
              </a:rPr>
              <a:t>Also referred to as </a:t>
            </a:r>
            <a:r>
              <a:rPr lang="en-US" sz="2200" b="1" i="1" dirty="0">
                <a:solidFill>
                  <a:schemeClr val="tx2"/>
                </a:solidFill>
              </a:rPr>
              <a:t>Quality Improvement Opportunities </a:t>
            </a:r>
            <a:r>
              <a:rPr lang="en-US" sz="2200" i="1" dirty="0">
                <a:solidFill>
                  <a:schemeClr val="tx2"/>
                </a:solidFill>
              </a:rPr>
              <a:t>(QIOs)</a:t>
            </a:r>
          </a:p>
        </p:txBody>
      </p:sp>
    </p:spTree>
    <p:extLst>
      <p:ext uri="{BB962C8B-B14F-4D97-AF65-F5344CB8AC3E}">
        <p14:creationId xmlns:p14="http://schemas.microsoft.com/office/powerpoint/2010/main" val="24048954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32922"/>
            <a:ext cx="10972800" cy="1325563"/>
          </a:xfrm>
        </p:spPr>
        <p:txBody>
          <a:bodyPr>
            <a:normAutofit/>
          </a:bodyPr>
          <a:lstStyle/>
          <a:p>
            <a:pPr marL="112713"/>
            <a:r>
              <a:rPr lang="en-US" sz="4000" dirty="0"/>
              <a:t>Preventability of death by suicide </a:t>
            </a:r>
            <a:br>
              <a:rPr lang="en-US" sz="4000" dirty="0"/>
            </a:br>
            <a:r>
              <a:rPr lang="en-US" sz="3600" dirty="0"/>
              <a:t>CA P-A Suicide Cohort, 2002-2012 (N=99)</a:t>
            </a:r>
          </a:p>
        </p:txBody>
      </p:sp>
      <p:graphicFrame>
        <p:nvGraphicFramePr>
          <p:cNvPr id="7" name="Content Placeholder 6" descr="table"/>
          <p:cNvGraphicFramePr>
            <a:graphicFrameLocks noGrp="1"/>
          </p:cNvGraphicFramePr>
          <p:nvPr>
            <p:ph idx="1"/>
            <p:extLst>
              <p:ext uri="{D42A27DB-BD31-4B8C-83A1-F6EECF244321}">
                <p14:modId xmlns:p14="http://schemas.microsoft.com/office/powerpoint/2010/main" val="3855364100"/>
              </p:ext>
            </p:extLst>
          </p:nvPr>
        </p:nvGraphicFramePr>
        <p:xfrm>
          <a:off x="1139868" y="1830388"/>
          <a:ext cx="10442532" cy="4087527"/>
        </p:xfrm>
        <a:graphic>
          <a:graphicData uri="http://schemas.openxmlformats.org/drawingml/2006/chart">
            <c:chart xmlns:c="http://schemas.openxmlformats.org/drawingml/2006/chart" xmlns:r="http://schemas.openxmlformats.org/officeDocument/2006/relationships" r:id="rId3"/>
          </a:graphicData>
        </a:graphic>
      </p:graphicFrame>
      <p:sp>
        <p:nvSpPr>
          <p:cNvPr id="10" name="Left Brace 9" descr="bracket"/>
          <p:cNvSpPr/>
          <p:nvPr/>
        </p:nvSpPr>
        <p:spPr>
          <a:xfrm>
            <a:off x="2470348" y="2037349"/>
            <a:ext cx="221478" cy="1151575"/>
          </a:xfrm>
          <a:prstGeom prst="leftBrace">
            <a:avLst/>
          </a:prstGeom>
          <a:ln w="190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1" name="TextBox 10"/>
          <p:cNvSpPr txBox="1"/>
          <p:nvPr/>
        </p:nvSpPr>
        <p:spPr>
          <a:xfrm>
            <a:off x="1551398" y="2351526"/>
            <a:ext cx="918950" cy="523220"/>
          </a:xfrm>
          <a:prstGeom prst="rect">
            <a:avLst/>
          </a:prstGeom>
          <a:noFill/>
        </p:spPr>
        <p:txBody>
          <a:bodyPr wrap="square" rtlCol="0">
            <a:spAutoFit/>
          </a:bodyPr>
          <a:lstStyle/>
          <a:p>
            <a:r>
              <a:rPr lang="en-US" sz="2800" dirty="0">
                <a:solidFill>
                  <a:schemeClr val="accent2">
                    <a:lumMod val="75000"/>
                  </a:schemeClr>
                </a:solidFill>
              </a:rPr>
              <a:t>51% </a:t>
            </a:r>
          </a:p>
        </p:txBody>
      </p:sp>
    </p:spTree>
    <p:extLst>
      <p:ext uri="{BB962C8B-B14F-4D97-AF65-F5344CB8AC3E}">
        <p14:creationId xmlns:p14="http://schemas.microsoft.com/office/powerpoint/2010/main" val="405207169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88855"/>
            <a:ext cx="10972800" cy="1325563"/>
          </a:xfrm>
        </p:spPr>
        <p:txBody>
          <a:bodyPr>
            <a:normAutofit/>
          </a:bodyPr>
          <a:lstStyle/>
          <a:p>
            <a:pPr marL="112713"/>
            <a:r>
              <a:rPr lang="en-US" sz="4000" dirty="0"/>
              <a:t>Preventability by mental health history </a:t>
            </a:r>
            <a:br>
              <a:rPr lang="en-US" sz="4000" dirty="0"/>
            </a:br>
            <a:r>
              <a:rPr lang="en-US" sz="3600" dirty="0"/>
              <a:t>CA P-A Suicide Cohort, 2002-2012, N=89*</a:t>
            </a:r>
          </a:p>
        </p:txBody>
      </p:sp>
      <p:graphicFrame>
        <p:nvGraphicFramePr>
          <p:cNvPr id="6" name="Content Placeholder 5" descr="table"/>
          <p:cNvGraphicFramePr>
            <a:graphicFrameLocks noGrp="1"/>
          </p:cNvGraphicFramePr>
          <p:nvPr>
            <p:ph idx="1"/>
            <p:extLst>
              <p:ext uri="{D42A27DB-BD31-4B8C-83A1-F6EECF244321}">
                <p14:modId xmlns:p14="http://schemas.microsoft.com/office/powerpoint/2010/main" val="1019448200"/>
              </p:ext>
            </p:extLst>
          </p:nvPr>
        </p:nvGraphicFramePr>
        <p:xfrm>
          <a:off x="495759" y="1531345"/>
          <a:ext cx="11086641" cy="4302794"/>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609600" y="5834139"/>
            <a:ext cx="9879106" cy="615553"/>
          </a:xfrm>
          <a:prstGeom prst="rect">
            <a:avLst/>
          </a:prstGeom>
          <a:noFill/>
        </p:spPr>
        <p:txBody>
          <a:bodyPr wrap="square" rtlCol="0">
            <a:spAutoFit/>
          </a:bodyPr>
          <a:lstStyle/>
          <a:p>
            <a:r>
              <a:rPr lang="en-US" sz="1700" dirty="0"/>
              <a:t>*10 of 99 cases: Excluded 9 women without mental health history and 1 woman for whom preventability could not be determined.</a:t>
            </a:r>
          </a:p>
        </p:txBody>
      </p:sp>
    </p:spTree>
    <p:extLst>
      <p:ext uri="{BB962C8B-B14F-4D97-AF65-F5344CB8AC3E}">
        <p14:creationId xmlns:p14="http://schemas.microsoft.com/office/powerpoint/2010/main" val="305595807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65973"/>
            <a:ext cx="10972800" cy="1325563"/>
          </a:xfrm>
        </p:spPr>
        <p:txBody>
          <a:bodyPr>
            <a:normAutofit/>
          </a:bodyPr>
          <a:lstStyle/>
          <a:p>
            <a:pPr marL="112713"/>
            <a:r>
              <a:rPr lang="en-US" sz="4000" dirty="0" smtClean="0"/>
              <a:t>Quality Improvement Opportunities (QIOs) for </a:t>
            </a:r>
            <a:r>
              <a:rPr lang="en-US" sz="4000" dirty="0"/>
              <a:t>pregnancy-associated suicide cases</a:t>
            </a:r>
          </a:p>
        </p:txBody>
      </p:sp>
      <p:sp>
        <p:nvSpPr>
          <p:cNvPr id="3" name="Content Placeholder 2"/>
          <p:cNvSpPr>
            <a:spLocks noGrp="1"/>
          </p:cNvSpPr>
          <p:nvPr>
            <p:ph idx="1"/>
          </p:nvPr>
        </p:nvSpPr>
        <p:spPr>
          <a:xfrm>
            <a:off x="609600" y="1829970"/>
            <a:ext cx="10829192" cy="4441825"/>
          </a:xfrm>
        </p:spPr>
        <p:txBody>
          <a:bodyPr>
            <a:normAutofit/>
          </a:bodyPr>
          <a:lstStyle/>
          <a:p>
            <a:r>
              <a:rPr lang="en-US" sz="2400" dirty="0"/>
              <a:t>Committee identified QIOs for nearly all cases reviewed (96 out of 99)</a:t>
            </a:r>
          </a:p>
          <a:p>
            <a:r>
              <a:rPr lang="en-US" sz="2400" b="1" dirty="0"/>
              <a:t>Major QIO themes </a:t>
            </a:r>
            <a:r>
              <a:rPr lang="en-US" sz="2400" dirty="0" smtClean="0"/>
              <a:t>highlighted the following needs:</a:t>
            </a:r>
            <a:endParaRPr lang="en-US" sz="2400" dirty="0"/>
          </a:p>
          <a:p>
            <a:pPr lvl="1">
              <a:spcBef>
                <a:spcPts val="1200"/>
              </a:spcBef>
            </a:pPr>
            <a:r>
              <a:rPr lang="en-US" sz="2200" b="1" dirty="0">
                <a:solidFill>
                  <a:schemeClr val="accent5"/>
                </a:solidFill>
              </a:rPr>
              <a:t>Improved obstetric care</a:t>
            </a:r>
            <a:r>
              <a:rPr lang="en-US" sz="2200" dirty="0">
                <a:solidFill>
                  <a:schemeClr val="accent5"/>
                </a:solidFill>
              </a:rPr>
              <a:t> </a:t>
            </a:r>
            <a:r>
              <a:rPr lang="en-US" sz="2200" dirty="0"/>
              <a:t>to better coordinate with psychiatry and mental health regarding treatment when indicated</a:t>
            </a:r>
          </a:p>
          <a:p>
            <a:pPr lvl="1">
              <a:spcBef>
                <a:spcPts val="1200"/>
              </a:spcBef>
            </a:pPr>
            <a:r>
              <a:rPr lang="en-US" sz="2200" b="1" dirty="0">
                <a:solidFill>
                  <a:schemeClr val="accent5"/>
                </a:solidFill>
              </a:rPr>
              <a:t>Better </a:t>
            </a:r>
            <a:r>
              <a:rPr lang="en-US" sz="2200" b="1" dirty="0" smtClean="0">
                <a:solidFill>
                  <a:schemeClr val="accent5"/>
                </a:solidFill>
              </a:rPr>
              <a:t>screening and referrals </a:t>
            </a:r>
            <a:r>
              <a:rPr lang="en-US" sz="2200" b="1" dirty="0">
                <a:solidFill>
                  <a:schemeClr val="accent5"/>
                </a:solidFill>
              </a:rPr>
              <a:t>for mental health conditions </a:t>
            </a:r>
            <a:r>
              <a:rPr lang="en-US" sz="2200" dirty="0"/>
              <a:t>during and after pregnancy, as well as </a:t>
            </a:r>
            <a:r>
              <a:rPr lang="en-US" sz="2200" dirty="0" smtClean="0"/>
              <a:t>for substance </a:t>
            </a:r>
            <a:r>
              <a:rPr lang="en-US" sz="2200" dirty="0"/>
              <a:t>use, medical diagnoses, adverse childhood experiences, and intimate partner violence</a:t>
            </a:r>
          </a:p>
          <a:p>
            <a:pPr lvl="1">
              <a:spcBef>
                <a:spcPts val="1200"/>
              </a:spcBef>
            </a:pPr>
            <a:r>
              <a:rPr lang="en-US" sz="2200" b="1" dirty="0" smtClean="0">
                <a:solidFill>
                  <a:schemeClr val="accent5"/>
                </a:solidFill>
              </a:rPr>
              <a:t>Pregnancy </a:t>
            </a:r>
            <a:r>
              <a:rPr lang="en-US" sz="2200" b="1" dirty="0">
                <a:solidFill>
                  <a:schemeClr val="accent5"/>
                </a:solidFill>
              </a:rPr>
              <a:t>and postpartum care and support </a:t>
            </a:r>
            <a:r>
              <a:rPr lang="en-US" sz="2200" dirty="0"/>
              <a:t>related to pregnancy loss or removal of child from the mother</a:t>
            </a:r>
          </a:p>
          <a:p>
            <a:pPr lvl="1">
              <a:spcBef>
                <a:spcPts val="1200"/>
              </a:spcBef>
            </a:pPr>
            <a:r>
              <a:rPr lang="en-US" sz="2200" b="1" dirty="0">
                <a:solidFill>
                  <a:schemeClr val="accent5"/>
                </a:solidFill>
              </a:rPr>
              <a:t>Linguistically and culturally appropriate </a:t>
            </a:r>
            <a:r>
              <a:rPr lang="en-US" sz="2200" b="1" dirty="0" smtClean="0">
                <a:solidFill>
                  <a:schemeClr val="accent5"/>
                </a:solidFill>
              </a:rPr>
              <a:t>information/support </a:t>
            </a:r>
            <a:r>
              <a:rPr lang="en-US" sz="2200" b="1" dirty="0">
                <a:solidFill>
                  <a:schemeClr val="accent5"/>
                </a:solidFill>
              </a:rPr>
              <a:t>for partners/family </a:t>
            </a:r>
            <a:r>
              <a:rPr lang="en-US" sz="2200" dirty="0"/>
              <a:t>regarding their loved one’s mental illness</a:t>
            </a:r>
          </a:p>
          <a:p>
            <a:pPr lvl="1"/>
            <a:endParaRPr lang="en-US" dirty="0"/>
          </a:p>
          <a:p>
            <a:pPr lvl="1"/>
            <a:endParaRPr lang="en-US" dirty="0"/>
          </a:p>
          <a:p>
            <a:pPr lvl="1"/>
            <a:endParaRPr lang="en-US" dirty="0"/>
          </a:p>
          <a:p>
            <a:endParaRPr lang="en-US" dirty="0"/>
          </a:p>
        </p:txBody>
      </p:sp>
    </p:spTree>
    <p:extLst>
      <p:ext uri="{BB962C8B-B14F-4D97-AF65-F5344CB8AC3E}">
        <p14:creationId xmlns:p14="http://schemas.microsoft.com/office/powerpoint/2010/main" val="226073826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112713"/>
            <a:r>
              <a:rPr lang="en-US" sz="3600" dirty="0" smtClean="0"/>
              <a:t>QIOs</a:t>
            </a:r>
            <a:r>
              <a:rPr lang="en-US" sz="3900" dirty="0" smtClean="0"/>
              <a:t> </a:t>
            </a:r>
            <a:r>
              <a:rPr lang="en-US" sz="3900" dirty="0"/>
              <a:t>within a public health framework for prevention</a:t>
            </a:r>
          </a:p>
        </p:txBody>
      </p:sp>
      <p:graphicFrame>
        <p:nvGraphicFramePr>
          <p:cNvPr id="4" name="Table 3" descr="comparison table"/>
          <p:cNvGraphicFramePr>
            <a:graphicFrameLocks noGrp="1"/>
          </p:cNvGraphicFramePr>
          <p:nvPr>
            <p:extLst>
              <p:ext uri="{D42A27DB-BD31-4B8C-83A1-F6EECF244321}">
                <p14:modId xmlns:p14="http://schemas.microsoft.com/office/powerpoint/2010/main" val="1023468001"/>
              </p:ext>
            </p:extLst>
          </p:nvPr>
        </p:nvGraphicFramePr>
        <p:xfrm>
          <a:off x="609600" y="1819694"/>
          <a:ext cx="10972800" cy="3230880"/>
        </p:xfrm>
        <a:graphic>
          <a:graphicData uri="http://schemas.openxmlformats.org/drawingml/2006/table">
            <a:tbl>
              <a:tblPr firstRow="1" bandRow="1">
                <a:tableStyleId>{5C22544A-7EE6-4342-B048-85BDC9FD1C3A}</a:tableStyleId>
              </a:tblPr>
              <a:tblGrid>
                <a:gridCol w="5462427">
                  <a:extLst>
                    <a:ext uri="{9D8B030D-6E8A-4147-A177-3AD203B41FA5}">
                      <a16:colId xmlns:a16="http://schemas.microsoft.com/office/drawing/2014/main" val="4189980167"/>
                    </a:ext>
                  </a:extLst>
                </a:gridCol>
                <a:gridCol w="5510373">
                  <a:extLst>
                    <a:ext uri="{9D8B030D-6E8A-4147-A177-3AD203B41FA5}">
                      <a16:colId xmlns:a16="http://schemas.microsoft.com/office/drawing/2014/main" val="1927154207"/>
                    </a:ext>
                  </a:extLst>
                </a:gridCol>
              </a:tblGrid>
              <a:tr h="312314">
                <a:tc>
                  <a:txBody>
                    <a:bodyPr/>
                    <a:lstStyle/>
                    <a:p>
                      <a:pPr marL="0" indent="0">
                        <a:buNone/>
                      </a:pPr>
                      <a:r>
                        <a:rPr lang="en-US" sz="2400" b="1" baseline="0" dirty="0">
                          <a:solidFill>
                            <a:schemeClr val="tx1"/>
                          </a:solidFill>
                        </a:rPr>
                        <a:t>Levels of prevention</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40000"/>
                        <a:lumOff val="60000"/>
                      </a:schemeClr>
                    </a:solidFill>
                  </a:tcPr>
                </a:tc>
                <a:tc>
                  <a:txBody>
                    <a:bodyPr/>
                    <a:lstStyle/>
                    <a:p>
                      <a:pPr marL="0" indent="0">
                        <a:buFont typeface="Arial" panose="020B0604020202020204" pitchFamily="34" charset="0"/>
                        <a:buNone/>
                      </a:pPr>
                      <a:r>
                        <a:rPr lang="en-US" sz="2400" b="1" dirty="0">
                          <a:solidFill>
                            <a:sysClr val="windowText" lastClr="000000"/>
                          </a:solidFill>
                        </a:rPr>
                        <a:t>Related</a:t>
                      </a:r>
                      <a:r>
                        <a:rPr lang="en-US" sz="2400" b="1" baseline="0" dirty="0">
                          <a:solidFill>
                            <a:sysClr val="windowText" lastClr="000000"/>
                          </a:solidFill>
                        </a:rPr>
                        <a:t> QIO themes</a:t>
                      </a:r>
                      <a:endParaRPr lang="en-US" sz="2400" b="1" dirty="0">
                        <a:solidFill>
                          <a:sysClr val="windowText" lastClr="000000"/>
                        </a:solidFill>
                      </a:endParaRPr>
                    </a:p>
                  </a:txBody>
                  <a:tcPr>
                    <a:lnL w="12700" cap="flat" cmpd="sng" algn="ctr">
                      <a:solidFill>
                        <a:schemeClr val="bg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2009816618"/>
                  </a:ext>
                </a:extLst>
              </a:tr>
              <a:tr h="31231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200" b="1" dirty="0">
                          <a:solidFill>
                            <a:sysClr val="windowText" lastClr="000000"/>
                          </a:solidFill>
                        </a:rPr>
                        <a:t>Primary Prevention</a:t>
                      </a:r>
                      <a:r>
                        <a:rPr lang="en-US" sz="2200" b="1" baseline="0" dirty="0">
                          <a:solidFill>
                            <a:sysClr val="windowText" lastClr="000000"/>
                          </a:solidFill>
                        </a:rPr>
                        <a:t> </a:t>
                      </a:r>
                      <a:r>
                        <a:rPr lang="en-US" sz="2200" b="0" baseline="0" dirty="0">
                          <a:solidFill>
                            <a:sysClr val="windowText" lastClr="000000"/>
                          </a:solidFill>
                        </a:rPr>
                        <a:t>– two levels</a:t>
                      </a:r>
                      <a:endParaRPr lang="en-US" sz="2200" b="0" dirty="0">
                        <a:solidFill>
                          <a:sysClr val="windowText" lastClr="000000"/>
                        </a:solidFill>
                      </a:endParaRPr>
                    </a:p>
                    <a:p>
                      <a:pPr marL="574675" indent="-342900">
                        <a:buAutoNum type="arabicPeriod"/>
                      </a:pPr>
                      <a:r>
                        <a:rPr lang="en-US" sz="2200" b="1" dirty="0">
                          <a:solidFill>
                            <a:schemeClr val="tx1"/>
                          </a:solidFill>
                        </a:rPr>
                        <a:t>Universal prevention </a:t>
                      </a:r>
                      <a:r>
                        <a:rPr lang="en-US" sz="2200" b="0" dirty="0">
                          <a:solidFill>
                            <a:schemeClr val="tx1"/>
                          </a:solidFill>
                        </a:rPr>
                        <a:t>– targeting general public</a:t>
                      </a:r>
                    </a:p>
                    <a:p>
                      <a:pPr marL="574675" indent="-342900">
                        <a:buAutoNum type="arabicPeriod"/>
                      </a:pPr>
                      <a:r>
                        <a:rPr lang="en-US" sz="2200" b="1" dirty="0">
                          <a:solidFill>
                            <a:schemeClr val="tx1"/>
                          </a:solidFill>
                        </a:rPr>
                        <a:t>Selective</a:t>
                      </a:r>
                      <a:r>
                        <a:rPr lang="en-US" sz="2200" b="1" baseline="0" dirty="0">
                          <a:solidFill>
                            <a:schemeClr val="tx1"/>
                          </a:solidFill>
                        </a:rPr>
                        <a:t> prevention </a:t>
                      </a:r>
                      <a:r>
                        <a:rPr lang="en-US" sz="2200" b="0" baseline="0" dirty="0">
                          <a:solidFill>
                            <a:schemeClr val="tx1"/>
                          </a:solidFill>
                        </a:rPr>
                        <a:t>– targeting individuals or subgroups who have higher risk of developing a mental health disorder than </a:t>
                      </a:r>
                      <a:r>
                        <a:rPr lang="en-US" sz="2200" b="0" baseline="0" dirty="0" smtClean="0">
                          <a:solidFill>
                            <a:schemeClr val="tx1"/>
                          </a:solidFill>
                        </a:rPr>
                        <a:t>does the </a:t>
                      </a:r>
                      <a:r>
                        <a:rPr lang="en-US" sz="2200" b="0" baseline="0" dirty="0">
                          <a:solidFill>
                            <a:schemeClr val="tx1"/>
                          </a:solidFill>
                        </a:rPr>
                        <a:t>general pregnant/postpartum population</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40000"/>
                        <a:lumOff val="60000"/>
                      </a:schemeClr>
                    </a:solidFill>
                  </a:tcPr>
                </a:tc>
                <a:tc>
                  <a:txBody>
                    <a:bodyPr/>
                    <a:lstStyle/>
                    <a:p>
                      <a:pPr marL="225425" indent="-225425">
                        <a:buFont typeface="Arial" panose="020B0604020202020204" pitchFamily="34" charset="0"/>
                        <a:buChar char="•"/>
                      </a:pPr>
                      <a:r>
                        <a:rPr lang="en-US" sz="2200" b="0" baseline="0" dirty="0">
                          <a:solidFill>
                            <a:sysClr val="windowText" lastClr="000000"/>
                          </a:solidFill>
                        </a:rPr>
                        <a:t>Public awareness about maternal mental health</a:t>
                      </a:r>
                    </a:p>
                    <a:p>
                      <a:pPr marL="225425" indent="-225425">
                        <a:buFont typeface="Arial" panose="020B0604020202020204" pitchFamily="34" charset="0"/>
                        <a:buChar char="•"/>
                      </a:pPr>
                      <a:r>
                        <a:rPr lang="en-US" sz="2200" b="0" baseline="0" dirty="0">
                          <a:solidFill>
                            <a:sysClr val="windowText" lastClr="000000"/>
                          </a:solidFill>
                        </a:rPr>
                        <a:t>Routine screening for mental health conditions during and after pregnancy</a:t>
                      </a:r>
                    </a:p>
                    <a:p>
                      <a:pPr marL="225425" marR="0" lvl="0" indent="-22542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200" b="0" baseline="0" dirty="0">
                          <a:solidFill>
                            <a:sysClr val="windowText" lastClr="000000"/>
                          </a:solidFill>
                        </a:rPr>
                        <a:t>Resources to support pregnant/postpartum women with mental health conditions</a:t>
                      </a:r>
                    </a:p>
                    <a:p>
                      <a:pPr marL="225425" marR="0" lvl="0" indent="-22542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200" b="0" baseline="0" dirty="0">
                          <a:solidFill>
                            <a:sysClr val="windowText" lastClr="000000"/>
                          </a:solidFill>
                        </a:rPr>
                        <a:t>Support and education for partners/family of women with mental health conditions</a:t>
                      </a:r>
                    </a:p>
                  </a:txBody>
                  <a:tcPr>
                    <a:lnL w="12700" cap="flat" cmpd="sng" algn="ctr">
                      <a:solidFill>
                        <a:schemeClr val="bg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1414795505"/>
                  </a:ext>
                </a:extLst>
              </a:tr>
            </a:tbl>
          </a:graphicData>
        </a:graphic>
      </p:graphicFrame>
    </p:spTree>
    <p:extLst>
      <p:ext uri="{BB962C8B-B14F-4D97-AF65-F5344CB8AC3E}">
        <p14:creationId xmlns:p14="http://schemas.microsoft.com/office/powerpoint/2010/main" val="404665213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112713"/>
            <a:r>
              <a:rPr lang="en-US" sz="3900" dirty="0"/>
              <a:t>QIOs within a public health framework for </a:t>
            </a:r>
            <a:r>
              <a:rPr lang="en-US" sz="3900" dirty="0" smtClean="0"/>
              <a:t>prevention (cont.)</a:t>
            </a:r>
            <a:endParaRPr lang="en-US" sz="3900" dirty="0"/>
          </a:p>
        </p:txBody>
      </p:sp>
      <p:graphicFrame>
        <p:nvGraphicFramePr>
          <p:cNvPr id="4" name="Table 3" descr="comparison table"/>
          <p:cNvGraphicFramePr>
            <a:graphicFrameLocks noGrp="1"/>
          </p:cNvGraphicFramePr>
          <p:nvPr>
            <p:extLst>
              <p:ext uri="{D42A27DB-BD31-4B8C-83A1-F6EECF244321}">
                <p14:modId xmlns:p14="http://schemas.microsoft.com/office/powerpoint/2010/main" val="857442591"/>
              </p:ext>
            </p:extLst>
          </p:nvPr>
        </p:nvGraphicFramePr>
        <p:xfrm>
          <a:off x="609600" y="1819694"/>
          <a:ext cx="10972800" cy="2953077"/>
        </p:xfrm>
        <a:graphic>
          <a:graphicData uri="http://schemas.openxmlformats.org/drawingml/2006/table">
            <a:tbl>
              <a:tblPr firstRow="1" bandRow="1">
                <a:tableStyleId>{5C22544A-7EE6-4342-B048-85BDC9FD1C3A}</a:tableStyleId>
              </a:tblPr>
              <a:tblGrid>
                <a:gridCol w="5462427">
                  <a:extLst>
                    <a:ext uri="{9D8B030D-6E8A-4147-A177-3AD203B41FA5}">
                      <a16:colId xmlns:a16="http://schemas.microsoft.com/office/drawing/2014/main" val="4189980167"/>
                    </a:ext>
                  </a:extLst>
                </a:gridCol>
                <a:gridCol w="5510373">
                  <a:extLst>
                    <a:ext uri="{9D8B030D-6E8A-4147-A177-3AD203B41FA5}">
                      <a16:colId xmlns:a16="http://schemas.microsoft.com/office/drawing/2014/main" val="1927154207"/>
                    </a:ext>
                  </a:extLst>
                </a:gridCol>
              </a:tblGrid>
              <a:tr h="514677">
                <a:tc>
                  <a:txBody>
                    <a:bodyPr/>
                    <a:lstStyle/>
                    <a:p>
                      <a:pPr marL="0" indent="0">
                        <a:buNone/>
                      </a:pPr>
                      <a:r>
                        <a:rPr lang="en-US" sz="2400" b="1" baseline="0" dirty="0">
                          <a:solidFill>
                            <a:schemeClr val="tx1"/>
                          </a:solidFill>
                        </a:rPr>
                        <a:t>Levels of prevention</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40000"/>
                        <a:lumOff val="60000"/>
                      </a:schemeClr>
                    </a:solidFill>
                  </a:tcPr>
                </a:tc>
                <a:tc>
                  <a:txBody>
                    <a:bodyPr/>
                    <a:lstStyle/>
                    <a:p>
                      <a:pPr marL="0" indent="0">
                        <a:buFont typeface="Arial" panose="020B0604020202020204" pitchFamily="34" charset="0"/>
                        <a:buNone/>
                      </a:pPr>
                      <a:r>
                        <a:rPr lang="en-US" sz="2400" b="1" dirty="0">
                          <a:solidFill>
                            <a:sysClr val="windowText" lastClr="000000"/>
                          </a:solidFill>
                        </a:rPr>
                        <a:t>Related</a:t>
                      </a:r>
                      <a:r>
                        <a:rPr lang="en-US" sz="2400" b="1" baseline="0" dirty="0">
                          <a:solidFill>
                            <a:sysClr val="windowText" lastClr="000000"/>
                          </a:solidFill>
                        </a:rPr>
                        <a:t> QIO themes</a:t>
                      </a:r>
                      <a:endParaRPr lang="en-US" sz="2400" b="1" dirty="0">
                        <a:solidFill>
                          <a:sysClr val="windowText" lastClr="000000"/>
                        </a:solidFill>
                      </a:endParaRPr>
                    </a:p>
                  </a:txBody>
                  <a:tcPr>
                    <a:lnL w="12700" cap="flat" cmpd="sng" algn="ctr">
                      <a:solidFill>
                        <a:schemeClr val="bg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2009816618"/>
                  </a:ext>
                </a:extLst>
              </a:tr>
              <a:tr h="1818529">
                <a:tc>
                  <a:txBody>
                    <a:bodyPr/>
                    <a:lstStyle/>
                    <a:p>
                      <a:pPr marL="225425" indent="-225425"/>
                      <a:r>
                        <a:rPr lang="en-US" sz="2200" b="1" dirty="0"/>
                        <a:t>Secondary Prevention </a:t>
                      </a:r>
                      <a:r>
                        <a:rPr lang="en-US" sz="2200" dirty="0"/>
                        <a:t>refers to interventions undertaken to reduce the prevalence </a:t>
                      </a:r>
                      <a:r>
                        <a:rPr lang="en-US" sz="2200" dirty="0" smtClean="0"/>
                        <a:t>of, and to avoid </a:t>
                      </a:r>
                      <a:r>
                        <a:rPr lang="en-US" sz="2200" dirty="0"/>
                        <a:t>delays in treatment </a:t>
                      </a:r>
                      <a:r>
                        <a:rPr lang="en-US" sz="2200" dirty="0" smtClean="0"/>
                        <a:t>(i.e., early </a:t>
                      </a:r>
                      <a:r>
                        <a:rPr lang="en-US" sz="2200" dirty="0"/>
                        <a:t>intervention) </a:t>
                      </a:r>
                      <a:r>
                        <a:rPr lang="en-US" sz="2200" dirty="0" smtClean="0"/>
                        <a:t>for, mental health</a:t>
                      </a:r>
                      <a:r>
                        <a:rPr lang="en-US" sz="2200" baseline="0" dirty="0" smtClean="0"/>
                        <a:t> conditions, </a:t>
                      </a:r>
                      <a:r>
                        <a:rPr lang="en-US" sz="2200" dirty="0" smtClean="0"/>
                        <a:t>among women with existing</a:t>
                      </a:r>
                      <a:r>
                        <a:rPr lang="en-US" sz="2200" baseline="0" dirty="0" smtClean="0"/>
                        <a:t> diagnoses </a:t>
                      </a:r>
                      <a:r>
                        <a:rPr lang="en-US" sz="2200" baseline="0" dirty="0"/>
                        <a:t>or known risk factors; all specific treatment-related strategies</a:t>
                      </a:r>
                      <a:endParaRPr lang="en-US" sz="22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40000"/>
                        <a:lumOff val="60000"/>
                      </a:schemeClr>
                    </a:solidFill>
                  </a:tcPr>
                </a:tc>
                <a:tc>
                  <a:txBody>
                    <a:bodyPr/>
                    <a:lstStyle/>
                    <a:p>
                      <a:pPr marL="225425" indent="-225425">
                        <a:buFont typeface="Arial" panose="020B0604020202020204" pitchFamily="34" charset="0"/>
                        <a:buChar char="•"/>
                      </a:pPr>
                      <a:r>
                        <a:rPr lang="en-US" sz="2200" dirty="0"/>
                        <a:t>Better</a:t>
                      </a:r>
                      <a:r>
                        <a:rPr lang="en-US" sz="2200" baseline="0" dirty="0"/>
                        <a:t> assessment of women with histories of mental health conditions or trauma/loss</a:t>
                      </a:r>
                    </a:p>
                    <a:p>
                      <a:pPr marL="225425" indent="-225425">
                        <a:buFont typeface="Arial" panose="020B0604020202020204" pitchFamily="34" charset="0"/>
                        <a:buChar char="•"/>
                      </a:pPr>
                      <a:r>
                        <a:rPr lang="en-US" sz="2200" baseline="0" dirty="0"/>
                        <a:t>Improved coordination across systems of care</a:t>
                      </a:r>
                    </a:p>
                    <a:p>
                      <a:pPr marL="225425" indent="-225425">
                        <a:buFont typeface="Arial" panose="020B0604020202020204" pitchFamily="34" charset="0"/>
                        <a:buChar char="•"/>
                      </a:pPr>
                      <a:r>
                        <a:rPr lang="en-US" sz="2200" baseline="0" dirty="0"/>
                        <a:t>Comprehensive system of referrals</a:t>
                      </a:r>
                    </a:p>
                    <a:p>
                      <a:pPr marL="225425" indent="-225425">
                        <a:buFont typeface="Arial" panose="020B0604020202020204" pitchFamily="34" charset="0"/>
                        <a:buChar char="•"/>
                      </a:pPr>
                      <a:r>
                        <a:rPr lang="en-US" sz="2200" baseline="0" dirty="0"/>
                        <a:t>Coordinated treatment and outpatient follow-up</a:t>
                      </a:r>
                    </a:p>
                  </a:txBody>
                  <a:tcPr>
                    <a:lnL w="12700" cap="flat" cmpd="sng" algn="ctr">
                      <a:solidFill>
                        <a:schemeClr val="bg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3461269459"/>
                  </a:ext>
                </a:extLst>
              </a:tr>
            </a:tbl>
          </a:graphicData>
        </a:graphic>
      </p:graphicFrame>
    </p:spTree>
    <p:extLst>
      <p:ext uri="{BB962C8B-B14F-4D97-AF65-F5344CB8AC3E}">
        <p14:creationId xmlns:p14="http://schemas.microsoft.com/office/powerpoint/2010/main" val="23532824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8224" y="363071"/>
            <a:ext cx="10999694" cy="914399"/>
          </a:xfrm>
        </p:spPr>
        <p:txBody>
          <a:bodyPr>
            <a:normAutofit/>
          </a:bodyPr>
          <a:lstStyle/>
          <a:p>
            <a:pPr marL="53975" algn="l"/>
            <a:r>
              <a:rPr lang="en-US" sz="4000" dirty="0">
                <a:effectLst/>
              </a:rPr>
              <a:t>CA-PAMR </a:t>
            </a:r>
            <a:r>
              <a:rPr lang="en-US" sz="4000" dirty="0" smtClean="0">
                <a:effectLst/>
              </a:rPr>
              <a:t>Volunteer </a:t>
            </a:r>
            <a:r>
              <a:rPr lang="en-US" sz="4000" i="1" dirty="0" smtClean="0">
                <a:effectLst/>
              </a:rPr>
              <a:t>Suicide </a:t>
            </a:r>
            <a:r>
              <a:rPr lang="en-US" sz="4000" i="1" dirty="0">
                <a:effectLst/>
              </a:rPr>
              <a:t>Review </a:t>
            </a:r>
            <a:r>
              <a:rPr lang="en-US" sz="4000" dirty="0">
                <a:effectLst/>
              </a:rPr>
              <a:t>Committee</a:t>
            </a:r>
          </a:p>
        </p:txBody>
      </p:sp>
      <p:sp>
        <p:nvSpPr>
          <p:cNvPr id="3" name="Content Placeholder 2"/>
          <p:cNvSpPr>
            <a:spLocks noGrp="1"/>
          </p:cNvSpPr>
          <p:nvPr>
            <p:ph idx="1"/>
          </p:nvPr>
        </p:nvSpPr>
        <p:spPr>
          <a:xfrm>
            <a:off x="1727200" y="1714500"/>
            <a:ext cx="9850718" cy="3959187"/>
          </a:xfrm>
        </p:spPr>
        <p:txBody>
          <a:bodyPr>
            <a:noAutofit/>
          </a:bodyPr>
          <a:lstStyle/>
          <a:p>
            <a:pPr marL="460375" indent="0">
              <a:lnSpc>
                <a:spcPct val="100000"/>
              </a:lnSpc>
              <a:spcBef>
                <a:spcPts val="0"/>
              </a:spcBef>
              <a:spcAft>
                <a:spcPts val="600"/>
              </a:spcAft>
              <a:buNone/>
            </a:pPr>
            <a:r>
              <a:rPr lang="en-US" sz="2800" dirty="0" smtClean="0"/>
              <a:t>Represente</a:t>
            </a:r>
            <a:r>
              <a:rPr lang="en-US" dirty="0" smtClean="0"/>
              <a:t>d Disciplines:</a:t>
            </a:r>
            <a:endParaRPr lang="en-US" sz="2800" dirty="0" smtClean="0"/>
          </a:p>
          <a:p>
            <a:pPr marL="688975">
              <a:lnSpc>
                <a:spcPct val="100000"/>
              </a:lnSpc>
              <a:spcBef>
                <a:spcPts val="0"/>
              </a:spcBef>
              <a:spcAft>
                <a:spcPts val="600"/>
              </a:spcAft>
            </a:pPr>
            <a:r>
              <a:rPr lang="en-US" sz="2800" dirty="0" smtClean="0"/>
              <a:t>Psychiatry</a:t>
            </a:r>
            <a:endParaRPr lang="en-US" sz="2800" dirty="0"/>
          </a:p>
          <a:p>
            <a:pPr marL="688975">
              <a:lnSpc>
                <a:spcPct val="100000"/>
              </a:lnSpc>
              <a:spcBef>
                <a:spcPts val="0"/>
              </a:spcBef>
              <a:spcAft>
                <a:spcPts val="600"/>
              </a:spcAft>
            </a:pPr>
            <a:r>
              <a:rPr lang="en-US" sz="2800" dirty="0"/>
              <a:t>Psychology </a:t>
            </a:r>
            <a:endParaRPr lang="en-US" sz="2800" dirty="0" smtClean="0"/>
          </a:p>
          <a:p>
            <a:pPr marL="688975">
              <a:lnSpc>
                <a:spcPct val="100000"/>
              </a:lnSpc>
              <a:spcBef>
                <a:spcPts val="0"/>
              </a:spcBef>
              <a:spcAft>
                <a:spcPts val="600"/>
              </a:spcAft>
            </a:pPr>
            <a:r>
              <a:rPr lang="en-US" sz="2800" dirty="0" smtClean="0"/>
              <a:t>Emergency medicine</a:t>
            </a:r>
            <a:endParaRPr lang="en-US" sz="2800" dirty="0"/>
          </a:p>
          <a:p>
            <a:pPr marL="688975">
              <a:lnSpc>
                <a:spcPct val="100000"/>
              </a:lnSpc>
              <a:spcBef>
                <a:spcPts val="0"/>
              </a:spcBef>
              <a:spcAft>
                <a:spcPts val="600"/>
              </a:spcAft>
            </a:pPr>
            <a:r>
              <a:rPr lang="en-US" dirty="0" smtClean="0"/>
              <a:t>Obstetrics</a:t>
            </a:r>
            <a:endParaRPr lang="en-US" dirty="0"/>
          </a:p>
          <a:p>
            <a:pPr marL="688975">
              <a:lnSpc>
                <a:spcPct val="100000"/>
              </a:lnSpc>
              <a:spcBef>
                <a:spcPts val="0"/>
              </a:spcBef>
              <a:spcAft>
                <a:spcPts val="600"/>
              </a:spcAft>
            </a:pPr>
            <a:r>
              <a:rPr lang="en-US" dirty="0"/>
              <a:t>Social work</a:t>
            </a:r>
          </a:p>
          <a:p>
            <a:pPr marL="688975">
              <a:lnSpc>
                <a:spcPct val="100000"/>
              </a:lnSpc>
              <a:spcBef>
                <a:spcPts val="0"/>
              </a:spcBef>
              <a:spcAft>
                <a:spcPts val="600"/>
              </a:spcAft>
            </a:pPr>
            <a:r>
              <a:rPr lang="en-US" sz="2800" dirty="0" smtClean="0"/>
              <a:t>Public health nursing</a:t>
            </a:r>
            <a:endParaRPr lang="en-US" sz="2800" dirty="0"/>
          </a:p>
          <a:p>
            <a:pPr marL="688975">
              <a:lnSpc>
                <a:spcPct val="100000"/>
              </a:lnSpc>
              <a:spcBef>
                <a:spcPts val="0"/>
              </a:spcBef>
              <a:spcAft>
                <a:spcPts val="600"/>
              </a:spcAft>
            </a:pPr>
            <a:r>
              <a:rPr lang="en-US" dirty="0" smtClean="0"/>
              <a:t>Forensic pathology</a:t>
            </a:r>
            <a:endParaRPr lang="en-US" dirty="0"/>
          </a:p>
        </p:txBody>
      </p:sp>
      <p:pic>
        <p:nvPicPr>
          <p:cNvPr id="3074" name="Picture 2" descr="decorativ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48507" y="2247900"/>
            <a:ext cx="3086408" cy="274829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4808398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112713"/>
            <a:r>
              <a:rPr lang="en-US" sz="3900" dirty="0"/>
              <a:t>QIOs within a public health framework for </a:t>
            </a:r>
            <a:r>
              <a:rPr lang="en-US" sz="3900" dirty="0" smtClean="0"/>
              <a:t>prevention (cont.)</a:t>
            </a:r>
            <a:endParaRPr lang="en-US" sz="3900" dirty="0"/>
          </a:p>
        </p:txBody>
      </p:sp>
      <p:graphicFrame>
        <p:nvGraphicFramePr>
          <p:cNvPr id="4" name="Table 3" descr="comparison table"/>
          <p:cNvGraphicFramePr>
            <a:graphicFrameLocks noGrp="1"/>
          </p:cNvGraphicFramePr>
          <p:nvPr>
            <p:extLst>
              <p:ext uri="{D42A27DB-BD31-4B8C-83A1-F6EECF244321}">
                <p14:modId xmlns:p14="http://schemas.microsoft.com/office/powerpoint/2010/main" val="216378776"/>
              </p:ext>
            </p:extLst>
          </p:nvPr>
        </p:nvGraphicFramePr>
        <p:xfrm>
          <a:off x="609600" y="1819694"/>
          <a:ext cx="10972800" cy="2560320"/>
        </p:xfrm>
        <a:graphic>
          <a:graphicData uri="http://schemas.openxmlformats.org/drawingml/2006/table">
            <a:tbl>
              <a:tblPr firstRow="1" bandRow="1">
                <a:tableStyleId>{5C22544A-7EE6-4342-B048-85BDC9FD1C3A}</a:tableStyleId>
              </a:tblPr>
              <a:tblGrid>
                <a:gridCol w="5462427">
                  <a:extLst>
                    <a:ext uri="{9D8B030D-6E8A-4147-A177-3AD203B41FA5}">
                      <a16:colId xmlns:a16="http://schemas.microsoft.com/office/drawing/2014/main" val="4189980167"/>
                    </a:ext>
                  </a:extLst>
                </a:gridCol>
                <a:gridCol w="5510373">
                  <a:extLst>
                    <a:ext uri="{9D8B030D-6E8A-4147-A177-3AD203B41FA5}">
                      <a16:colId xmlns:a16="http://schemas.microsoft.com/office/drawing/2014/main" val="1927154207"/>
                    </a:ext>
                  </a:extLst>
                </a:gridCol>
              </a:tblGrid>
              <a:tr h="312314">
                <a:tc>
                  <a:txBody>
                    <a:bodyPr/>
                    <a:lstStyle/>
                    <a:p>
                      <a:pPr marL="0" indent="0">
                        <a:buNone/>
                      </a:pPr>
                      <a:r>
                        <a:rPr lang="en-US" sz="2400" b="1" baseline="0" dirty="0">
                          <a:solidFill>
                            <a:schemeClr val="tx1"/>
                          </a:solidFill>
                        </a:rPr>
                        <a:t>Levels of prevention</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40000"/>
                        <a:lumOff val="60000"/>
                      </a:schemeClr>
                    </a:solidFill>
                  </a:tcPr>
                </a:tc>
                <a:tc>
                  <a:txBody>
                    <a:bodyPr/>
                    <a:lstStyle/>
                    <a:p>
                      <a:pPr marL="0" indent="0">
                        <a:buFont typeface="Arial" panose="020B0604020202020204" pitchFamily="34" charset="0"/>
                        <a:buNone/>
                      </a:pPr>
                      <a:r>
                        <a:rPr lang="en-US" sz="2400" b="1" dirty="0">
                          <a:solidFill>
                            <a:sysClr val="windowText" lastClr="000000"/>
                          </a:solidFill>
                        </a:rPr>
                        <a:t>Related</a:t>
                      </a:r>
                      <a:r>
                        <a:rPr lang="en-US" sz="2400" b="1" baseline="0" dirty="0">
                          <a:solidFill>
                            <a:sysClr val="windowText" lastClr="000000"/>
                          </a:solidFill>
                        </a:rPr>
                        <a:t> QIO themes</a:t>
                      </a:r>
                      <a:endParaRPr lang="en-US" sz="2400" b="1" dirty="0">
                        <a:solidFill>
                          <a:sysClr val="windowText" lastClr="000000"/>
                        </a:solidFill>
                      </a:endParaRPr>
                    </a:p>
                  </a:txBody>
                  <a:tcPr>
                    <a:lnL w="12700" cap="flat" cmpd="sng" algn="ctr">
                      <a:solidFill>
                        <a:schemeClr val="bg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2009816618"/>
                  </a:ext>
                </a:extLst>
              </a:tr>
              <a:tr h="750336">
                <a:tc>
                  <a:txBody>
                    <a:bodyPr/>
                    <a:lstStyle/>
                    <a:p>
                      <a:pPr marL="225425" indent="-225425"/>
                      <a:r>
                        <a:rPr lang="en-US" sz="2200" b="1" dirty="0"/>
                        <a:t>Tertiary Prevention </a:t>
                      </a:r>
                      <a:r>
                        <a:rPr lang="en-US" sz="2200" dirty="0"/>
                        <a:t>includes interventions that reduce disability related to the illness, all forms of rehabilitation, prevention of relapses of the illness</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40000"/>
                        <a:lumOff val="60000"/>
                      </a:schemeClr>
                    </a:solidFill>
                  </a:tcPr>
                </a:tc>
                <a:tc>
                  <a:txBody>
                    <a:bodyPr/>
                    <a:lstStyle/>
                    <a:p>
                      <a:pPr marL="225425" indent="-225425">
                        <a:buFont typeface="Arial" panose="020B0604020202020204" pitchFamily="34" charset="0"/>
                        <a:buChar char="•"/>
                      </a:pPr>
                      <a:r>
                        <a:rPr lang="en-US" sz="2200" dirty="0"/>
                        <a:t>Education for obstetric and psychiatric providers regarding</a:t>
                      </a:r>
                      <a:r>
                        <a:rPr lang="en-US" sz="2200" baseline="0" dirty="0"/>
                        <a:t> perinatal mental health diagnoses and treatment</a:t>
                      </a:r>
                    </a:p>
                    <a:p>
                      <a:pPr marL="225425" indent="-225425">
                        <a:buFont typeface="Arial" panose="020B0604020202020204" pitchFamily="34" charset="0"/>
                        <a:buChar char="•"/>
                      </a:pPr>
                      <a:r>
                        <a:rPr lang="en-US" sz="2200" baseline="0" dirty="0"/>
                        <a:t>Psychiatric providers to be informed about best practices in medication and treatment for the perinatal population</a:t>
                      </a:r>
                      <a:endParaRPr lang="en-US" sz="2200" dirty="0"/>
                    </a:p>
                  </a:txBody>
                  <a:tcPr>
                    <a:lnL w="12700" cap="flat" cmpd="sng" algn="ctr">
                      <a:solidFill>
                        <a:schemeClr val="bg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3197897612"/>
                  </a:ext>
                </a:extLst>
              </a:tr>
            </a:tbl>
          </a:graphicData>
        </a:graphic>
      </p:graphicFrame>
    </p:spTree>
    <p:extLst>
      <p:ext uri="{BB962C8B-B14F-4D97-AF65-F5344CB8AC3E}">
        <p14:creationId xmlns:p14="http://schemas.microsoft.com/office/powerpoint/2010/main" val="391743936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112713"/>
            <a:r>
              <a:rPr lang="en-US" dirty="0"/>
              <a:t>Conclusion</a:t>
            </a:r>
          </a:p>
        </p:txBody>
      </p:sp>
      <p:sp>
        <p:nvSpPr>
          <p:cNvPr id="3" name="Content Placeholder 2"/>
          <p:cNvSpPr>
            <a:spLocks noGrp="1"/>
          </p:cNvSpPr>
          <p:nvPr>
            <p:ph idx="1"/>
          </p:nvPr>
        </p:nvSpPr>
        <p:spPr>
          <a:xfrm>
            <a:off x="609600" y="1829970"/>
            <a:ext cx="10972800" cy="4441825"/>
          </a:xfrm>
        </p:spPr>
        <p:txBody>
          <a:bodyPr>
            <a:noAutofit/>
          </a:bodyPr>
          <a:lstStyle/>
          <a:p>
            <a:pPr>
              <a:lnSpc>
                <a:spcPct val="100000"/>
              </a:lnSpc>
              <a:spcBef>
                <a:spcPts val="800"/>
              </a:spcBef>
            </a:pPr>
            <a:r>
              <a:rPr lang="en-US" sz="2200" dirty="0" smtClean="0"/>
              <a:t>Pregnancy-associated </a:t>
            </a:r>
            <a:r>
              <a:rPr lang="en-US" sz="2200" dirty="0"/>
              <a:t>suicide is </a:t>
            </a:r>
            <a:r>
              <a:rPr lang="en-US" sz="2200" dirty="0">
                <a:solidFill>
                  <a:schemeClr val="accent2">
                    <a:lumMod val="75000"/>
                  </a:schemeClr>
                </a:solidFill>
              </a:rPr>
              <a:t>highly </a:t>
            </a:r>
            <a:r>
              <a:rPr lang="en-US" sz="2200" dirty="0" smtClean="0">
                <a:solidFill>
                  <a:schemeClr val="accent2">
                    <a:lumMod val="75000"/>
                  </a:schemeClr>
                </a:solidFill>
              </a:rPr>
              <a:t>preventable </a:t>
            </a:r>
            <a:r>
              <a:rPr lang="en-US" sz="2000" dirty="0" smtClean="0">
                <a:solidFill>
                  <a:schemeClr val="accent2">
                    <a:lumMod val="75000"/>
                  </a:schemeClr>
                </a:solidFill>
              </a:rPr>
              <a:t>– 51% had good-to-strong preventability</a:t>
            </a:r>
            <a:endParaRPr lang="en-US" sz="2000" dirty="0" smtClean="0"/>
          </a:p>
          <a:p>
            <a:pPr>
              <a:lnSpc>
                <a:spcPct val="100000"/>
              </a:lnSpc>
              <a:spcBef>
                <a:spcPts val="600"/>
              </a:spcBef>
            </a:pPr>
            <a:r>
              <a:rPr lang="en-US" sz="2200" dirty="0" smtClean="0"/>
              <a:t>Major </a:t>
            </a:r>
            <a:r>
              <a:rPr lang="en-US" sz="2200" dirty="0"/>
              <a:t>themes </a:t>
            </a:r>
            <a:r>
              <a:rPr lang="en-US" sz="2200" dirty="0" smtClean="0"/>
              <a:t>for preventing pregnancy-associated suicide: </a:t>
            </a:r>
            <a:endParaRPr lang="en-US" sz="2200" dirty="0"/>
          </a:p>
          <a:p>
            <a:pPr lvl="1">
              <a:lnSpc>
                <a:spcPct val="100000"/>
              </a:lnSpc>
              <a:spcBef>
                <a:spcPts val="300"/>
              </a:spcBef>
            </a:pPr>
            <a:r>
              <a:rPr lang="en-US" sz="2100" b="1" dirty="0">
                <a:solidFill>
                  <a:schemeClr val="accent5"/>
                </a:solidFill>
              </a:rPr>
              <a:t>Improved coordination </a:t>
            </a:r>
            <a:r>
              <a:rPr lang="en-US" sz="1800" dirty="0">
                <a:solidFill>
                  <a:schemeClr val="tx2"/>
                </a:solidFill>
              </a:rPr>
              <a:t>between </a:t>
            </a:r>
            <a:r>
              <a:rPr lang="en-US" sz="1800" dirty="0" smtClean="0">
                <a:solidFill>
                  <a:schemeClr val="tx2"/>
                </a:solidFill>
              </a:rPr>
              <a:t>maternity care and mental health providers/services</a:t>
            </a:r>
          </a:p>
          <a:p>
            <a:pPr lvl="1">
              <a:lnSpc>
                <a:spcPct val="100000"/>
              </a:lnSpc>
              <a:spcBef>
                <a:spcPts val="300"/>
              </a:spcBef>
            </a:pPr>
            <a:r>
              <a:rPr lang="en-US" sz="2100" b="1" dirty="0" smtClean="0">
                <a:solidFill>
                  <a:schemeClr val="accent5"/>
                </a:solidFill>
              </a:rPr>
              <a:t>Better screening and referrals </a:t>
            </a:r>
            <a:r>
              <a:rPr lang="en-US" sz="1800" dirty="0" smtClean="0">
                <a:solidFill>
                  <a:schemeClr val="tx2"/>
                </a:solidFill>
              </a:rPr>
              <a:t>for mental health, substance use, partner violence, traumatic events</a:t>
            </a:r>
          </a:p>
          <a:p>
            <a:pPr lvl="1">
              <a:lnSpc>
                <a:spcPct val="100000"/>
              </a:lnSpc>
              <a:spcBef>
                <a:spcPts val="300"/>
              </a:spcBef>
            </a:pPr>
            <a:r>
              <a:rPr lang="en-US" sz="2100" b="1" dirty="0">
                <a:solidFill>
                  <a:schemeClr val="accent5"/>
                </a:solidFill>
              </a:rPr>
              <a:t>Pregnancy and postpartum </a:t>
            </a:r>
            <a:r>
              <a:rPr lang="en-US" sz="2100" b="1" dirty="0" smtClean="0">
                <a:solidFill>
                  <a:schemeClr val="accent5"/>
                </a:solidFill>
              </a:rPr>
              <a:t>support </a:t>
            </a:r>
            <a:r>
              <a:rPr lang="en-US" sz="1800" dirty="0" smtClean="0">
                <a:solidFill>
                  <a:schemeClr val="tx2"/>
                </a:solidFill>
              </a:rPr>
              <a:t>for pregnancy loss / removal of the child from mother </a:t>
            </a:r>
          </a:p>
          <a:p>
            <a:pPr lvl="1">
              <a:lnSpc>
                <a:spcPct val="100000"/>
              </a:lnSpc>
              <a:spcBef>
                <a:spcPts val="300"/>
              </a:spcBef>
            </a:pPr>
            <a:r>
              <a:rPr lang="en-US" sz="2100" b="1" dirty="0" smtClean="0">
                <a:solidFill>
                  <a:schemeClr val="accent5"/>
                </a:solidFill>
              </a:rPr>
              <a:t>Linguistically </a:t>
            </a:r>
            <a:r>
              <a:rPr lang="en-US" sz="2100" b="1" dirty="0">
                <a:solidFill>
                  <a:schemeClr val="accent5"/>
                </a:solidFill>
              </a:rPr>
              <a:t>and culturally appropriate </a:t>
            </a:r>
            <a:r>
              <a:rPr lang="en-US" sz="2100" b="1" dirty="0" smtClean="0">
                <a:solidFill>
                  <a:schemeClr val="accent5"/>
                </a:solidFill>
              </a:rPr>
              <a:t>information about mental illness </a:t>
            </a:r>
            <a:r>
              <a:rPr lang="en-US" sz="1800" dirty="0" smtClean="0">
                <a:solidFill>
                  <a:schemeClr val="tx2"/>
                </a:solidFill>
              </a:rPr>
              <a:t>for partners/family</a:t>
            </a:r>
          </a:p>
          <a:p>
            <a:pPr>
              <a:lnSpc>
                <a:spcPct val="100000"/>
              </a:lnSpc>
              <a:spcBef>
                <a:spcPts val="800"/>
              </a:spcBef>
              <a:spcAft>
                <a:spcPts val="1200"/>
              </a:spcAft>
            </a:pPr>
            <a:r>
              <a:rPr lang="en-US" sz="2200" dirty="0" smtClean="0"/>
              <a:t>Preventing pregnancy-associated suicide will require </a:t>
            </a:r>
            <a:r>
              <a:rPr lang="en-US" sz="2200" dirty="0" smtClean="0">
                <a:solidFill>
                  <a:schemeClr val="accent2">
                    <a:lumMod val="75000"/>
                  </a:schemeClr>
                </a:solidFill>
              </a:rPr>
              <a:t>interdisciplinary collaboration</a:t>
            </a:r>
            <a:r>
              <a:rPr lang="en-US" sz="2200" dirty="0" smtClean="0"/>
              <a:t> across multiple sectors</a:t>
            </a:r>
          </a:p>
          <a:p>
            <a:pPr marL="0" indent="0" algn="ctr">
              <a:lnSpc>
                <a:spcPct val="100000"/>
              </a:lnSpc>
              <a:spcBef>
                <a:spcPts val="300"/>
              </a:spcBef>
              <a:buNone/>
            </a:pPr>
            <a:r>
              <a:rPr lang="en-US" sz="2400" i="1" dirty="0" smtClean="0">
                <a:solidFill>
                  <a:schemeClr val="accent2">
                    <a:lumMod val="75000"/>
                  </a:schemeClr>
                </a:solidFill>
              </a:rPr>
              <a:t>Maternal </a:t>
            </a:r>
            <a:r>
              <a:rPr lang="en-US" sz="2400" i="1" dirty="0">
                <a:solidFill>
                  <a:schemeClr val="accent2">
                    <a:lumMod val="75000"/>
                  </a:schemeClr>
                </a:solidFill>
              </a:rPr>
              <a:t>mental health </a:t>
            </a:r>
            <a:endParaRPr lang="en-US" sz="2400" i="1" dirty="0" smtClean="0">
              <a:solidFill>
                <a:schemeClr val="accent2">
                  <a:lumMod val="75000"/>
                </a:schemeClr>
              </a:solidFill>
            </a:endParaRPr>
          </a:p>
          <a:p>
            <a:pPr marL="0" indent="0" algn="ctr">
              <a:lnSpc>
                <a:spcPct val="100000"/>
              </a:lnSpc>
              <a:spcBef>
                <a:spcPts val="300"/>
              </a:spcBef>
              <a:buNone/>
            </a:pPr>
            <a:r>
              <a:rPr lang="en-US" sz="2100" i="1" dirty="0" smtClean="0">
                <a:solidFill>
                  <a:schemeClr val="tx2"/>
                </a:solidFill>
              </a:rPr>
              <a:t>– </a:t>
            </a:r>
            <a:r>
              <a:rPr lang="en-US" sz="2100" i="1" dirty="0">
                <a:solidFill>
                  <a:schemeClr val="tx2"/>
                </a:solidFill>
              </a:rPr>
              <a:t>a marker of maternal </a:t>
            </a:r>
            <a:r>
              <a:rPr lang="en-US" sz="2100" i="1" dirty="0" smtClean="0">
                <a:solidFill>
                  <a:schemeClr val="tx2"/>
                </a:solidFill>
              </a:rPr>
              <a:t>well-being </a:t>
            </a:r>
            <a:r>
              <a:rPr lang="en-US" sz="2100" i="1" dirty="0">
                <a:solidFill>
                  <a:schemeClr val="tx2"/>
                </a:solidFill>
              </a:rPr>
              <a:t>and </a:t>
            </a:r>
            <a:r>
              <a:rPr lang="en-US" sz="2100" i="1" dirty="0" smtClean="0">
                <a:solidFill>
                  <a:schemeClr val="tx2"/>
                </a:solidFill>
              </a:rPr>
              <a:t>a </a:t>
            </a:r>
            <a:r>
              <a:rPr lang="en-US" sz="2100" i="1" dirty="0">
                <a:solidFill>
                  <a:schemeClr val="tx2"/>
                </a:solidFill>
              </a:rPr>
              <a:t>determinant of a child’s lifelong health </a:t>
            </a:r>
            <a:r>
              <a:rPr lang="en-US" sz="2100" i="1" dirty="0" smtClean="0">
                <a:solidFill>
                  <a:schemeClr val="tx2"/>
                </a:solidFill>
              </a:rPr>
              <a:t>– </a:t>
            </a:r>
          </a:p>
          <a:p>
            <a:pPr marL="0" indent="0" algn="ctr">
              <a:lnSpc>
                <a:spcPct val="100000"/>
              </a:lnSpc>
              <a:spcBef>
                <a:spcPts val="300"/>
              </a:spcBef>
              <a:buNone/>
            </a:pPr>
            <a:r>
              <a:rPr lang="en-US" sz="2400" i="1" dirty="0" smtClean="0">
                <a:solidFill>
                  <a:schemeClr val="accent2">
                    <a:lumMod val="75000"/>
                  </a:schemeClr>
                </a:solidFill>
              </a:rPr>
              <a:t>is </a:t>
            </a:r>
            <a:r>
              <a:rPr lang="en-US" sz="2400" i="1" dirty="0">
                <a:solidFill>
                  <a:schemeClr val="accent2">
                    <a:lumMod val="75000"/>
                  </a:schemeClr>
                </a:solidFill>
              </a:rPr>
              <a:t>a public health </a:t>
            </a:r>
            <a:r>
              <a:rPr lang="en-US" sz="2400" i="1" dirty="0" smtClean="0">
                <a:solidFill>
                  <a:schemeClr val="accent2">
                    <a:lumMod val="75000"/>
                  </a:schemeClr>
                </a:solidFill>
              </a:rPr>
              <a:t>priority</a:t>
            </a:r>
            <a:r>
              <a:rPr lang="en-US" sz="2300" i="1" dirty="0">
                <a:solidFill>
                  <a:schemeClr val="accent5"/>
                </a:solidFill>
              </a:rPr>
              <a:t>.</a:t>
            </a:r>
          </a:p>
          <a:p>
            <a:pPr marL="0" indent="0" algn="ctr">
              <a:lnSpc>
                <a:spcPct val="100000"/>
              </a:lnSpc>
              <a:spcBef>
                <a:spcPts val="800"/>
              </a:spcBef>
              <a:buNone/>
            </a:pPr>
            <a:endParaRPr lang="en-US" sz="2100" dirty="0"/>
          </a:p>
        </p:txBody>
      </p:sp>
    </p:spTree>
    <p:extLst>
      <p:ext uri="{BB962C8B-B14F-4D97-AF65-F5344CB8AC3E}">
        <p14:creationId xmlns:p14="http://schemas.microsoft.com/office/powerpoint/2010/main" val="226245017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E67C5B-E2B7-4B45-B010-4AF12DB8EE46}"/>
              </a:ext>
            </a:extLst>
          </p:cNvPr>
          <p:cNvSpPr>
            <a:spLocks noGrp="1"/>
          </p:cNvSpPr>
          <p:nvPr>
            <p:ph type="title"/>
          </p:nvPr>
        </p:nvSpPr>
        <p:spPr>
          <a:xfrm>
            <a:off x="609600" y="365126"/>
            <a:ext cx="10972800" cy="1126218"/>
          </a:xfrm>
        </p:spPr>
        <p:txBody>
          <a:bodyPr>
            <a:normAutofit/>
          </a:bodyPr>
          <a:lstStyle/>
          <a:p>
            <a:r>
              <a:rPr lang="en-US" sz="4000" dirty="0"/>
              <a:t>Expert Review Committee</a:t>
            </a:r>
            <a:r>
              <a:rPr lang="en-US" sz="1400" dirty="0"/>
              <a:t/>
            </a:r>
            <a:br>
              <a:rPr lang="en-US" sz="1400" dirty="0"/>
            </a:br>
            <a:r>
              <a:rPr lang="en-US" sz="1400" i="1" dirty="0"/>
              <a:t>Listed below each name are the affiliations at the time of CA-PAMR Committee service, with specialty areas</a:t>
            </a:r>
            <a:endParaRPr lang="en-US" sz="1400" dirty="0"/>
          </a:p>
        </p:txBody>
      </p:sp>
      <p:sp>
        <p:nvSpPr>
          <p:cNvPr id="3" name="Content Placeholder 2">
            <a:extLst>
              <a:ext uri="{FF2B5EF4-FFF2-40B4-BE49-F238E27FC236}">
                <a16:creationId xmlns:a16="http://schemas.microsoft.com/office/drawing/2014/main" id="{46489122-B5F0-C34E-A31C-5CF4F9387D33}"/>
              </a:ext>
            </a:extLst>
          </p:cNvPr>
          <p:cNvSpPr>
            <a:spLocks noGrp="1"/>
          </p:cNvSpPr>
          <p:nvPr>
            <p:ph idx="1"/>
          </p:nvPr>
        </p:nvSpPr>
        <p:spPr>
          <a:xfrm>
            <a:off x="609600" y="1590483"/>
            <a:ext cx="10972800" cy="4951831"/>
          </a:xfrm>
        </p:spPr>
        <p:txBody>
          <a:bodyPr numCol="2">
            <a:normAutofit fontScale="85000" lnSpcReduction="20000"/>
          </a:bodyPr>
          <a:lstStyle/>
          <a:p>
            <a:pPr marL="0" indent="0">
              <a:lnSpc>
                <a:spcPct val="120000"/>
              </a:lnSpc>
              <a:spcBef>
                <a:spcPts val="0"/>
              </a:spcBef>
              <a:buNone/>
            </a:pPr>
            <a:r>
              <a:rPr lang="en-US" sz="1900" b="1" dirty="0"/>
              <a:t>Elliott Main, MD, </a:t>
            </a:r>
            <a:r>
              <a:rPr lang="en-US" sz="1900" b="1" i="1" dirty="0"/>
              <a:t>Chair </a:t>
            </a:r>
            <a:endParaRPr lang="en-US" sz="1900" dirty="0"/>
          </a:p>
          <a:p>
            <a:pPr marL="0" indent="0">
              <a:lnSpc>
                <a:spcPct val="120000"/>
              </a:lnSpc>
              <a:spcBef>
                <a:spcPts val="0"/>
              </a:spcBef>
              <a:buNone/>
            </a:pPr>
            <a:r>
              <a:rPr lang="en-US" sz="1600" dirty="0"/>
              <a:t>California Maternal Quality Care Collaborative, Stanford University (Maternal Fetal Medicine) </a:t>
            </a:r>
          </a:p>
          <a:p>
            <a:pPr marL="0" indent="0">
              <a:lnSpc>
                <a:spcPct val="120000"/>
              </a:lnSpc>
              <a:spcBef>
                <a:spcPts val="0"/>
              </a:spcBef>
              <a:buNone/>
            </a:pPr>
            <a:endParaRPr lang="en-US" sz="1600" dirty="0"/>
          </a:p>
          <a:p>
            <a:pPr marL="0" indent="0">
              <a:lnSpc>
                <a:spcPct val="120000"/>
              </a:lnSpc>
              <a:spcBef>
                <a:spcPts val="0"/>
              </a:spcBef>
              <a:buNone/>
            </a:pPr>
            <a:r>
              <a:rPr lang="en-US" sz="1900" b="1" dirty="0"/>
              <a:t>Deirdre Anglin, MD, MPH </a:t>
            </a:r>
            <a:endParaRPr lang="en-US" sz="1900" dirty="0"/>
          </a:p>
          <a:p>
            <a:pPr marL="0" indent="0">
              <a:lnSpc>
                <a:spcPct val="120000"/>
              </a:lnSpc>
              <a:spcBef>
                <a:spcPts val="0"/>
              </a:spcBef>
              <a:buNone/>
            </a:pPr>
            <a:r>
              <a:rPr lang="en-US" sz="1600" dirty="0"/>
              <a:t>University of Southern California, Keck School of Medicine (Emergency Medicine)</a:t>
            </a:r>
          </a:p>
          <a:p>
            <a:pPr marL="0" indent="0">
              <a:lnSpc>
                <a:spcPct val="120000"/>
              </a:lnSpc>
              <a:spcBef>
                <a:spcPts val="0"/>
              </a:spcBef>
              <a:buNone/>
            </a:pPr>
            <a:endParaRPr lang="en-US" sz="1600" dirty="0"/>
          </a:p>
          <a:p>
            <a:pPr marL="0" indent="0">
              <a:lnSpc>
                <a:spcPct val="120000"/>
              </a:lnSpc>
              <a:spcBef>
                <a:spcPts val="0"/>
              </a:spcBef>
              <a:buNone/>
            </a:pPr>
            <a:r>
              <a:rPr lang="en-US" sz="1900" b="1" dirty="0"/>
              <a:t>Diana Lynn Barnes, PsyD </a:t>
            </a:r>
            <a:endParaRPr lang="en-US" sz="1900" dirty="0"/>
          </a:p>
          <a:p>
            <a:pPr marL="0" indent="0">
              <a:lnSpc>
                <a:spcPct val="120000"/>
              </a:lnSpc>
              <a:spcBef>
                <a:spcPts val="0"/>
              </a:spcBef>
              <a:buNone/>
            </a:pPr>
            <a:r>
              <a:rPr lang="en-US" sz="1600" dirty="0"/>
              <a:t>The Center for Postpartum Health (Forensic Psychology)</a:t>
            </a:r>
          </a:p>
          <a:p>
            <a:pPr marL="0" indent="0">
              <a:lnSpc>
                <a:spcPct val="120000"/>
              </a:lnSpc>
              <a:spcBef>
                <a:spcPts val="0"/>
              </a:spcBef>
              <a:buNone/>
            </a:pPr>
            <a:endParaRPr lang="en-US" sz="1600" dirty="0"/>
          </a:p>
          <a:p>
            <a:pPr marL="0" indent="0">
              <a:lnSpc>
                <a:spcPct val="120000"/>
              </a:lnSpc>
              <a:spcBef>
                <a:spcPts val="0"/>
              </a:spcBef>
              <a:buNone/>
            </a:pPr>
            <a:r>
              <a:rPr lang="en-US" sz="1900" b="1" dirty="0"/>
              <a:t>Alinne Z. Barrera, PhD</a:t>
            </a:r>
            <a:endParaRPr lang="en-US" sz="1900" dirty="0"/>
          </a:p>
          <a:p>
            <a:pPr marL="0" indent="0">
              <a:lnSpc>
                <a:spcPct val="120000"/>
              </a:lnSpc>
              <a:spcBef>
                <a:spcPts val="0"/>
              </a:spcBef>
              <a:buNone/>
            </a:pPr>
            <a:r>
              <a:rPr lang="en-US" sz="1600" dirty="0"/>
              <a:t>Palo Alto University (Psychology)</a:t>
            </a:r>
          </a:p>
          <a:p>
            <a:pPr marL="0" indent="0">
              <a:lnSpc>
                <a:spcPct val="120000"/>
              </a:lnSpc>
              <a:spcBef>
                <a:spcPts val="0"/>
              </a:spcBef>
              <a:buNone/>
            </a:pPr>
            <a:endParaRPr lang="en-US" sz="1600" dirty="0"/>
          </a:p>
          <a:p>
            <a:pPr marL="0" indent="0">
              <a:lnSpc>
                <a:spcPct val="120000"/>
              </a:lnSpc>
              <a:spcBef>
                <a:spcPts val="0"/>
              </a:spcBef>
              <a:buNone/>
            </a:pPr>
            <a:r>
              <a:rPr lang="en-US" sz="1900" b="1" dirty="0"/>
              <a:t>Nirmaljit Kaur Dhami, MD </a:t>
            </a:r>
            <a:r>
              <a:rPr lang="en-US" sz="1900" dirty="0"/>
              <a:t> </a:t>
            </a:r>
          </a:p>
          <a:p>
            <a:pPr marL="0" indent="0">
              <a:lnSpc>
                <a:spcPct val="120000"/>
              </a:lnSpc>
              <a:spcBef>
                <a:spcPts val="0"/>
              </a:spcBef>
              <a:buNone/>
            </a:pPr>
            <a:r>
              <a:rPr lang="en-US" sz="1600" dirty="0"/>
              <a:t>El Camino Hospital Maternal Outreach Mood Services (Psychiatry)</a:t>
            </a:r>
          </a:p>
          <a:p>
            <a:pPr marL="0" indent="0">
              <a:lnSpc>
                <a:spcPct val="120000"/>
              </a:lnSpc>
              <a:spcBef>
                <a:spcPts val="0"/>
              </a:spcBef>
              <a:buNone/>
            </a:pPr>
            <a:endParaRPr lang="en-US" sz="1600" dirty="0"/>
          </a:p>
          <a:p>
            <a:pPr marL="0" indent="0">
              <a:lnSpc>
                <a:spcPct val="120000"/>
              </a:lnSpc>
              <a:spcBef>
                <a:spcPts val="0"/>
              </a:spcBef>
              <a:buNone/>
            </a:pPr>
            <a:r>
              <a:rPr lang="en-US" sz="1900" b="1" dirty="0"/>
              <a:t>Lisa Marie Dryan, LCSW</a:t>
            </a:r>
            <a:endParaRPr lang="en-US" sz="1900" dirty="0"/>
          </a:p>
          <a:p>
            <a:pPr marL="0" indent="0">
              <a:lnSpc>
                <a:spcPct val="120000"/>
              </a:lnSpc>
              <a:spcBef>
                <a:spcPts val="0"/>
              </a:spcBef>
              <a:buNone/>
            </a:pPr>
            <a:r>
              <a:rPr lang="en-US" sz="1600" dirty="0"/>
              <a:t>Inland Empire Perinatal Mental Health Collaborative and The WYLIE Center (Social Work)</a:t>
            </a:r>
          </a:p>
          <a:p>
            <a:pPr marL="0" indent="0">
              <a:lnSpc>
                <a:spcPct val="120000"/>
              </a:lnSpc>
              <a:spcBef>
                <a:spcPts val="0"/>
              </a:spcBef>
              <a:buNone/>
            </a:pPr>
            <a:endParaRPr lang="en-US" sz="1600" b="1" dirty="0"/>
          </a:p>
          <a:p>
            <a:pPr marL="0" indent="0">
              <a:lnSpc>
                <a:spcPct val="120000"/>
              </a:lnSpc>
              <a:spcBef>
                <a:spcPts val="0"/>
              </a:spcBef>
              <a:buNone/>
            </a:pPr>
            <a:r>
              <a:rPr lang="en-US" sz="1900" b="1" dirty="0"/>
              <a:t>Michelle A. Jorden, MD</a:t>
            </a:r>
            <a:endParaRPr lang="en-US" sz="1900" dirty="0"/>
          </a:p>
          <a:p>
            <a:pPr marL="0" indent="0">
              <a:lnSpc>
                <a:spcPct val="120000"/>
              </a:lnSpc>
              <a:spcBef>
                <a:spcPts val="0"/>
              </a:spcBef>
              <a:buNone/>
            </a:pPr>
            <a:r>
              <a:rPr lang="en-US" sz="1600" dirty="0"/>
              <a:t>Office of the Medical Examiner-Coroner, Santa Clara County (Forensic Medicine)</a:t>
            </a:r>
          </a:p>
          <a:p>
            <a:pPr marL="0" indent="0">
              <a:lnSpc>
                <a:spcPct val="120000"/>
              </a:lnSpc>
              <a:spcBef>
                <a:spcPts val="0"/>
              </a:spcBef>
              <a:buNone/>
            </a:pPr>
            <a:endParaRPr lang="en-US" sz="1600" dirty="0"/>
          </a:p>
          <a:p>
            <a:pPr marL="0" indent="0">
              <a:lnSpc>
                <a:spcPct val="120000"/>
              </a:lnSpc>
              <a:spcBef>
                <a:spcPts val="0"/>
              </a:spcBef>
              <a:buNone/>
            </a:pPr>
            <a:r>
              <a:rPr lang="en-US" sz="1900" b="1" dirty="0"/>
              <a:t>Nathana Lurvey, MD, FACOG </a:t>
            </a:r>
            <a:endParaRPr lang="en-US" sz="1900" dirty="0"/>
          </a:p>
          <a:p>
            <a:pPr marL="0" indent="0">
              <a:lnSpc>
                <a:spcPct val="120000"/>
              </a:lnSpc>
              <a:spcBef>
                <a:spcPts val="0"/>
              </a:spcBef>
              <a:buNone/>
            </a:pPr>
            <a:r>
              <a:rPr lang="en-US" sz="1600" dirty="0"/>
              <a:t>Martin Luther King Jr., Community Hospital, Los Angeles (Obstetrics and Gynecology)</a:t>
            </a:r>
          </a:p>
          <a:p>
            <a:pPr marL="0" indent="0">
              <a:lnSpc>
                <a:spcPct val="120000"/>
              </a:lnSpc>
              <a:spcBef>
                <a:spcPts val="0"/>
              </a:spcBef>
              <a:buNone/>
            </a:pPr>
            <a:endParaRPr lang="en-US" sz="1600" dirty="0"/>
          </a:p>
          <a:p>
            <a:pPr marL="0" indent="0">
              <a:lnSpc>
                <a:spcPct val="120000"/>
              </a:lnSpc>
              <a:spcBef>
                <a:spcPts val="0"/>
              </a:spcBef>
              <a:buNone/>
            </a:pPr>
            <a:r>
              <a:rPr lang="en-US" sz="1900" b="1" dirty="0"/>
              <a:t>Robert L. Oldham, MD, MSHA</a:t>
            </a:r>
            <a:endParaRPr lang="en-US" sz="1900" dirty="0"/>
          </a:p>
          <a:p>
            <a:pPr marL="0" indent="0">
              <a:lnSpc>
                <a:spcPct val="120000"/>
              </a:lnSpc>
              <a:spcBef>
                <a:spcPts val="0"/>
              </a:spcBef>
              <a:buNone/>
            </a:pPr>
            <a:r>
              <a:rPr lang="en-US" sz="1600" dirty="0"/>
              <a:t>Placer County Department of Health (Psychiatry, Public Health)</a:t>
            </a:r>
          </a:p>
          <a:p>
            <a:pPr marL="0" indent="0">
              <a:lnSpc>
                <a:spcPct val="120000"/>
              </a:lnSpc>
              <a:spcBef>
                <a:spcPts val="0"/>
              </a:spcBef>
              <a:buNone/>
            </a:pPr>
            <a:endParaRPr lang="en-US" sz="1600" dirty="0"/>
          </a:p>
          <a:p>
            <a:pPr marL="0" indent="0">
              <a:lnSpc>
                <a:spcPct val="120000"/>
              </a:lnSpc>
              <a:spcBef>
                <a:spcPts val="0"/>
              </a:spcBef>
              <a:buNone/>
            </a:pPr>
            <a:r>
              <a:rPr lang="en-US" sz="1900" b="1" dirty="0"/>
              <a:t>Sayida Peprah, PsyD</a:t>
            </a:r>
            <a:endParaRPr lang="en-US" sz="1900" dirty="0"/>
          </a:p>
          <a:p>
            <a:pPr marL="0" indent="0">
              <a:lnSpc>
                <a:spcPct val="120000"/>
              </a:lnSpc>
              <a:spcBef>
                <a:spcPts val="0"/>
              </a:spcBef>
              <a:buNone/>
            </a:pPr>
            <a:r>
              <a:rPr lang="en-US" sz="1600" dirty="0"/>
              <a:t>Licensed Clinical Psychologist &amp; Maternal Mental Health Consultant (Psychology)</a:t>
            </a:r>
          </a:p>
          <a:p>
            <a:pPr marL="0" indent="0">
              <a:lnSpc>
                <a:spcPct val="120000"/>
              </a:lnSpc>
              <a:spcBef>
                <a:spcPts val="0"/>
              </a:spcBef>
              <a:buNone/>
            </a:pPr>
            <a:endParaRPr lang="en-US" sz="1600" dirty="0"/>
          </a:p>
          <a:p>
            <a:pPr marL="0" indent="0">
              <a:lnSpc>
                <a:spcPct val="120000"/>
              </a:lnSpc>
              <a:spcBef>
                <a:spcPts val="0"/>
              </a:spcBef>
              <a:buNone/>
            </a:pPr>
            <a:r>
              <a:rPr lang="en-US" sz="1900" b="1" dirty="0"/>
              <a:t>Anna M. Spielvogel, MD, PhD</a:t>
            </a:r>
            <a:endParaRPr lang="en-US" sz="1900" dirty="0"/>
          </a:p>
          <a:p>
            <a:pPr marL="0" indent="0">
              <a:lnSpc>
                <a:spcPct val="120000"/>
              </a:lnSpc>
              <a:spcBef>
                <a:spcPts val="0"/>
              </a:spcBef>
              <a:buNone/>
            </a:pPr>
            <a:r>
              <a:rPr lang="en-US" sz="1600" dirty="0"/>
              <a:t>University of California, San Francisco (Psychiatry)</a:t>
            </a:r>
          </a:p>
          <a:p>
            <a:pPr marL="0" indent="0">
              <a:lnSpc>
                <a:spcPct val="120000"/>
              </a:lnSpc>
              <a:spcBef>
                <a:spcPts val="0"/>
              </a:spcBef>
              <a:buNone/>
            </a:pPr>
            <a:endParaRPr lang="en-US" sz="1600" dirty="0"/>
          </a:p>
          <a:p>
            <a:pPr marL="0" indent="0">
              <a:lnSpc>
                <a:spcPct val="120000"/>
              </a:lnSpc>
              <a:spcBef>
                <a:spcPts val="0"/>
              </a:spcBef>
              <a:buNone/>
            </a:pPr>
            <a:r>
              <a:rPr lang="en-US" sz="1900" b="1" dirty="0"/>
              <a:t>Anna Sutton, RN, PHN, MSN </a:t>
            </a:r>
            <a:endParaRPr lang="en-US" sz="1900" dirty="0"/>
          </a:p>
          <a:p>
            <a:pPr marL="0" indent="0">
              <a:lnSpc>
                <a:spcPct val="120000"/>
              </a:lnSpc>
              <a:spcBef>
                <a:spcPts val="0"/>
              </a:spcBef>
              <a:buNone/>
            </a:pPr>
            <a:r>
              <a:rPr lang="en-US" sz="1600" dirty="0"/>
              <a:t>Yolo County Health and Human Services Agency (Nursing, Public Health)</a:t>
            </a:r>
          </a:p>
        </p:txBody>
      </p:sp>
    </p:spTree>
    <p:extLst>
      <p:ext uri="{BB962C8B-B14F-4D97-AF65-F5344CB8AC3E}">
        <p14:creationId xmlns:p14="http://schemas.microsoft.com/office/powerpoint/2010/main" val="23839008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112713"/>
            <a:r>
              <a:rPr lang="en-US" sz="4000" dirty="0"/>
              <a:t>Acknowledgments</a:t>
            </a:r>
          </a:p>
        </p:txBody>
      </p:sp>
      <p:sp>
        <p:nvSpPr>
          <p:cNvPr id="3" name="Content Placeholder 2"/>
          <p:cNvSpPr>
            <a:spLocks noGrp="1"/>
          </p:cNvSpPr>
          <p:nvPr>
            <p:ph idx="1"/>
          </p:nvPr>
        </p:nvSpPr>
        <p:spPr>
          <a:xfrm>
            <a:off x="675700" y="1896035"/>
            <a:ext cx="6201089" cy="2049664"/>
          </a:xfrm>
        </p:spPr>
        <p:txBody>
          <a:bodyPr>
            <a:normAutofit/>
          </a:bodyPr>
          <a:lstStyle/>
          <a:p>
            <a:pPr marL="0" indent="0">
              <a:lnSpc>
                <a:spcPct val="100000"/>
              </a:lnSpc>
              <a:spcBef>
                <a:spcPts val="0"/>
              </a:spcBef>
              <a:buNone/>
            </a:pPr>
            <a:r>
              <a:rPr lang="en-US" sz="2000" b="1" dirty="0">
                <a:solidFill>
                  <a:schemeClr val="accent1"/>
                </a:solidFill>
              </a:rPr>
              <a:t>CA-PAMR </a:t>
            </a:r>
            <a:r>
              <a:rPr lang="en-US" sz="2000" b="1" dirty="0" smtClean="0">
                <a:solidFill>
                  <a:schemeClr val="accent1"/>
                </a:solidFill>
              </a:rPr>
              <a:t>Team</a:t>
            </a:r>
            <a:endParaRPr lang="en-US" sz="2000" b="1" dirty="0">
              <a:solidFill>
                <a:schemeClr val="accent1"/>
              </a:solidFill>
            </a:endParaRPr>
          </a:p>
          <a:p>
            <a:pPr marL="0" indent="0">
              <a:lnSpc>
                <a:spcPct val="100000"/>
              </a:lnSpc>
              <a:spcBef>
                <a:spcPts val="0"/>
              </a:spcBef>
              <a:buNone/>
              <a:tabLst>
                <a:tab pos="2290763" algn="l"/>
              </a:tabLst>
            </a:pPr>
            <a:r>
              <a:rPr lang="en-US" sz="2000" dirty="0"/>
              <a:t>Paula Krakowiak, </a:t>
            </a:r>
            <a:r>
              <a:rPr lang="en-US" sz="1600" dirty="0"/>
              <a:t>PhD, </a:t>
            </a:r>
            <a:r>
              <a:rPr lang="en-US" sz="1600" dirty="0" smtClean="0"/>
              <a:t>MS</a:t>
            </a:r>
            <a:r>
              <a:rPr lang="en-US" sz="1400" dirty="0"/>
              <a:t> </a:t>
            </a:r>
            <a:r>
              <a:rPr lang="en-US" sz="1400" dirty="0" smtClean="0"/>
              <a:t>   </a:t>
            </a:r>
            <a:r>
              <a:rPr lang="en-US" sz="2000" dirty="0" smtClean="0"/>
              <a:t>Christy </a:t>
            </a:r>
            <a:r>
              <a:rPr lang="en-US" sz="2000" dirty="0"/>
              <a:t>McCain, </a:t>
            </a:r>
            <a:r>
              <a:rPr lang="en-US" sz="1600" dirty="0"/>
              <a:t>MPH</a:t>
            </a:r>
            <a:r>
              <a:rPr lang="en-US" sz="1200" dirty="0"/>
              <a:t> </a:t>
            </a:r>
            <a:r>
              <a:rPr lang="en-US" sz="1600" i="1" dirty="0">
                <a:solidFill>
                  <a:schemeClr val="accent1">
                    <a:lumMod val="50000"/>
                  </a:schemeClr>
                </a:solidFill>
              </a:rPr>
              <a:t>(PHI)</a:t>
            </a:r>
            <a:endParaRPr lang="en-US" sz="1600" dirty="0"/>
          </a:p>
          <a:p>
            <a:pPr marL="0" indent="0">
              <a:lnSpc>
                <a:spcPct val="100000"/>
              </a:lnSpc>
              <a:spcBef>
                <a:spcPts val="0"/>
              </a:spcBef>
              <a:buNone/>
              <a:tabLst>
                <a:tab pos="2290763" algn="l"/>
              </a:tabLst>
            </a:pPr>
            <a:r>
              <a:rPr lang="en-US" sz="2000" dirty="0"/>
              <a:t>Amina Foda, </a:t>
            </a:r>
            <a:r>
              <a:rPr lang="en-US" sz="1600" dirty="0"/>
              <a:t>MPH </a:t>
            </a:r>
            <a:r>
              <a:rPr lang="en-US" sz="1400" dirty="0"/>
              <a:t>	 </a:t>
            </a:r>
            <a:r>
              <a:rPr lang="en-US" sz="1400" dirty="0" smtClean="0"/>
              <a:t>        </a:t>
            </a:r>
            <a:r>
              <a:rPr lang="en-US" sz="2000" dirty="0" smtClean="0"/>
              <a:t>Christine </a:t>
            </a:r>
            <a:r>
              <a:rPr lang="en-US" sz="2000" dirty="0"/>
              <a:t>H. Morton, </a:t>
            </a:r>
            <a:r>
              <a:rPr lang="en-US" sz="1600" dirty="0"/>
              <a:t>PhD </a:t>
            </a:r>
            <a:r>
              <a:rPr lang="en-US" sz="1600" i="1" dirty="0">
                <a:solidFill>
                  <a:schemeClr val="accent1">
                    <a:lumMod val="50000"/>
                  </a:schemeClr>
                </a:solidFill>
              </a:rPr>
              <a:t>(CMQCC)</a:t>
            </a:r>
            <a:endParaRPr lang="en-US" sz="1600" dirty="0"/>
          </a:p>
          <a:p>
            <a:pPr marL="0" indent="0">
              <a:lnSpc>
                <a:spcPct val="100000"/>
              </a:lnSpc>
              <a:spcBef>
                <a:spcPts val="0"/>
              </a:spcBef>
              <a:buNone/>
              <a:tabLst>
                <a:tab pos="2290763" algn="l"/>
              </a:tabLst>
            </a:pPr>
            <a:r>
              <a:rPr lang="en-US" sz="2000" dirty="0"/>
              <a:t>Dan (Susan) Sun, </a:t>
            </a:r>
            <a:r>
              <a:rPr lang="en-US" sz="1600" dirty="0"/>
              <a:t>MA</a:t>
            </a:r>
            <a:r>
              <a:rPr lang="en-US" sz="1400" dirty="0"/>
              <a:t>	 </a:t>
            </a:r>
            <a:r>
              <a:rPr lang="en-US" sz="1400" dirty="0" smtClean="0"/>
              <a:t>        </a:t>
            </a:r>
            <a:r>
              <a:rPr lang="en-US" sz="2000" dirty="0" smtClean="0"/>
              <a:t>Elliott </a:t>
            </a:r>
            <a:r>
              <a:rPr lang="en-US" sz="2000" dirty="0"/>
              <a:t>Main, </a:t>
            </a:r>
            <a:r>
              <a:rPr lang="en-US" sz="1600" dirty="0"/>
              <a:t>MD</a:t>
            </a:r>
            <a:r>
              <a:rPr lang="en-US" sz="1400" dirty="0"/>
              <a:t> </a:t>
            </a:r>
            <a:r>
              <a:rPr lang="en-US" sz="1600" i="1" dirty="0">
                <a:solidFill>
                  <a:schemeClr val="accent1">
                    <a:lumMod val="50000"/>
                  </a:schemeClr>
                </a:solidFill>
              </a:rPr>
              <a:t>(CMQCC</a:t>
            </a:r>
            <a:r>
              <a:rPr lang="en-US" sz="1600" i="1" dirty="0" smtClean="0">
                <a:solidFill>
                  <a:schemeClr val="accent1">
                    <a:lumMod val="50000"/>
                  </a:schemeClr>
                </a:solidFill>
              </a:rPr>
              <a:t>)</a:t>
            </a:r>
          </a:p>
          <a:p>
            <a:pPr marL="0" indent="0">
              <a:lnSpc>
                <a:spcPct val="100000"/>
              </a:lnSpc>
              <a:spcBef>
                <a:spcPts val="0"/>
              </a:spcBef>
              <a:buNone/>
              <a:tabLst>
                <a:tab pos="2290763" algn="l"/>
              </a:tabLst>
            </a:pPr>
            <a:r>
              <a:rPr lang="en-US" sz="2000" dirty="0"/>
              <a:t>Diana E. Ramos, </a:t>
            </a:r>
            <a:r>
              <a:rPr lang="en-US" sz="1600" dirty="0" smtClean="0"/>
              <a:t>MD, MPH</a:t>
            </a:r>
            <a:r>
              <a:rPr lang="en-US" sz="1600" dirty="0"/>
              <a:t>	</a:t>
            </a:r>
            <a:endParaRPr lang="en-US" sz="1600" dirty="0" smtClean="0"/>
          </a:p>
          <a:p>
            <a:pPr marL="0" indent="0">
              <a:lnSpc>
                <a:spcPct val="100000"/>
              </a:lnSpc>
              <a:spcBef>
                <a:spcPts val="0"/>
              </a:spcBef>
              <a:buNone/>
              <a:tabLst>
                <a:tab pos="2290763" algn="l"/>
              </a:tabLst>
            </a:pPr>
            <a:r>
              <a:rPr lang="en-US" sz="2000" dirty="0" smtClean="0"/>
              <a:t>David </a:t>
            </a:r>
            <a:r>
              <a:rPr lang="en-US" sz="2000" dirty="0"/>
              <a:t>J. Reynen, </a:t>
            </a:r>
            <a:r>
              <a:rPr lang="en-US" sz="1600" dirty="0"/>
              <a:t>DrPH, MA, MPPA, </a:t>
            </a:r>
            <a:r>
              <a:rPr lang="en-US" sz="1600" dirty="0" smtClean="0"/>
              <a:t>MPH, CPH</a:t>
            </a:r>
            <a:endParaRPr lang="en-US" sz="1600" b="1" i="1" dirty="0">
              <a:solidFill>
                <a:schemeClr val="accent1">
                  <a:lumMod val="50000"/>
                </a:schemeClr>
              </a:solidFill>
            </a:endParaRPr>
          </a:p>
        </p:txBody>
      </p:sp>
      <p:sp>
        <p:nvSpPr>
          <p:cNvPr id="6" name="TextBox 5"/>
          <p:cNvSpPr txBox="1"/>
          <p:nvPr/>
        </p:nvSpPr>
        <p:spPr>
          <a:xfrm>
            <a:off x="7152362" y="1896035"/>
            <a:ext cx="4430037" cy="1508105"/>
          </a:xfrm>
          <a:prstGeom prst="rect">
            <a:avLst/>
          </a:prstGeom>
          <a:noFill/>
        </p:spPr>
        <p:txBody>
          <a:bodyPr wrap="square" rtlCol="0">
            <a:spAutoFit/>
          </a:bodyPr>
          <a:lstStyle/>
          <a:p>
            <a:r>
              <a:rPr lang="en-US" sz="2000" b="1" dirty="0">
                <a:solidFill>
                  <a:schemeClr val="accent1"/>
                </a:solidFill>
              </a:rPr>
              <a:t>CDPH Leadership</a:t>
            </a:r>
          </a:p>
          <a:p>
            <a:r>
              <a:rPr lang="en-US" dirty="0"/>
              <a:t>Shabbir Ahmad, </a:t>
            </a:r>
            <a:r>
              <a:rPr lang="en-US" sz="1400" dirty="0"/>
              <a:t>DVM, MS, PhD, </a:t>
            </a:r>
            <a:r>
              <a:rPr lang="en-US" sz="1600" i="1" dirty="0"/>
              <a:t>ESFR Branch Chief</a:t>
            </a:r>
          </a:p>
          <a:p>
            <a:r>
              <a:rPr lang="en-US" dirty="0"/>
              <a:t>Leslie Kowalewski, </a:t>
            </a:r>
            <a:r>
              <a:rPr lang="en-US" sz="1600" i="1" dirty="0"/>
              <a:t>MCAH Division Chief</a:t>
            </a:r>
          </a:p>
          <a:p>
            <a:r>
              <a:rPr lang="en-US" dirty="0"/>
              <a:t>Connie Mitchell, </a:t>
            </a:r>
            <a:r>
              <a:rPr lang="en-US" sz="1400" dirty="0"/>
              <a:t>MD</a:t>
            </a:r>
            <a:r>
              <a:rPr lang="en-US" sz="1400" dirty="0" smtClean="0"/>
              <a:t>, MPH, </a:t>
            </a:r>
            <a:r>
              <a:rPr lang="en-US" sz="1600" i="1" dirty="0"/>
              <a:t>CFH Deputy Director </a:t>
            </a:r>
          </a:p>
          <a:p>
            <a:r>
              <a:rPr lang="en-US" dirty="0"/>
              <a:t>Karen L. Smith, </a:t>
            </a:r>
            <a:r>
              <a:rPr lang="en-US" sz="1400" dirty="0"/>
              <a:t>MD, MPH, </a:t>
            </a:r>
            <a:r>
              <a:rPr lang="en-US" sz="1600" i="1" dirty="0"/>
              <a:t>CDPH Director</a:t>
            </a:r>
          </a:p>
        </p:txBody>
      </p:sp>
      <p:sp>
        <p:nvSpPr>
          <p:cNvPr id="10" name="TextBox 9"/>
          <p:cNvSpPr txBox="1"/>
          <p:nvPr/>
        </p:nvSpPr>
        <p:spPr>
          <a:xfrm>
            <a:off x="675701" y="4829848"/>
            <a:ext cx="10728614" cy="989886"/>
          </a:xfrm>
          <a:prstGeom prst="rect">
            <a:avLst/>
          </a:prstGeom>
          <a:noFill/>
        </p:spPr>
        <p:txBody>
          <a:bodyPr wrap="square" rtlCol="0">
            <a:spAutoFit/>
          </a:bodyPr>
          <a:lstStyle/>
          <a:p>
            <a:pPr>
              <a:lnSpc>
                <a:spcPct val="108000"/>
              </a:lnSpc>
            </a:pPr>
            <a:r>
              <a:rPr lang="en-US" i="1" dirty="0"/>
              <a:t>This project was supported by </a:t>
            </a:r>
            <a:r>
              <a:rPr lang="en-US" b="1" i="1" dirty="0">
                <a:solidFill>
                  <a:schemeClr val="accent2">
                    <a:lumMod val="75000"/>
                  </a:schemeClr>
                </a:solidFill>
              </a:rPr>
              <a:t>Federal Title V Maternal Child Health Block Grant</a:t>
            </a:r>
            <a:r>
              <a:rPr lang="en-US" i="1" dirty="0"/>
              <a:t> funds from the Health Resources and Services Administration (HRSA) to the California Department of Public Health; Center for Family Health; Maternal, Child and Adolescent Health Division.</a:t>
            </a:r>
          </a:p>
        </p:txBody>
      </p:sp>
    </p:spTree>
    <p:extLst>
      <p:ext uri="{BB962C8B-B14F-4D97-AF65-F5344CB8AC3E}">
        <p14:creationId xmlns:p14="http://schemas.microsoft.com/office/powerpoint/2010/main" val="202500928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566" y="210889"/>
            <a:ext cx="10972800" cy="1325563"/>
          </a:xfrm>
        </p:spPr>
        <p:txBody>
          <a:bodyPr>
            <a:normAutofit/>
          </a:bodyPr>
          <a:lstStyle/>
          <a:p>
            <a:pPr marL="112713"/>
            <a:r>
              <a:rPr lang="en-US" sz="4000" dirty="0"/>
              <a:t>CA-PAMR Resources</a:t>
            </a:r>
          </a:p>
        </p:txBody>
      </p:sp>
      <p:sp>
        <p:nvSpPr>
          <p:cNvPr id="3" name="Content Placeholder 2"/>
          <p:cNvSpPr>
            <a:spLocks noGrp="1"/>
          </p:cNvSpPr>
          <p:nvPr>
            <p:ph idx="1"/>
          </p:nvPr>
        </p:nvSpPr>
        <p:spPr>
          <a:xfrm>
            <a:off x="609600" y="1829970"/>
            <a:ext cx="10972800" cy="3985203"/>
          </a:xfrm>
        </p:spPr>
        <p:txBody>
          <a:bodyPr>
            <a:normAutofit fontScale="77500" lnSpcReduction="20000"/>
          </a:bodyPr>
          <a:lstStyle/>
          <a:p>
            <a:pPr marL="0" indent="0">
              <a:buNone/>
            </a:pPr>
            <a:r>
              <a:rPr lang="en-US" b="1" dirty="0"/>
              <a:t>CDPH CA-PAMR Website:</a:t>
            </a:r>
          </a:p>
          <a:p>
            <a:pPr marL="0" indent="0">
              <a:buNone/>
            </a:pPr>
            <a:r>
              <a:rPr lang="en-US" dirty="0">
                <a:hlinkClick r:id="rId3" tooltip="CDPH CA-PAMR Website"/>
              </a:rPr>
              <a:t>https://</a:t>
            </a:r>
            <a:r>
              <a:rPr lang="en-US" dirty="0" smtClean="0">
                <a:hlinkClick r:id="rId3" tooltip="CDPH CA-PAMR Website"/>
              </a:rPr>
              <a:t>www.cdph.ca.gov/PAMR</a:t>
            </a:r>
            <a:endParaRPr lang="en-US" dirty="0"/>
          </a:p>
          <a:p>
            <a:pPr marL="0" indent="0">
              <a:spcBef>
                <a:spcPts val="1800"/>
              </a:spcBef>
              <a:buNone/>
            </a:pPr>
            <a:r>
              <a:rPr lang="en-US" dirty="0"/>
              <a:t>Or search: </a:t>
            </a:r>
          </a:p>
          <a:p>
            <a:pPr marL="0" indent="0">
              <a:buNone/>
            </a:pPr>
            <a:r>
              <a:rPr lang="en-US" dirty="0">
                <a:solidFill>
                  <a:schemeClr val="tx2"/>
                </a:solidFill>
              </a:rPr>
              <a:t>“California Pregnancy-Associated Mortality Review (CA-PAMR)"    </a:t>
            </a:r>
          </a:p>
          <a:p>
            <a:pPr marL="0" indent="0">
              <a:spcBef>
                <a:spcPts val="1800"/>
              </a:spcBef>
              <a:buNone/>
            </a:pPr>
            <a:r>
              <a:rPr lang="en-US" dirty="0"/>
              <a:t>Website contains:</a:t>
            </a:r>
          </a:p>
          <a:p>
            <a:r>
              <a:rPr lang="en-US" dirty="0"/>
              <a:t>Project description, background and methods</a:t>
            </a:r>
          </a:p>
          <a:p>
            <a:r>
              <a:rPr lang="en-US" dirty="0"/>
              <a:t>Key findings from latest review of pregnancy-associated suicide</a:t>
            </a:r>
          </a:p>
          <a:p>
            <a:r>
              <a:rPr lang="en-US" dirty="0"/>
              <a:t>Links to </a:t>
            </a:r>
            <a:r>
              <a:rPr lang="en-US" b="1" dirty="0">
                <a:solidFill>
                  <a:schemeClr val="tx2"/>
                </a:solidFill>
              </a:rPr>
              <a:t>Reports</a:t>
            </a:r>
            <a:r>
              <a:rPr lang="en-US" dirty="0"/>
              <a:t> and </a:t>
            </a:r>
            <a:r>
              <a:rPr lang="en-US" b="1" dirty="0">
                <a:solidFill>
                  <a:schemeClr val="tx2"/>
                </a:solidFill>
              </a:rPr>
              <a:t>Toolkits</a:t>
            </a:r>
          </a:p>
          <a:p>
            <a:pPr marL="0" indent="0">
              <a:spcBef>
                <a:spcPts val="2400"/>
              </a:spcBef>
              <a:buNone/>
            </a:pPr>
            <a:r>
              <a:rPr lang="en-US" b="1" dirty="0"/>
              <a:t>CMQCC CA-PAMR Website: </a:t>
            </a:r>
          </a:p>
          <a:p>
            <a:pPr marL="0" indent="0">
              <a:buNone/>
            </a:pPr>
            <a:r>
              <a:rPr lang="en-US" dirty="0">
                <a:solidFill>
                  <a:schemeClr val="tx2"/>
                </a:solidFill>
                <a:hlinkClick r:id="rId4" tooltip="CMQCC CA-PAMR Website"/>
              </a:rPr>
              <a:t>https://www.cmqcc.org/research/ca-pamr-maternal-mortality-review</a:t>
            </a:r>
            <a:endParaRPr lang="en-US" dirty="0">
              <a:solidFill>
                <a:schemeClr val="tx2"/>
              </a:solidFill>
            </a:endParaRPr>
          </a:p>
          <a:p>
            <a:pPr marL="0" indent="0">
              <a:buNone/>
            </a:pPr>
            <a:endParaRPr lang="en-US" dirty="0"/>
          </a:p>
        </p:txBody>
      </p:sp>
    </p:spTree>
    <p:extLst>
      <p:ext uri="{BB962C8B-B14F-4D97-AF65-F5344CB8AC3E}">
        <p14:creationId xmlns:p14="http://schemas.microsoft.com/office/powerpoint/2010/main" val="5487430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65125"/>
            <a:ext cx="10972800" cy="1111135"/>
          </a:xfrm>
        </p:spPr>
        <p:txBody>
          <a:bodyPr>
            <a:normAutofit/>
          </a:bodyPr>
          <a:lstStyle/>
          <a:p>
            <a:pPr marL="111125"/>
            <a:r>
              <a:rPr lang="en-US" sz="4000" dirty="0"/>
              <a:t>CA-PAMR aims and </a:t>
            </a:r>
            <a:r>
              <a:rPr lang="en-US" sz="4000" dirty="0" smtClean="0"/>
              <a:t>objectives</a:t>
            </a:r>
            <a:endParaRPr lang="en-US" sz="4000" dirty="0">
              <a:solidFill>
                <a:srgbClr val="FF0000"/>
              </a:solidFill>
            </a:endParaRPr>
          </a:p>
        </p:txBody>
      </p:sp>
      <p:sp>
        <p:nvSpPr>
          <p:cNvPr id="3" name="Content Placeholder 2"/>
          <p:cNvSpPr>
            <a:spLocks noGrp="1"/>
          </p:cNvSpPr>
          <p:nvPr>
            <p:ph idx="1"/>
          </p:nvPr>
        </p:nvSpPr>
        <p:spPr/>
        <p:txBody>
          <a:bodyPr>
            <a:normAutofit/>
          </a:bodyPr>
          <a:lstStyle/>
          <a:p>
            <a:pPr marL="0" indent="0">
              <a:buNone/>
            </a:pPr>
            <a:r>
              <a:rPr lang="en-US" i="1" dirty="0">
                <a:solidFill>
                  <a:schemeClr val="accent5">
                    <a:lumMod val="75000"/>
                  </a:schemeClr>
                </a:solidFill>
              </a:rPr>
              <a:t>CA-PAMR aims to reduce mortality among pregnant and postpartum women, up to one year after </a:t>
            </a:r>
            <a:r>
              <a:rPr lang="en-US" i="1" dirty="0" smtClean="0">
                <a:solidFill>
                  <a:schemeClr val="accent5">
                    <a:lumMod val="75000"/>
                  </a:schemeClr>
                </a:solidFill>
              </a:rPr>
              <a:t>the end of pregnancy</a:t>
            </a:r>
            <a:endParaRPr lang="en-US" i="1" dirty="0">
              <a:solidFill>
                <a:schemeClr val="accent5">
                  <a:lumMod val="75000"/>
                </a:schemeClr>
              </a:solidFill>
            </a:endParaRPr>
          </a:p>
          <a:p>
            <a:pPr marL="0" indent="0">
              <a:buNone/>
            </a:pPr>
            <a:r>
              <a:rPr lang="en-US" dirty="0"/>
              <a:t>In-depth case reviews seek to:</a:t>
            </a:r>
          </a:p>
          <a:p>
            <a:pPr marL="457200"/>
            <a:r>
              <a:rPr lang="en-US" sz="2400" dirty="0"/>
              <a:t>Improve cause-of-death classifications and timing </a:t>
            </a:r>
          </a:p>
          <a:p>
            <a:pPr marL="457200"/>
            <a:r>
              <a:rPr lang="en-US" sz="2400" dirty="0"/>
              <a:t>Determine whether death was related to pregnancy and degree of preventability</a:t>
            </a:r>
          </a:p>
          <a:p>
            <a:pPr marL="457200"/>
            <a:r>
              <a:rPr lang="en-US" sz="2400" dirty="0"/>
              <a:t>Examine social determinants of health to address health inequity</a:t>
            </a:r>
          </a:p>
          <a:p>
            <a:pPr marL="457200"/>
            <a:r>
              <a:rPr lang="en-US" sz="2400" dirty="0"/>
              <a:t>Identify </a:t>
            </a:r>
            <a:r>
              <a:rPr lang="en-US" sz="2400" dirty="0" smtClean="0"/>
              <a:t>multidisciplinary </a:t>
            </a:r>
            <a:r>
              <a:rPr lang="en-US" sz="2400" dirty="0"/>
              <a:t>quality improvement opportunities</a:t>
            </a:r>
          </a:p>
          <a:p>
            <a:pPr marL="457200"/>
            <a:r>
              <a:rPr lang="en-US" sz="2400" dirty="0"/>
              <a:t>Produce recommendations for preventing deaths in the perinatal population</a:t>
            </a:r>
          </a:p>
        </p:txBody>
      </p:sp>
    </p:spTree>
    <p:extLst>
      <p:ext uri="{BB962C8B-B14F-4D97-AF65-F5344CB8AC3E}">
        <p14:creationId xmlns:p14="http://schemas.microsoft.com/office/powerpoint/2010/main" val="34896977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65125"/>
            <a:ext cx="10972800" cy="901815"/>
          </a:xfrm>
        </p:spPr>
        <p:txBody>
          <a:bodyPr>
            <a:normAutofit/>
          </a:bodyPr>
          <a:lstStyle/>
          <a:p>
            <a:pPr marL="112713"/>
            <a:r>
              <a:rPr lang="en-US" sz="4000" dirty="0"/>
              <a:t>CA-PAMR methods</a:t>
            </a:r>
          </a:p>
        </p:txBody>
      </p:sp>
      <p:graphicFrame>
        <p:nvGraphicFramePr>
          <p:cNvPr id="4" name="Content Placeholder 3" descr="model"/>
          <p:cNvGraphicFramePr>
            <a:graphicFrameLocks noGrp="1"/>
          </p:cNvGraphicFramePr>
          <p:nvPr>
            <p:ph idx="1"/>
            <p:extLst>
              <p:ext uri="{D42A27DB-BD31-4B8C-83A1-F6EECF244321}">
                <p14:modId xmlns:p14="http://schemas.microsoft.com/office/powerpoint/2010/main" val="2169967995"/>
              </p:ext>
            </p:extLst>
          </p:nvPr>
        </p:nvGraphicFramePr>
        <p:xfrm>
          <a:off x="609601" y="1415441"/>
          <a:ext cx="10972800" cy="444243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603970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65125"/>
            <a:ext cx="10972800" cy="1034017"/>
          </a:xfrm>
        </p:spPr>
        <p:txBody>
          <a:bodyPr>
            <a:normAutofit/>
          </a:bodyPr>
          <a:lstStyle/>
          <a:p>
            <a:pPr marL="111125"/>
            <a:r>
              <a:rPr lang="en-US" sz="4000" smtClean="0"/>
              <a:t>Key definitions</a:t>
            </a:r>
            <a:endParaRPr lang="en-US" sz="4000" dirty="0"/>
          </a:p>
        </p:txBody>
      </p:sp>
      <p:sp>
        <p:nvSpPr>
          <p:cNvPr id="3" name="Content Placeholder 2"/>
          <p:cNvSpPr>
            <a:spLocks noGrp="1"/>
          </p:cNvSpPr>
          <p:nvPr>
            <p:ph idx="1"/>
          </p:nvPr>
        </p:nvSpPr>
        <p:spPr>
          <a:xfrm>
            <a:off x="609600" y="1543531"/>
            <a:ext cx="10972800" cy="4441825"/>
          </a:xfrm>
        </p:spPr>
        <p:txBody>
          <a:bodyPr>
            <a:normAutofit/>
          </a:bodyPr>
          <a:lstStyle/>
          <a:p>
            <a:pPr>
              <a:spcBef>
                <a:spcPts val="1800"/>
              </a:spcBef>
            </a:pPr>
            <a:r>
              <a:rPr lang="en-US" u="sng" dirty="0">
                <a:solidFill>
                  <a:schemeClr val="accent5">
                    <a:lumMod val="75000"/>
                  </a:schemeClr>
                </a:solidFill>
              </a:rPr>
              <a:t>Pregnancy-associated death</a:t>
            </a:r>
            <a:r>
              <a:rPr lang="en-US" dirty="0">
                <a:solidFill>
                  <a:schemeClr val="accent5">
                    <a:lumMod val="75000"/>
                  </a:schemeClr>
                </a:solidFill>
              </a:rPr>
              <a:t>: </a:t>
            </a:r>
            <a:r>
              <a:rPr lang="en-US" sz="2600" dirty="0"/>
              <a:t>Death of a woman while pregnant or within one year after end of pregnancy from </a:t>
            </a:r>
            <a:r>
              <a:rPr lang="en-US" sz="2600" i="1" dirty="0">
                <a:solidFill>
                  <a:schemeClr val="accent2">
                    <a:lumMod val="75000"/>
                  </a:schemeClr>
                </a:solidFill>
              </a:rPr>
              <a:t>any cause</a:t>
            </a:r>
            <a:r>
              <a:rPr lang="en-US" sz="2600" dirty="0"/>
              <a:t>.</a:t>
            </a:r>
          </a:p>
          <a:p>
            <a:pPr>
              <a:spcBef>
                <a:spcPts val="1800"/>
              </a:spcBef>
            </a:pPr>
            <a:r>
              <a:rPr lang="en-US" u="sng" dirty="0">
                <a:solidFill>
                  <a:schemeClr val="accent5">
                    <a:lumMod val="75000"/>
                  </a:schemeClr>
                </a:solidFill>
              </a:rPr>
              <a:t>Pregnancy-related death</a:t>
            </a:r>
            <a:r>
              <a:rPr lang="en-US" dirty="0">
                <a:solidFill>
                  <a:schemeClr val="accent5">
                    <a:lumMod val="75000"/>
                  </a:schemeClr>
                </a:solidFill>
              </a:rPr>
              <a:t>: </a:t>
            </a:r>
            <a:r>
              <a:rPr lang="en-US" sz="2600" dirty="0"/>
              <a:t>Death of a woman while pregnant or within one year after end of pregnancy from </a:t>
            </a:r>
            <a:r>
              <a:rPr lang="en-US" sz="2600" i="1" dirty="0">
                <a:solidFill>
                  <a:schemeClr val="accent2">
                    <a:lumMod val="75000"/>
                  </a:schemeClr>
                </a:solidFill>
              </a:rPr>
              <a:t>any cause related to or aggravated by the pregnancy or its management</a:t>
            </a:r>
            <a:r>
              <a:rPr lang="en-US" sz="2600" dirty="0"/>
              <a:t>. </a:t>
            </a:r>
          </a:p>
          <a:p>
            <a:pPr>
              <a:spcBef>
                <a:spcPts val="1800"/>
              </a:spcBef>
            </a:pPr>
            <a:r>
              <a:rPr lang="en-US" u="sng" dirty="0">
                <a:solidFill>
                  <a:schemeClr val="accent5">
                    <a:lumMod val="75000"/>
                  </a:schemeClr>
                </a:solidFill>
              </a:rPr>
              <a:t>Accidental death</a:t>
            </a:r>
            <a:r>
              <a:rPr lang="en-US" dirty="0">
                <a:solidFill>
                  <a:schemeClr val="accent5">
                    <a:lumMod val="75000"/>
                  </a:schemeClr>
                </a:solidFill>
              </a:rPr>
              <a:t>: </a:t>
            </a:r>
            <a:r>
              <a:rPr lang="en-US" sz="2600" dirty="0"/>
              <a:t>Clear indication that self-harm was not intentional based on either series of events leading to death or toxicology reports. </a:t>
            </a:r>
          </a:p>
          <a:p>
            <a:pPr>
              <a:spcBef>
                <a:spcPts val="1800"/>
              </a:spcBef>
            </a:pPr>
            <a:r>
              <a:rPr lang="en-US" u="sng" dirty="0">
                <a:solidFill>
                  <a:schemeClr val="accent5">
                    <a:lumMod val="75000"/>
                  </a:schemeClr>
                </a:solidFill>
              </a:rPr>
              <a:t>Suicide</a:t>
            </a:r>
            <a:r>
              <a:rPr lang="en-US" dirty="0">
                <a:solidFill>
                  <a:schemeClr val="accent5">
                    <a:lumMod val="75000"/>
                  </a:schemeClr>
                </a:solidFill>
              </a:rPr>
              <a:t>: </a:t>
            </a:r>
            <a:r>
              <a:rPr lang="en-US" sz="2600" dirty="0"/>
              <a:t>Death caused by self-directed injurious behavior with an intent to die as a result of the behavior. </a:t>
            </a:r>
          </a:p>
        </p:txBody>
      </p:sp>
      <p:sp>
        <p:nvSpPr>
          <p:cNvPr id="4" name="TextBox 3"/>
          <p:cNvSpPr txBox="1"/>
          <p:nvPr/>
        </p:nvSpPr>
        <p:spPr>
          <a:xfrm>
            <a:off x="609600" y="6087129"/>
            <a:ext cx="5816252" cy="369332"/>
          </a:xfrm>
          <a:prstGeom prst="rect">
            <a:avLst/>
          </a:prstGeom>
          <a:noFill/>
        </p:spPr>
        <p:txBody>
          <a:bodyPr wrap="square" rtlCol="0">
            <a:spAutoFit/>
          </a:bodyPr>
          <a:lstStyle/>
          <a:p>
            <a:r>
              <a:rPr lang="en-US" dirty="0"/>
              <a:t>Source: Centers for Disease Control and Prevention (CDC) </a:t>
            </a:r>
          </a:p>
        </p:txBody>
      </p:sp>
    </p:spTree>
    <p:extLst>
      <p:ext uri="{BB962C8B-B14F-4D97-AF65-F5344CB8AC3E}">
        <p14:creationId xmlns:p14="http://schemas.microsoft.com/office/powerpoint/2010/main" val="29724507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07CE3F-508F-CB4C-9594-6FFD05C7B631}"/>
              </a:ext>
            </a:extLst>
          </p:cNvPr>
          <p:cNvSpPr>
            <a:spLocks noGrp="1"/>
          </p:cNvSpPr>
          <p:nvPr>
            <p:ph type="title"/>
          </p:nvPr>
        </p:nvSpPr>
        <p:spPr>
          <a:xfrm>
            <a:off x="625641" y="2480153"/>
            <a:ext cx="10964779" cy="1327759"/>
          </a:xfrm>
        </p:spPr>
        <p:txBody>
          <a:bodyPr>
            <a:normAutofit/>
          </a:bodyPr>
          <a:lstStyle/>
          <a:p>
            <a:r>
              <a:rPr lang="en-US" sz="5400" dirty="0"/>
              <a:t>Background</a:t>
            </a:r>
          </a:p>
        </p:txBody>
      </p:sp>
      <p:sp>
        <p:nvSpPr>
          <p:cNvPr id="3" name="Text Placeholder 2">
            <a:extLst>
              <a:ext uri="{FF2B5EF4-FFF2-40B4-BE49-F238E27FC236}">
                <a16:creationId xmlns:a16="http://schemas.microsoft.com/office/drawing/2014/main" id="{163B8841-68BA-CF48-B212-09BA985296D6}"/>
              </a:ext>
            </a:extLst>
          </p:cNvPr>
          <p:cNvSpPr>
            <a:spLocks noGrp="1"/>
          </p:cNvSpPr>
          <p:nvPr>
            <p:ph type="body" idx="1"/>
          </p:nvPr>
        </p:nvSpPr>
        <p:spPr>
          <a:xfrm>
            <a:off x="625640" y="3807912"/>
            <a:ext cx="10964779" cy="1500187"/>
          </a:xfrm>
        </p:spPr>
        <p:txBody>
          <a:bodyPr>
            <a:normAutofit/>
          </a:bodyPr>
          <a:lstStyle/>
          <a:p>
            <a:r>
              <a:rPr lang="en-US" sz="3600" i="1" dirty="0"/>
              <a:t>Epidemiology of suicide in the perinatal period</a:t>
            </a:r>
          </a:p>
          <a:p>
            <a:r>
              <a:rPr lang="en-US" sz="3600" i="1" dirty="0"/>
              <a:t>CA-PAMR aims and methods</a:t>
            </a:r>
          </a:p>
        </p:txBody>
      </p:sp>
    </p:spTree>
    <p:extLst>
      <p:ext uri="{BB962C8B-B14F-4D97-AF65-F5344CB8AC3E}">
        <p14:creationId xmlns:p14="http://schemas.microsoft.com/office/powerpoint/2010/main" val="34248156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r>
              <a:rPr lang="en-US" sz="4000" dirty="0"/>
              <a:t>US and CA suicide rates among women </a:t>
            </a:r>
            <a:r>
              <a:rPr lang="en-US" sz="4000" dirty="0" smtClean="0"/>
              <a:t>of reproductive age (15-49 years), </a:t>
            </a:r>
            <a:r>
              <a:rPr lang="en-US" sz="4000" dirty="0"/>
              <a:t>1999-2016</a:t>
            </a:r>
          </a:p>
        </p:txBody>
      </p:sp>
      <p:graphicFrame>
        <p:nvGraphicFramePr>
          <p:cNvPr id="10" name="Content Placeholder 9" descr="trend chart"/>
          <p:cNvGraphicFramePr>
            <a:graphicFrameLocks noGrp="1"/>
          </p:cNvGraphicFramePr>
          <p:nvPr>
            <p:ph idx="1"/>
            <p:extLst>
              <p:ext uri="{D42A27DB-BD31-4B8C-83A1-F6EECF244321}">
                <p14:modId xmlns:p14="http://schemas.microsoft.com/office/powerpoint/2010/main" val="3962667703"/>
              </p:ext>
            </p:extLst>
          </p:nvPr>
        </p:nvGraphicFramePr>
        <p:xfrm>
          <a:off x="1328396" y="1690688"/>
          <a:ext cx="9535208" cy="4169785"/>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0"/>
          <p:cNvSpPr txBox="1"/>
          <p:nvPr/>
        </p:nvSpPr>
        <p:spPr>
          <a:xfrm>
            <a:off x="617620" y="5735313"/>
            <a:ext cx="7017070" cy="646331"/>
          </a:xfrm>
          <a:prstGeom prst="rect">
            <a:avLst/>
          </a:prstGeom>
          <a:noFill/>
        </p:spPr>
        <p:txBody>
          <a:bodyPr wrap="square" rtlCol="0">
            <a:spAutoFit/>
          </a:bodyPr>
          <a:lstStyle/>
          <a:p>
            <a:r>
              <a:rPr lang="en-US" u="sng" dirty="0">
                <a:solidFill>
                  <a:schemeClr val="tx2"/>
                </a:solidFill>
              </a:rPr>
              <a:t>Source</a:t>
            </a:r>
            <a:r>
              <a:rPr lang="en-US" dirty="0">
                <a:solidFill>
                  <a:schemeClr val="tx2"/>
                </a:solidFill>
              </a:rPr>
              <a:t>: CDC Wonder Online Database accessed on 09/24/18. </a:t>
            </a:r>
          </a:p>
          <a:p>
            <a:r>
              <a:rPr lang="en-US" dirty="0">
                <a:solidFill>
                  <a:schemeClr val="tx2"/>
                </a:solidFill>
              </a:rPr>
              <a:t>Suicide cases were identified by ICD-10 codes U03, X60-X84, and Y87.0</a:t>
            </a:r>
          </a:p>
        </p:txBody>
      </p:sp>
      <p:sp>
        <p:nvSpPr>
          <p:cNvPr id="12" name="TextBox 11"/>
          <p:cNvSpPr txBox="1"/>
          <p:nvPr/>
        </p:nvSpPr>
        <p:spPr>
          <a:xfrm>
            <a:off x="4299592" y="4421819"/>
            <a:ext cx="4102769" cy="369332"/>
          </a:xfrm>
          <a:prstGeom prst="rect">
            <a:avLst/>
          </a:prstGeom>
          <a:noFill/>
        </p:spPr>
        <p:txBody>
          <a:bodyPr wrap="square" rtlCol="0">
            <a:spAutoFit/>
          </a:bodyPr>
          <a:lstStyle/>
          <a:p>
            <a:r>
              <a:rPr lang="en-US" dirty="0">
                <a:solidFill>
                  <a:schemeClr val="tx2"/>
                </a:solidFill>
              </a:rPr>
              <a:t>CA-PAMR Report covers years 2002-2012</a:t>
            </a:r>
          </a:p>
        </p:txBody>
      </p:sp>
    </p:spTree>
    <p:extLst>
      <p:ext uri="{BB962C8B-B14F-4D97-AF65-F5344CB8AC3E}">
        <p14:creationId xmlns:p14="http://schemas.microsoft.com/office/powerpoint/2010/main" val="350654622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CAH Template PowerPoint Widescreen" id="{DB0D6C9C-73BD-4642-B4BB-17DCEABC0991}" vid="{A6832FEB-E2EF-46E6-B207-573206D5C43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CDPH Document" ma:contentTypeID="0x0101002CC577673628EB48993F371F1850BF7D00BEDAAE4683A3444B80BFC104683D7E46" ma:contentTypeVersion="4" ma:contentTypeDescription="Create a new document." ma:contentTypeScope="" ma:versionID="df0771c97eefd8693ef5d07f0e3cc713">
  <xsd:schema xmlns:xsd="http://www.w3.org/2001/XMLSchema" xmlns:xs="http://www.w3.org/2001/XMLSchema" xmlns:p="http://schemas.microsoft.com/office/2006/metadata/properties" xmlns:ns1="http://schemas.microsoft.com/sharepoint/v3" xmlns:ns2="a48324c4-7d20-48d3-8188-32763737222b" targetNamespace="http://schemas.microsoft.com/office/2006/metadata/properties" ma:root="true" ma:fieldsID="e9c831bc6aeaea9f93218678c0eaef2d" ns1:_="" ns2:_="">
    <xsd:import namespace="http://schemas.microsoft.com/sharepoint/v3"/>
    <xsd:import namespace="a48324c4-7d20-48d3-8188-32763737222b"/>
    <xsd:element name="properties">
      <xsd:complexType>
        <xsd:sequence>
          <xsd:element name="documentManagement">
            <xsd:complexType>
              <xsd:all>
                <xsd:element ref="ns2:kcdf3820fa7642e8be4bb4902ce9671f" minOccurs="0"/>
                <xsd:element ref="ns2:TaxCatchAll" minOccurs="0"/>
                <xsd:element ref="ns2:TaxCatchAllLabel" minOccurs="0"/>
                <xsd:element ref="ns2:off2d280d04f435e8ad65f64297220d7" minOccurs="0"/>
                <xsd:element ref="ns2:bb1a85d7c91c4659b60f056ef7672151" minOccurs="0"/>
                <xsd:element ref="ns2:e703b7d8b6284097bcc8d89d108ab72a"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9" nillable="true" ma:displayName="Scheduling Start Date" ma:description="Scheduling Start Date is a site column created by the Publishing feature. It is used to specify the date and time on which this page will first appear to site visitors." ma:internalName="Scheduling_x0020_Start_x0020_Date">
      <xsd:simpleType>
        <xsd:restriction base="dms:Unknown"/>
      </xsd:simpleType>
    </xsd:element>
    <xsd:element name="PublishingExpirationDate" ma:index="20" nillable="true" ma:displayName="Scheduling End Date" ma:description="Scheduling End Date is a site column created by the Publishing feature. It is used to specify the date and time on which this page will no longer appear to site visitors." ma:internalName="Scheduling_x0020_End_x0020_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48324c4-7d20-48d3-8188-32763737222b" elementFormDefault="qualified">
    <xsd:import namespace="http://schemas.microsoft.com/office/2006/documentManagement/types"/>
    <xsd:import namespace="http://schemas.microsoft.com/office/infopath/2007/PartnerControls"/>
    <xsd:element name="kcdf3820fa7642e8be4bb4902ce9671f" ma:index="8" nillable="true" ma:taxonomy="true" ma:internalName="kcdf3820fa7642e8be4bb4902ce9671f" ma:taxonomyFieldName="Topic" ma:displayName="Topic" ma:default="" ma:fieldId="{4cdf3820-fa76-42e8-be4b-b4902ce9671f}" ma:taxonomyMulti="true" ma:sspId="b545365c-366b-4c8d-aeef-04f620ee1966" ma:termSetId="cdd5a172-8c78-4ec7-ac60-5f0fe253a964" ma:anchorId="00000000-0000-0000-0000-000000000000" ma:open="false" ma:isKeyword="false">
      <xsd:complexType>
        <xsd:sequence>
          <xsd:element ref="pc:Terms" minOccurs="0" maxOccurs="1"/>
        </xsd:sequence>
      </xsd:complexType>
    </xsd:element>
    <xsd:element name="TaxCatchAll" ma:index="9" nillable="true" ma:displayName="Taxonomy Catch All Column" ma:hidden="true" ma:list="{71170ce7-0db4-4c2d-850d-13dce0ec4ea5}" ma:internalName="TaxCatchAll" ma:showField="CatchAllData" ma:web="a48324c4-7d20-48d3-8188-32763737222b">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Taxonomy Catch All Column1" ma:hidden="true" ma:list="{71170ce7-0db4-4c2d-850d-13dce0ec4ea5}" ma:internalName="TaxCatchAllLabel" ma:readOnly="true" ma:showField="CatchAllDataLabel" ma:web="a48324c4-7d20-48d3-8188-32763737222b">
      <xsd:complexType>
        <xsd:complexContent>
          <xsd:extension base="dms:MultiChoiceLookup">
            <xsd:sequence>
              <xsd:element name="Value" type="dms:Lookup" maxOccurs="unbounded" minOccurs="0" nillable="true"/>
            </xsd:sequence>
          </xsd:extension>
        </xsd:complexContent>
      </xsd:complexType>
    </xsd:element>
    <xsd:element name="off2d280d04f435e8ad65f64297220d7" ma:index="12" nillable="true" ma:taxonomy="true" ma:internalName="off2d280d04f435e8ad65f64297220d7" ma:taxonomyFieldName="CDPH_x0020_Audience" ma:displayName="CDPH Audience" ma:default="" ma:fieldId="{8ff2d280-d04f-435e-8ad6-5f64297220d7}" ma:taxonomyMulti="true" ma:sspId="b545365c-366b-4c8d-aeef-04f620ee1966" ma:termSetId="cc05263c-85ed-4c2f-a4fe-f602faee1964" ma:anchorId="00000000-0000-0000-0000-000000000000" ma:open="false" ma:isKeyword="false">
      <xsd:complexType>
        <xsd:sequence>
          <xsd:element ref="pc:Terms" minOccurs="0" maxOccurs="1"/>
        </xsd:sequence>
      </xsd:complexType>
    </xsd:element>
    <xsd:element name="bb1a85d7c91c4659b60f056ef7672151" ma:index="14" nillable="true" ma:taxonomy="true" ma:internalName="bb1a85d7c91c4659b60f056ef7672151" ma:taxonomyFieldName="Program" ma:displayName="Program" ma:default="" ma:fieldId="{bb1a85d7-c91c-4659-b60f-056ef7672151}" ma:taxonomyMulti="true" ma:sspId="b545365c-366b-4c8d-aeef-04f620ee1966" ma:termSetId="6489bfc0-c77f-4619-9be4-bef70736d171" ma:anchorId="00000000-0000-0000-0000-000000000000" ma:open="false" ma:isKeyword="false">
      <xsd:complexType>
        <xsd:sequence>
          <xsd:element ref="pc:Terms" minOccurs="0" maxOccurs="1"/>
        </xsd:sequence>
      </xsd:complexType>
    </xsd:element>
    <xsd:element name="e703b7d8b6284097bcc8d89d108ab72a" ma:index="16" nillable="true" ma:taxonomy="true" ma:internalName="e703b7d8b6284097bcc8d89d108ab72a" ma:taxonomyFieldName="Content_x0020_Language" ma:displayName="Content Language" ma:default="97;#English|25e340a5-d50c-48d7-adc0-a905fb7bff5c" ma:fieldId="{e703b7d8-b628-4097-bcc8-d89d108ab72a}" ma:sspId="b545365c-366b-4c8d-aeef-04f620ee1966" ma:termSetId="45e6de93-a046-4930-a9e9-bac90a816380"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off2d280d04f435e8ad65f64297220d7 xmlns="a48324c4-7d20-48d3-8188-32763737222b">
      <Terms xmlns="http://schemas.microsoft.com/office/infopath/2007/PartnerControls">
        <TermInfo xmlns="http://schemas.microsoft.com/office/infopath/2007/PartnerControls">
          <TermName xmlns="http://schemas.microsoft.com/office/infopath/2007/PartnerControls">Local Agency</TermName>
          <TermId xmlns="http://schemas.microsoft.com/office/infopath/2007/PartnerControls">a83f7ca9-5f36-4e0a-8547-5f9ce4325ad6</TermId>
        </TermInfo>
        <TermInfo xmlns="http://schemas.microsoft.com/office/infopath/2007/PartnerControls">
          <TermName xmlns="http://schemas.microsoft.com/office/infopath/2007/PartnerControls"> Local Government</TermName>
          <TermId xmlns="http://schemas.microsoft.com/office/infopath/2007/PartnerControls">1cd0782c-1d77-4248-a4cc-dba29f07cf73</TermId>
        </TermInfo>
        <TermInfo xmlns="http://schemas.microsoft.com/office/infopath/2007/PartnerControls">
          <TermName xmlns="http://schemas.microsoft.com/office/infopath/2007/PartnerControls"> Local Health Jurisdiction</TermName>
          <TermId xmlns="http://schemas.microsoft.com/office/infopath/2007/PartnerControls">f68e075a-b17d-44d0-8f5c-4e108c72d912</TermId>
        </TermInfo>
        <TermInfo xmlns="http://schemas.microsoft.com/office/infopath/2007/PartnerControls">
          <TermName xmlns="http://schemas.microsoft.com/office/infopath/2007/PartnerControls"> Non-Profit Organization</TermName>
          <TermId xmlns="http://schemas.microsoft.com/office/infopath/2007/PartnerControls">b8cff195-25c4-4b19-9ac6-ae25c51a2bc6</TermId>
        </TermInfo>
        <TermInfo xmlns="http://schemas.microsoft.com/office/infopath/2007/PartnerControls">
          <TermName xmlns="http://schemas.microsoft.com/office/infopath/2007/PartnerControls"> Community Based Organization</TermName>
          <TermId xmlns="http://schemas.microsoft.com/office/infopath/2007/PartnerControls">36af281b-a546-4033-90fb-79469fe234da</TermId>
        </TermInfo>
        <TermInfo xmlns="http://schemas.microsoft.com/office/infopath/2007/PartnerControls">
          <TermName xmlns="http://schemas.microsoft.com/office/infopath/2007/PartnerControls"> Researchers/Statisticians</TermName>
          <TermId xmlns="http://schemas.microsoft.com/office/infopath/2007/PartnerControls">1fa682ba-87e4-4b69-9e7e-563bd0b9b893</TermId>
        </TermInfo>
      </Terms>
    </off2d280d04f435e8ad65f64297220d7>
    <TaxCatchAll xmlns="a48324c4-7d20-48d3-8188-32763737222b">
      <Value>321</Value>
      <Value>97</Value>
      <Value>197</Value>
      <Value>127</Value>
      <Value>193</Value>
      <Value>192</Value>
      <Value>191</Value>
      <Value>190</Value>
      <Value>124</Value>
    </TaxCatchAll>
    <kcdf3820fa7642e8be4bb4902ce9671f xmlns="a48324c4-7d20-48d3-8188-32763737222b">
      <Terms xmlns="http://schemas.microsoft.com/office/infopath/2007/PartnerControls">
        <TermInfo xmlns="http://schemas.microsoft.com/office/infopath/2007/PartnerControls">
          <TermName xmlns="http://schemas.microsoft.com/office/infopath/2007/PartnerControls">Maternal and Child Health</TermName>
          <TermId xmlns="http://schemas.microsoft.com/office/infopath/2007/PartnerControls">b3832e4b-96fe-4e48-874c-769ac3ee3cec</TermId>
        </TermInfo>
      </Terms>
    </kcdf3820fa7642e8be4bb4902ce9671f>
    <bb1a85d7c91c4659b60f056ef7672151 xmlns="a48324c4-7d20-48d3-8188-32763737222b">
      <Terms xmlns="http://schemas.microsoft.com/office/infopath/2007/PartnerControls">
        <TermInfo xmlns="http://schemas.microsoft.com/office/infopath/2007/PartnerControls">
          <TermName xmlns="http://schemas.microsoft.com/office/infopath/2007/PartnerControls">Maternal, Child, and Adolescent Health</TermName>
          <TermId xmlns="http://schemas.microsoft.com/office/infopath/2007/PartnerControls">9f0ed868-60d0-412a-904d-9f1a17133701</TermId>
        </TermInfo>
      </Terms>
    </bb1a85d7c91c4659b60f056ef7672151>
    <e703b7d8b6284097bcc8d89d108ab72a xmlns="a48324c4-7d20-48d3-8188-32763737222b">
      <Terms xmlns="http://schemas.microsoft.com/office/infopath/2007/PartnerControls">
        <TermInfo xmlns="http://schemas.microsoft.com/office/infopath/2007/PartnerControls">
          <TermName xmlns="http://schemas.microsoft.com/office/infopath/2007/PartnerControls">English</TermName>
          <TermId xmlns="http://schemas.microsoft.com/office/infopath/2007/PartnerControls">25e340a5-d50c-48d7-adc0-a905fb7bff5c</TermId>
        </TermInfo>
      </Terms>
    </e703b7d8b6284097bcc8d89d108ab72a>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7676562A-F826-4397-A127-03AB69B0BB70}"/>
</file>

<file path=customXml/itemProps2.xml><?xml version="1.0" encoding="utf-8"?>
<ds:datastoreItem xmlns:ds="http://schemas.openxmlformats.org/officeDocument/2006/customXml" ds:itemID="{1A7A9E6B-115D-460D-9821-A3C4317D64B7}"/>
</file>

<file path=customXml/itemProps3.xml><?xml version="1.0" encoding="utf-8"?>
<ds:datastoreItem xmlns:ds="http://schemas.openxmlformats.org/officeDocument/2006/customXml" ds:itemID="{F544DDCB-5BF2-4CCD-BD94-F2CAAAFB85ED}"/>
</file>

<file path=docProps/app.xml><?xml version="1.0" encoding="utf-8"?>
<Properties xmlns="http://schemas.openxmlformats.org/officeDocument/2006/extended-properties" xmlns:vt="http://schemas.openxmlformats.org/officeDocument/2006/docPropsVTypes">
  <Template>MCAH Template PowerPoint Widescreen</Template>
  <TotalTime>13224</TotalTime>
  <Words>7397</Words>
  <Application>Microsoft Office PowerPoint</Application>
  <PresentationFormat>Widescreen</PresentationFormat>
  <Paragraphs>661</Paragraphs>
  <Slides>44</Slides>
  <Notes>44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44</vt:i4>
      </vt:variant>
    </vt:vector>
  </HeadingPairs>
  <TitlesOfParts>
    <vt:vector size="52" baseType="lpstr">
      <vt:lpstr>等线</vt:lpstr>
      <vt:lpstr>ＭＳ Ｐゴシック</vt:lpstr>
      <vt:lpstr>Arial</vt:lpstr>
      <vt:lpstr>Arial Narrow</vt:lpstr>
      <vt:lpstr>Calibri</vt:lpstr>
      <vt:lpstr>Calibri Light</vt:lpstr>
      <vt:lpstr>Wingdings</vt:lpstr>
      <vt:lpstr>Office Theme</vt:lpstr>
      <vt:lpstr>The California Pregnancy-Associated Mortality Review (CA-PAMR) Report:</vt:lpstr>
      <vt:lpstr>Objectives</vt:lpstr>
      <vt:lpstr>CA-PAMR Project Team</vt:lpstr>
      <vt:lpstr>CA-PAMR Volunteer Suicide Review Committee</vt:lpstr>
      <vt:lpstr>CA-PAMR aims and objectives</vt:lpstr>
      <vt:lpstr>CA-PAMR methods</vt:lpstr>
      <vt:lpstr>Key definitions</vt:lpstr>
      <vt:lpstr>Background</vt:lpstr>
      <vt:lpstr>US and CA suicide rates among women of reproductive age (15-49 years), 1999-2016</vt:lpstr>
      <vt:lpstr>Causes of pregnancy-associated mortality* in CA</vt:lpstr>
      <vt:lpstr>Moving average of suicide ratios for CA women of reproductive age (15-49 years), 2002-2012</vt:lpstr>
      <vt:lpstr>Cause-of-death classification for cases of potential suicide</vt:lpstr>
      <vt:lpstr>Moving average of pregnancy-associated suicide ratios for CA women by data source</vt:lpstr>
      <vt:lpstr>Suicide ratios among California women of reproductive age (15-49 years) by race/ethnicity, 2002-2012</vt:lpstr>
      <vt:lpstr>CA Pregnancy-Associated Suicide Cohort</vt:lpstr>
      <vt:lpstr>Age, CA P-A Suicide Cohort, 2002-2012 (N=99)</vt:lpstr>
      <vt:lpstr>Race/Ethnicity, CA P-A Suicide Cohort, 2002-2012 (N=99)</vt:lpstr>
      <vt:lpstr>Education, CA P-A Suicide Cohort, 2002-2012 (N=99)</vt:lpstr>
      <vt:lpstr>Other demographic characteristics,  CA P-A Suicide Cohort, 2002-2012 (N=99)</vt:lpstr>
      <vt:lpstr>Timing of death  CA P-A Suicide Cohort, 2002-2012 (N=99)</vt:lpstr>
      <vt:lpstr>Mechanism of suicide CA P-A Suicide Cohort, 2002-2012 (N=99) </vt:lpstr>
      <vt:lpstr>Mental health history  CA P-A Suicide Cohort, 2002-2012 (N=89)*</vt:lpstr>
      <vt:lpstr>Mental health diagnostic impressions*  CA P-A Suicide Cohort, 2002-2012 (N=99)</vt:lpstr>
      <vt:lpstr>Mental health diagnostic impressions (mutually exclusive)  CA P-A Suicide Cohort, 2002-2012 (N=99)</vt:lpstr>
      <vt:lpstr>Suicidal communications  CA P-A Suicide Cohort, 2002-2012 (N=85)*</vt:lpstr>
      <vt:lpstr>Reproductive loss CA P-A Suicide Cohort, 2002-2012 (N=99)</vt:lpstr>
      <vt:lpstr>Substance use (mutually exclusive)  CA P-A Suicide Cohort, 2002-2012 (N=84)*</vt:lpstr>
      <vt:lpstr>Psychosocial stressors* near time of death CA P-A Suicide Cohort, 2002-2012 (N=99)</vt:lpstr>
      <vt:lpstr>Summary of key findings</vt:lpstr>
      <vt:lpstr>CA-PAMR methods: Strengths and limitations</vt:lpstr>
      <vt:lpstr>Relationship of Suicide to Pregnancy and Preventability:</vt:lpstr>
      <vt:lpstr>Criteria for pregnancy-relatedness in pregnancy-associated suicide</vt:lpstr>
      <vt:lpstr>Mental health history by pregnancy-relatedness  CA P-A Suicide Cohort, 2002-2012 (N=72)*</vt:lpstr>
      <vt:lpstr>Assessing preventability of pregnancy-associated suicide</vt:lpstr>
      <vt:lpstr>Preventability of death by suicide  CA P-A Suicide Cohort, 2002-2012 (N=99)</vt:lpstr>
      <vt:lpstr>Preventability by mental health history  CA P-A Suicide Cohort, 2002-2012, N=89*</vt:lpstr>
      <vt:lpstr>Quality Improvement Opportunities (QIOs) for pregnancy-associated suicide cases</vt:lpstr>
      <vt:lpstr>QIOs within a public health framework for prevention</vt:lpstr>
      <vt:lpstr>QIOs within a public health framework for prevention (cont.)</vt:lpstr>
      <vt:lpstr>QIOs within a public health framework for prevention (cont.)</vt:lpstr>
      <vt:lpstr>Conclusion</vt:lpstr>
      <vt:lpstr>Expert Review Committee Listed below each name are the affiliations at the time of CA-PAMR Committee service, with specialty areas</vt:lpstr>
      <vt:lpstr>Acknowledgments</vt:lpstr>
      <vt:lpstr>CA-PAMR Resources</vt:lpstr>
    </vt:vector>
  </TitlesOfParts>
  <Company>CDPH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Teaching Slide Set for CA-PAMR Report: Pregnancy-Associated Suicide, 2002-2012</dc:title>
  <dc:creator>paula.krakowiak@cdph.ca.gov</dc:creator>
  <cp:lastModifiedBy>Lee, Stefanie@CDPH</cp:lastModifiedBy>
  <cp:revision>500</cp:revision>
  <cp:lastPrinted>2019-07-18T22:12:42Z</cp:lastPrinted>
  <dcterms:created xsi:type="dcterms:W3CDTF">2018-12-28T16:58:47Z</dcterms:created>
  <dcterms:modified xsi:type="dcterms:W3CDTF">2019-09-04T21:43:32Z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y fmtid="{D5CDD505-2E9C-101B-9397-08002B2CF9AE}" pid="3" name="ContentTypeId">
    <vt:lpwstr>0x0101002CC577673628EB48993F371F1850BF7D00BEDAAE4683A3444B80BFC104683D7E46</vt:lpwstr>
  </property>
  <property fmtid="{D5CDD505-2E9C-101B-9397-08002B2CF9AE}" pid="4" name="Content Language">
    <vt:lpwstr>97;#English|25e340a5-d50c-48d7-adc0-a905fb7bff5c</vt:lpwstr>
  </property>
  <property fmtid="{D5CDD505-2E9C-101B-9397-08002B2CF9AE}" pid="5" name="Topic">
    <vt:lpwstr>321;#Maternal and Child Health|b3832e4b-96fe-4e48-874c-769ac3ee3cec</vt:lpwstr>
  </property>
  <property fmtid="{D5CDD505-2E9C-101B-9397-08002B2CF9AE}" pid="6" name="CDPH Audience">
    <vt:lpwstr>192;#Local Agency|a83f7ca9-5f36-4e0a-8547-5f9ce4325ad6;#190;# Local Government|1cd0782c-1d77-4248-a4cc-dba29f07cf73;#197;# Local Health Jurisdiction|f68e075a-b17d-44d0-8f5c-4e108c72d912;#193;# Non-Profit Organization|b8cff195-25c4-4b19-9ac6-ae25c51a2bc6;#191;# Community Based Organization|36af281b-a546-4033-90fb-79469fe234da;#124;# Researchers/Statisticians|1fa682ba-87e4-4b69-9e7e-563bd0b9b893</vt:lpwstr>
  </property>
  <property fmtid="{D5CDD505-2E9C-101B-9397-08002B2CF9AE}" pid="7" name="Program">
    <vt:lpwstr>127;#Maternal, Child, and Adolescent Health|9f0ed868-60d0-412a-904d-9f1a17133701</vt:lpwstr>
  </property>
</Properties>
</file>