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33" r:id="rId4"/>
    <p:sldMasterId id="2147484177" r:id="rId5"/>
    <p:sldMasterId id="2147484182" r:id="rId6"/>
  </p:sldMasterIdLst>
  <p:notesMasterIdLst>
    <p:notesMasterId r:id="rId51"/>
  </p:notesMasterIdLst>
  <p:handoutMasterIdLst>
    <p:handoutMasterId r:id="rId52"/>
  </p:handoutMasterIdLst>
  <p:sldIdLst>
    <p:sldId id="786" r:id="rId7"/>
    <p:sldId id="737" r:id="rId8"/>
    <p:sldId id="723" r:id="rId9"/>
    <p:sldId id="825" r:id="rId10"/>
    <p:sldId id="835" r:id="rId11"/>
    <p:sldId id="826" r:id="rId12"/>
    <p:sldId id="288" r:id="rId13"/>
    <p:sldId id="836" r:id="rId14"/>
    <p:sldId id="831" r:id="rId15"/>
    <p:sldId id="730" r:id="rId16"/>
    <p:sldId id="859" r:id="rId17"/>
    <p:sldId id="860" r:id="rId18"/>
    <p:sldId id="852" r:id="rId19"/>
    <p:sldId id="841" r:id="rId20"/>
    <p:sldId id="840" r:id="rId21"/>
    <p:sldId id="857" r:id="rId22"/>
    <p:sldId id="856" r:id="rId23"/>
    <p:sldId id="866" r:id="rId24"/>
    <p:sldId id="847" r:id="rId25"/>
    <p:sldId id="845" r:id="rId26"/>
    <p:sldId id="844" r:id="rId27"/>
    <p:sldId id="850" r:id="rId28"/>
    <p:sldId id="849" r:id="rId29"/>
    <p:sldId id="848" r:id="rId30"/>
    <p:sldId id="795" r:id="rId31"/>
    <p:sldId id="745" r:id="rId32"/>
    <p:sldId id="833" r:id="rId33"/>
    <p:sldId id="829" r:id="rId34"/>
    <p:sldId id="830" r:id="rId35"/>
    <p:sldId id="743" r:id="rId36"/>
    <p:sldId id="853" r:id="rId37"/>
    <p:sldId id="877" r:id="rId38"/>
    <p:sldId id="867" r:id="rId39"/>
    <p:sldId id="861" r:id="rId40"/>
    <p:sldId id="739" r:id="rId41"/>
    <p:sldId id="862" r:id="rId42"/>
    <p:sldId id="873" r:id="rId43"/>
    <p:sldId id="869" r:id="rId44"/>
    <p:sldId id="874" r:id="rId45"/>
    <p:sldId id="863" r:id="rId46"/>
    <p:sldId id="875" r:id="rId47"/>
    <p:sldId id="864" r:id="rId48"/>
    <p:sldId id="876" r:id="rId49"/>
    <p:sldId id="839" r:id="rId50"/>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521415D9-36F7-43E2-AB2F-B90AF26B5E84}">
      <p14:sectionLst xmlns:p14="http://schemas.microsoft.com/office/powerpoint/2010/main">
        <p14:section name="Default Section" id="{B47CCC8E-152D-43B3-9579-06584A19FB45}">
          <p14:sldIdLst>
            <p14:sldId id="786"/>
            <p14:sldId id="737"/>
            <p14:sldId id="723"/>
            <p14:sldId id="825"/>
            <p14:sldId id="835"/>
            <p14:sldId id="826"/>
            <p14:sldId id="288"/>
            <p14:sldId id="836"/>
            <p14:sldId id="831"/>
            <p14:sldId id="730"/>
            <p14:sldId id="859"/>
            <p14:sldId id="860"/>
            <p14:sldId id="852"/>
            <p14:sldId id="841"/>
            <p14:sldId id="840"/>
            <p14:sldId id="857"/>
            <p14:sldId id="856"/>
            <p14:sldId id="866"/>
            <p14:sldId id="847"/>
            <p14:sldId id="845"/>
            <p14:sldId id="844"/>
            <p14:sldId id="850"/>
            <p14:sldId id="849"/>
            <p14:sldId id="848"/>
            <p14:sldId id="795"/>
            <p14:sldId id="745"/>
            <p14:sldId id="833"/>
            <p14:sldId id="829"/>
            <p14:sldId id="830"/>
            <p14:sldId id="743"/>
            <p14:sldId id="853"/>
            <p14:sldId id="877"/>
            <p14:sldId id="867"/>
            <p14:sldId id="861"/>
            <p14:sldId id="739"/>
            <p14:sldId id="862"/>
            <p14:sldId id="873"/>
            <p14:sldId id="869"/>
            <p14:sldId id="874"/>
            <p14:sldId id="863"/>
            <p14:sldId id="875"/>
            <p14:sldId id="864"/>
            <p14:sldId id="876"/>
            <p14:sldId id="8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33E68"/>
    <a:srgbClr val="5AA2A1"/>
    <a:srgbClr val="2F5481"/>
    <a:srgbClr val="1D344F"/>
    <a:srgbClr val="0000CC"/>
    <a:srgbClr val="FFFF99"/>
    <a:srgbClr val="CC00FF"/>
    <a:srgbClr val="008080"/>
    <a:srgbClr val="EB6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261C6-4AF7-4A50-B5CC-6E97747E0835}" v="309" dt="2023-12-13T23:52:41.902"/>
    <p1510:client id="{D533EC8F-74B0-29B8-DA63-6348D4A57FBC}" v="109" dt="2023-12-13T23:53:07.885"/>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96" autoAdjust="0"/>
  </p:normalViewPr>
  <p:slideViewPr>
    <p:cSldViewPr snapToGrid="0">
      <p:cViewPr varScale="1">
        <p:scale>
          <a:sx n="62" d="100"/>
          <a:sy n="62" d="100"/>
        </p:scale>
        <p:origin x="148"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2"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79" name="Rectangle 3"/>
          <p:cNvSpPr>
            <a:spLocks noGrp="1" noChangeArrowheads="1"/>
          </p:cNvSpPr>
          <p:nvPr>
            <p:ph type="dt" sz="quarter"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01380" name="Rectangle 4"/>
          <p:cNvSpPr>
            <a:spLocks noGrp="1" noChangeArrowheads="1"/>
          </p:cNvSpPr>
          <p:nvPr>
            <p:ph type="ftr" sz="quarter" idx="2"/>
          </p:nvPr>
        </p:nvSpPr>
        <p:spPr bwMode="auto">
          <a:xfrm>
            <a:off x="2"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01381" name="Rectangle 5"/>
          <p:cNvSpPr>
            <a:spLocks noGrp="1" noChangeArrowheads="1"/>
          </p:cNvSpPr>
          <p:nvPr>
            <p:ph type="sldNum" sz="quarter" idx="3"/>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53174F7-F9EB-4545-8C5C-2606F374E059}" type="slidenum">
              <a:rPr lang="en-US"/>
              <a:pPr>
                <a:defRPr/>
              </a:pPr>
              <a:t>‹#›</a:t>
            </a:fld>
            <a:endParaRPr lang="en-US"/>
          </a:p>
        </p:txBody>
      </p:sp>
    </p:spTree>
    <p:extLst>
      <p:ext uri="{BB962C8B-B14F-4D97-AF65-F5344CB8AC3E}">
        <p14:creationId xmlns:p14="http://schemas.microsoft.com/office/powerpoint/2010/main" val="2645037767"/>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8:39:23.61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2"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1" name="Rectangle 3"/>
          <p:cNvSpPr>
            <a:spLocks noGrp="1" noChangeArrowheads="1"/>
          </p:cNvSpPr>
          <p:nvPr>
            <p:ph type="dt" idx="1"/>
          </p:nvPr>
        </p:nvSpPr>
        <p:spPr bwMode="auto">
          <a:xfrm>
            <a:off x="5265014" y="0"/>
            <a:ext cx="4029282"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2311400" y="525463"/>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930482" y="3330420"/>
            <a:ext cx="7435436"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9335" name="Rectangle 7"/>
          <p:cNvSpPr>
            <a:spLocks noGrp="1" noChangeArrowheads="1"/>
          </p:cNvSpPr>
          <p:nvPr>
            <p:ph type="sldNum" sz="quarter" idx="5"/>
          </p:nvPr>
        </p:nvSpPr>
        <p:spPr bwMode="auto">
          <a:xfrm>
            <a:off x="5265014" y="6658443"/>
            <a:ext cx="4029282"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85A88F5-D7CA-4930-B121-0C7A5736F33D}" type="slidenum">
              <a:rPr lang="en-US"/>
              <a:pPr>
                <a:defRPr/>
              </a:pPr>
              <a:t>‹#›</a:t>
            </a:fld>
            <a:endParaRPr lang="en-US"/>
          </a:p>
        </p:txBody>
      </p:sp>
    </p:spTree>
    <p:extLst>
      <p:ext uri="{BB962C8B-B14F-4D97-AF65-F5344CB8AC3E}">
        <p14:creationId xmlns:p14="http://schemas.microsoft.com/office/powerpoint/2010/main" val="274699875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latin typeface="Calibri"/>
                <a:ea typeface="ＭＳ Ｐゴシック"/>
                <a:cs typeface="Calibri"/>
              </a:rPr>
              <a:t>Instructor notes</a:t>
            </a:r>
            <a:r>
              <a:rPr lang="en-US" b="1" dirty="0">
                <a:latin typeface="Calibri"/>
                <a:ea typeface="ＭＳ Ｐゴシック"/>
                <a:cs typeface="Calibri"/>
              </a:rPr>
              <a:t>: </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r>
              <a:rPr lang="en-US" sz="1200" kern="1200" dirty="0">
                <a:solidFill>
                  <a:schemeClr val="tx1"/>
                </a:solidFill>
                <a:effectLst/>
                <a:latin typeface="Calibri"/>
                <a:ea typeface="ＭＳ Ｐゴシック"/>
                <a:cs typeface="Calibri"/>
              </a:rPr>
              <a:t>In this module we will review disinfectants.</a:t>
            </a:r>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charset="0"/>
              <a:ea typeface="ＭＳ Ｐゴシック" charset="-128"/>
              <a:cs typeface="ＭＳ Ｐゴシック" charset="-128"/>
            </a:endParaRPr>
          </a:p>
          <a:p>
            <a:pPr>
              <a:defRPr/>
            </a:pPr>
            <a:r>
              <a:rPr lang="en-US" b="1" dirty="0">
                <a:latin typeface="Calibri"/>
                <a:ea typeface="ＭＳ Ｐゴシック"/>
                <a:cs typeface="Calibri"/>
              </a:rPr>
              <a:t>(Instructor prompts are noted in bold throughout the presentation.)</a:t>
            </a:r>
            <a:endParaRPr lang="en-US" dirty="0">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endParaRPr lang="en-US" sz="1200" dirty="0">
              <a:solidFill>
                <a:schemeClr val="tx1"/>
              </a:solidFill>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tx1"/>
                </a:solidFill>
                <a:latin typeface="Calibri"/>
                <a:ea typeface="ＭＳ Ｐゴシック"/>
                <a:cs typeface="Calibri"/>
              </a:rPr>
              <a:t>[Click]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Calibri" charset="0"/>
              <a:ea typeface="ＭＳ Ｐゴシック" charset="-128"/>
              <a:cs typeface="ＭＳ Ｐゴシック" charset="-128"/>
            </a:endParaRPr>
          </a:p>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a:t>
            </a:fld>
            <a:endParaRPr lang="en-US"/>
          </a:p>
        </p:txBody>
      </p:sp>
    </p:spTree>
    <p:extLst>
      <p:ext uri="{BB962C8B-B14F-4D97-AF65-F5344CB8AC3E}">
        <p14:creationId xmlns:p14="http://schemas.microsoft.com/office/powerpoint/2010/main" val="424645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tx1"/>
                </a:solidFill>
                <a:latin typeface="Calibri"/>
                <a:ea typeface="ＭＳ Ｐゴシック"/>
                <a:cs typeface="Calibri"/>
              </a:rPr>
              <a:t>Disinfectants are a lot like us! If you don’t give it enough time to complete it’s job, it won’t be able to kill the germs. The good news is – the amount of time each disinfectant takes to kill germs is written in the </a:t>
            </a:r>
            <a:r>
              <a:rPr lang="en-US" dirty="0">
                <a:latin typeface="Calibri"/>
                <a:ea typeface="ＭＳ Ｐゴシック"/>
                <a:cs typeface="Calibri"/>
              </a:rPr>
              <a:t>label </a:t>
            </a:r>
            <a:r>
              <a:rPr lang="en-US" dirty="0">
                <a:solidFill>
                  <a:schemeClr val="tx1"/>
                </a:solidFill>
                <a:latin typeface="Calibri"/>
                <a:ea typeface="ＭＳ Ｐゴシック"/>
                <a:cs typeface="Calibri"/>
              </a:rPr>
              <a:t>instructions for use. This is called contact or wet time.</a:t>
            </a:r>
            <a:r>
              <a:rPr lang="en-US" dirty="0">
                <a:latin typeface="Calibri"/>
                <a:ea typeface="ＭＳ Ｐゴシック"/>
                <a:cs typeface="Calibri"/>
              </a:rPr>
              <a:t> </a:t>
            </a:r>
            <a:endParaRPr lang="en-US" dirty="0">
              <a:cs typeface="Calibri"/>
            </a:endParaRPr>
          </a:p>
          <a:p>
            <a:endParaRPr lang="en-US" b="1" dirty="0">
              <a:solidFill>
                <a:schemeClr val="tx1"/>
              </a:solidFill>
            </a:endParaRPr>
          </a:p>
          <a:p>
            <a:r>
              <a:rPr lang="en-US" dirty="0">
                <a:solidFill>
                  <a:schemeClr val="tx1"/>
                </a:solidFill>
                <a:latin typeface="Calibri"/>
                <a:ea typeface="ＭＳ Ｐゴシック"/>
                <a:cs typeface="Calibri"/>
              </a:rPr>
              <a:t>You have likely heard this term used in your facility.</a:t>
            </a:r>
            <a:r>
              <a:rPr lang="en-US" dirty="0">
                <a:latin typeface="Calibri"/>
                <a:ea typeface="ＭＳ Ｐゴシック"/>
                <a:cs typeface="Calibri"/>
              </a:rPr>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latin typeface="Calibri"/>
                <a:ea typeface="ＭＳ Ｐゴシック"/>
                <a:cs typeface="Calibri"/>
              </a:rPr>
              <a:t>Contact or wet time is the amount of time required for a </a:t>
            </a:r>
            <a:r>
              <a:rPr lang="en-US" sz="1200" dirty="0">
                <a:latin typeface="Calibri"/>
                <a:ea typeface="ＭＳ Ｐゴシック"/>
                <a:cs typeface="Calibri"/>
              </a:rPr>
              <a:t>disinfectant </a:t>
            </a:r>
            <a:r>
              <a:rPr lang="en-US" sz="1200" b="1" dirty="0">
                <a:latin typeface="Calibri"/>
                <a:ea typeface="ＭＳ Ｐゴシック"/>
                <a:cs typeface="Calibri"/>
              </a:rPr>
              <a:t>to kill germs </a:t>
            </a:r>
            <a:r>
              <a:rPr lang="en-US" sz="1200" dirty="0">
                <a:latin typeface="Calibri"/>
                <a:ea typeface="ＭＳ Ｐゴシック"/>
                <a:cs typeface="Calibri"/>
              </a:rPr>
              <a:t>on a pre-cleaned surface. Note that i</a:t>
            </a:r>
            <a:r>
              <a:rPr lang="en-US" sz="1800" dirty="0">
                <a:effectLst/>
                <a:latin typeface="Segoe UI" panose="020B0502040204020203" pitchFamily="34" charset="0"/>
              </a:rPr>
              <a:t>f using a one-step cleaning and disinfectant as recommended by CDC the surface does not need to be precleaned, and the contact/wet time on the label will both clean and disinfect the surface. </a:t>
            </a:r>
            <a:endParaRPr 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1"/>
              </a:solidFill>
            </a:endParaRPr>
          </a:p>
          <a:p>
            <a:pPr>
              <a:defRPr/>
            </a:pPr>
            <a:r>
              <a:rPr lang="en-US" dirty="0">
                <a:solidFill>
                  <a:schemeClr val="tx1"/>
                </a:solidFill>
                <a:latin typeface="Calibri"/>
                <a:ea typeface="ＭＳ Ｐゴシック"/>
                <a:cs typeface="Calibri"/>
              </a:rPr>
              <a:t>After applying disinfectant to the surface, the </a:t>
            </a:r>
            <a:r>
              <a:rPr lang="en-US" strike="noStrike" dirty="0">
                <a:solidFill>
                  <a:schemeClr val="tx1"/>
                </a:solidFill>
                <a:latin typeface="Calibri"/>
                <a:ea typeface="ＭＳ Ｐゴシック"/>
                <a:cs typeface="Calibri"/>
              </a:rPr>
              <a:t>surface </a:t>
            </a:r>
            <a:r>
              <a:rPr lang="en-US" dirty="0">
                <a:solidFill>
                  <a:schemeClr val="tx1"/>
                </a:solidFill>
                <a:latin typeface="Calibri"/>
                <a:ea typeface="ＭＳ Ｐゴシック"/>
                <a:cs typeface="Calibri"/>
              </a:rPr>
              <a:t>must remain wet long enough to kill the germs So, if a disinfectant label lists a 10-minute contact time, the surface must stay wet for the entire 10 minutes to work. That could mean going back and re-wetting the surface to keep it wet for 10 minutes.</a:t>
            </a:r>
            <a:r>
              <a:rPr lang="en-US" dirty="0">
                <a:latin typeface="Calibri"/>
                <a:ea typeface="ＭＳ Ｐゴシック"/>
                <a:cs typeface="Calibri"/>
              </a:rPr>
              <a:t> </a:t>
            </a:r>
            <a:endParaRPr lang="en-US" dirty="0">
              <a:solidFill>
                <a:schemeClr val="tx1"/>
              </a:solidFill>
              <a:cs typeface="Calibri"/>
            </a:endParaRPr>
          </a:p>
          <a:p>
            <a:pPr>
              <a:defRPr/>
            </a:pPr>
            <a:r>
              <a:rPr lang="en-US" dirty="0">
                <a:solidFill>
                  <a:schemeClr val="tx1"/>
                </a:solidFill>
                <a:latin typeface="Calibri"/>
                <a:ea typeface="ＭＳ Ｐゴシック"/>
                <a:cs typeface="Calibri"/>
              </a:rPr>
              <a:t>Always follow the manufacturer’s instructions for achieving the appropriate contact time.</a:t>
            </a:r>
            <a:r>
              <a:rPr lang="en-US" dirty="0">
                <a:latin typeface="Calibri"/>
                <a:ea typeface="ＭＳ Ｐゴシック"/>
                <a:cs typeface="Calibri"/>
              </a:rPr>
              <a:t> </a:t>
            </a:r>
            <a:r>
              <a:rPr lang="en-US" sz="1800" dirty="0">
                <a:effectLst/>
                <a:latin typeface="Segoe UI" panose="020B0502040204020203" pitchFamily="34" charset="0"/>
              </a:rPr>
              <a:t>The label is the law.</a:t>
            </a:r>
            <a:endParaRPr lang="en-US" dirty="0">
              <a:solidFill>
                <a:schemeClr val="tx1"/>
              </a:solidFill>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latin typeface="Calibri"/>
                <a:ea typeface="ＭＳ Ｐゴシック"/>
                <a:cs typeface="Calibri"/>
              </a:rPr>
              <a:t>If you’re finding it difficult to keep the surface wet for the entire contact time, for example, if you have to rewet a surface more than once, please let your EVS manager know. They may not be aware of how long this process is taking or should be aware of any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10</a:t>
            </a:fld>
            <a:endParaRPr lang="en-US"/>
          </a:p>
        </p:txBody>
      </p:sp>
    </p:spTree>
    <p:extLst>
      <p:ext uri="{BB962C8B-B14F-4D97-AF65-F5344CB8AC3E}">
        <p14:creationId xmlns:p14="http://schemas.microsoft.com/office/powerpoint/2010/main" val="17888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Let’s test your knowledge.</a:t>
            </a:r>
            <a:r>
              <a:rPr lang="en-US" dirty="0">
                <a:latin typeface="Calibri"/>
                <a:ea typeface="ＭＳ Ｐゴシック"/>
                <a:cs typeface="Calibri"/>
              </a:rPr>
              <a:t> </a:t>
            </a:r>
            <a:endParaRPr lang="en-US"/>
          </a:p>
          <a:p>
            <a:endParaRPr lang="en-US">
              <a:latin typeface="Calibri"/>
              <a:ea typeface="ＭＳ Ｐゴシック"/>
              <a:cs typeface="Calibri"/>
            </a:endParaRPr>
          </a:p>
          <a:p>
            <a:r>
              <a:rPr lang="en-US" b="1">
                <a:latin typeface="Calibri"/>
                <a:ea typeface="ＭＳ Ｐゴシック"/>
                <a:cs typeface="Calibri"/>
              </a:rPr>
              <a:t>In order for contact/wet time to be effective using a two-step cleaning an disinfecting agent, what must occur?</a:t>
            </a:r>
            <a:endParaRPr lang="en-US">
              <a:latin typeface="Calibri"/>
              <a:ea typeface="ＭＳ Ｐゴシック"/>
              <a:cs typeface="Calibri"/>
            </a:endParaRPr>
          </a:p>
          <a:p>
            <a:r>
              <a:rPr lang="en-US" b="1">
                <a:latin typeface="Calibri"/>
                <a:ea typeface="ＭＳ Ｐゴシック"/>
                <a:cs typeface="Calibri"/>
              </a:rPr>
              <a:t>Select all that apply</a:t>
            </a:r>
          </a:p>
          <a:p>
            <a:endParaRPr lang="en-US" b="1">
              <a:latin typeface="Calibri"/>
              <a:ea typeface="ＭＳ Ｐゴシック"/>
              <a:cs typeface="Calibri"/>
            </a:endParaRPr>
          </a:p>
          <a:p>
            <a:pPr marL="514350" indent="-514350">
              <a:spcBef>
                <a:spcPct val="20000"/>
              </a:spcBef>
              <a:buAutoNum type="alphaUcPeriod"/>
            </a:pPr>
            <a:r>
              <a:rPr lang="en-US" dirty="0">
                <a:latin typeface="Calibri"/>
                <a:ea typeface="ＭＳ Ｐゴシック"/>
                <a:cs typeface="Calibri"/>
              </a:rPr>
              <a:t>Surface must be cleaned</a:t>
            </a:r>
          </a:p>
          <a:p>
            <a:pPr marL="514350" indent="-514350">
              <a:spcBef>
                <a:spcPct val="20000"/>
              </a:spcBef>
              <a:buAutoNum type="alphaUcPeriod"/>
            </a:pPr>
            <a:r>
              <a:rPr lang="en-US" dirty="0">
                <a:latin typeface="Calibri"/>
                <a:ea typeface="ＭＳ Ｐゴシック"/>
                <a:cs typeface="Calibri"/>
              </a:rPr>
              <a:t>Surface must remain wet for the disinfectant contact/wet time</a:t>
            </a:r>
          </a:p>
          <a:p>
            <a:pPr marL="514350" indent="-514350">
              <a:spcBef>
                <a:spcPct val="20000"/>
              </a:spcBef>
              <a:buAutoNum type="alphaUcPeriod"/>
            </a:pPr>
            <a:r>
              <a:rPr lang="en-US" dirty="0">
                <a:latin typeface="Calibri"/>
                <a:ea typeface="ＭＳ Ｐゴシック"/>
                <a:cs typeface="Calibri"/>
              </a:rPr>
              <a:t>EVS staff must know and use the disinfectant contact/wet time</a:t>
            </a:r>
          </a:p>
          <a:p>
            <a:pPr marL="514350" indent="-514350">
              <a:spcBef>
                <a:spcPct val="20000"/>
              </a:spcBef>
              <a:buAutoNum type="alphaUcPeriod"/>
            </a:pPr>
            <a:r>
              <a:rPr lang="en-US"/>
              <a:t>All the above</a:t>
            </a:r>
          </a:p>
          <a:p>
            <a:endParaRPr lang="en-US" b="1">
              <a:latin typeface="Calibri"/>
              <a:ea typeface="ＭＳ Ｐゴシック"/>
              <a:cs typeface="Calibri"/>
            </a:endParaRPr>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a:t>
            </a:r>
            <a:endParaRPr lang="en-US">
              <a:cs typeface="Calibri"/>
            </a:endParaRPr>
          </a:p>
          <a:p>
            <a:endParaRPr lang="en-US" b="1">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a:p>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11</a:t>
            </a:fld>
            <a:endParaRPr lang="en-US"/>
          </a:p>
        </p:txBody>
      </p:sp>
    </p:spTree>
    <p:extLst>
      <p:ext uri="{BB962C8B-B14F-4D97-AF65-F5344CB8AC3E}">
        <p14:creationId xmlns:p14="http://schemas.microsoft.com/office/powerpoint/2010/main" val="398772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ＭＳ Ｐゴシック"/>
                <a:cs typeface="Calibri"/>
              </a:rPr>
              <a:t>If you chose D, all the above, you are correct!</a:t>
            </a:r>
            <a:endParaRPr lang="en-US" sz="1200" i="0" u="none" strike="noStrike" baseline="0">
              <a:solidFill>
                <a:schemeClr val="tx1"/>
              </a:solidFill>
              <a:latin typeface="+mn-lt"/>
              <a:cs typeface="Calibri"/>
            </a:endParaRPr>
          </a:p>
          <a:p>
            <a:endParaRPr lang="en-US" dirty="0">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12</a:t>
            </a:fld>
            <a:endParaRPr lang="en-US"/>
          </a:p>
        </p:txBody>
      </p:sp>
    </p:spTree>
    <p:extLst>
      <p:ext uri="{BB962C8B-B14F-4D97-AF65-F5344CB8AC3E}">
        <p14:creationId xmlns:p14="http://schemas.microsoft.com/office/powerpoint/2010/main" val="146298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latin typeface="+mn-lt"/>
                <a:ea typeface="ＭＳ Ｐゴシック"/>
                <a:cs typeface="Calibri"/>
              </a:rPr>
              <a:t>What information can you find on a disinfectant label?</a:t>
            </a:r>
            <a:r>
              <a:rPr lang="en-US">
                <a:latin typeface="+mn-lt"/>
                <a:ea typeface="ＭＳ Ｐゴシック"/>
                <a:cs typeface="Calibri"/>
              </a:rPr>
              <a:t> </a:t>
            </a:r>
            <a:endParaRPr lang="en-US" sz="1200">
              <a:solidFill>
                <a:schemeClr val="tx1"/>
              </a:solidFill>
              <a:latin typeface="+mn-lt"/>
              <a:cs typeface="Calibri" panose="020F0502020204030204" pitchFamily="34" charset="0"/>
            </a:endParaRPr>
          </a:p>
          <a:p>
            <a:pPr>
              <a:defRPr/>
            </a:pPr>
            <a:r>
              <a:rPr lang="en-US" sz="1200">
                <a:solidFill>
                  <a:schemeClr val="tx1"/>
                </a:solidFill>
                <a:latin typeface="+mn-lt"/>
                <a:ea typeface="ＭＳ Ｐゴシック"/>
                <a:cs typeface="Calibri"/>
              </a:rPr>
              <a:t>There are a number of items you can find on the label. </a:t>
            </a:r>
            <a:r>
              <a:rPr lang="en-US" sz="1200" b="0" i="0">
                <a:solidFill>
                  <a:schemeClr val="tx1"/>
                </a:solidFill>
                <a:effectLst/>
                <a:latin typeface="+mn-lt"/>
                <a:ea typeface="ＭＳ Ｐゴシック"/>
                <a:cs typeface="Calibri"/>
              </a:rPr>
              <a:t>Let’s take a closer look together -</a:t>
            </a: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a:defRPr/>
            </a:pPr>
            <a:endParaRPr lang="en-US" b="1">
              <a:latin typeface="+mn-lt"/>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13</a:t>
            </a:fld>
            <a:endParaRPr lang="en-US"/>
          </a:p>
        </p:txBody>
      </p:sp>
    </p:spTree>
    <p:extLst>
      <p:ext uri="{BB962C8B-B14F-4D97-AF65-F5344CB8AC3E}">
        <p14:creationId xmlns:p14="http://schemas.microsoft.com/office/powerpoint/2010/main" val="34403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latin typeface="+mn-lt"/>
                <a:ea typeface="ＭＳ Ｐゴシック"/>
                <a:cs typeface="Calibri"/>
              </a:rPr>
              <a:t>The label always states the active ingredients, such as ammonium chloride or bleach.</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i="0">
                <a:effectLst/>
              </a:rPr>
              <a:t>Click</a:t>
            </a:r>
            <a:r>
              <a:rPr lang="en-US" b="1"/>
              <a:t>]</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14</a:t>
            </a:fld>
            <a:endParaRPr lang="en-US"/>
          </a:p>
        </p:txBody>
      </p:sp>
    </p:spTree>
    <p:extLst>
      <p:ext uri="{BB962C8B-B14F-4D97-AF65-F5344CB8AC3E}">
        <p14:creationId xmlns:p14="http://schemas.microsoft.com/office/powerpoint/2010/main" val="216837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latin typeface="+mn-lt"/>
                <a:cs typeface="Calibri" panose="020F0502020204030204" pitchFamily="34" charset="0"/>
              </a:rPr>
              <a:t>You’ll also find what the disinfectant kills for example bacteria, viruses, or fungi</a:t>
            </a:r>
            <a:r>
              <a:rPr lang="en-US" sz="1200" strike="noStrike">
                <a:solidFill>
                  <a:schemeClr val="tx1"/>
                </a:solidFill>
                <a:effectLst/>
                <a:latin typeface="+mn-lt"/>
                <a:cs typeface="Calibri" panose="020F0502020204030204" pitchFamily="34" charset="0"/>
              </a:rPr>
              <a:t>. When working with spore-forming germs such as </a:t>
            </a:r>
            <a:r>
              <a:rPr lang="en-US" sz="1200" i="1" strike="noStrike">
                <a:solidFill>
                  <a:schemeClr val="tx1"/>
                </a:solidFill>
                <a:effectLst/>
                <a:latin typeface="+mn-lt"/>
                <a:cs typeface="Calibri" panose="020F0502020204030204" pitchFamily="34" charset="0"/>
              </a:rPr>
              <a:t>C. difficile </a:t>
            </a:r>
            <a:r>
              <a:rPr lang="en-US" sz="1200" strike="noStrike">
                <a:solidFill>
                  <a:schemeClr val="tx1"/>
                </a:solidFill>
                <a:effectLst/>
                <a:latin typeface="+mn-lt"/>
                <a:cs typeface="Calibri" panose="020F0502020204030204" pitchFamily="34" charset="0"/>
              </a:rPr>
              <a:t>or Norovirus, check the label to confirm if the disinfectant is sporicidal. Spores are difficult to kill and require specific types of disinfectants.</a:t>
            </a: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a:latin typeface="Calibri"/>
                <a:ea typeface="ＭＳ Ｐゴシック"/>
                <a:cs typeface="Calibri"/>
              </a:rPr>
              <a:t>[</a:t>
            </a:r>
            <a:r>
              <a:rPr lang="en-US" b="1" strike="noStrike">
                <a:effectLst/>
                <a:latin typeface="Calibri"/>
                <a:ea typeface="ＭＳ Ｐゴシック"/>
                <a:cs typeface="Calibri"/>
              </a:rPr>
              <a:t>Click</a:t>
            </a:r>
            <a:r>
              <a:rPr lang="en-US" b="1">
                <a:latin typeface="Calibri"/>
                <a:ea typeface="ＭＳ Ｐゴシック"/>
                <a:cs typeface="Calibri"/>
              </a:rPr>
              <a:t>]</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15</a:t>
            </a:fld>
            <a:endParaRPr lang="en-US"/>
          </a:p>
        </p:txBody>
      </p:sp>
    </p:spTree>
    <p:extLst>
      <p:ext uri="{BB962C8B-B14F-4D97-AF65-F5344CB8AC3E}">
        <p14:creationId xmlns:p14="http://schemas.microsoft.com/office/powerpoint/2010/main" val="273739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dirty="0">
                <a:solidFill>
                  <a:schemeClr val="tx1"/>
                </a:solidFill>
                <a:effectLst/>
                <a:latin typeface="+mn-lt"/>
                <a:ea typeface="ＭＳ Ｐゴシック"/>
                <a:cs typeface="Calibri"/>
              </a:rPr>
              <a:t>Follow </a:t>
            </a:r>
            <a:r>
              <a:rPr lang="en-US" dirty="0">
                <a:latin typeface="+mn-lt"/>
                <a:ea typeface="ＭＳ Ｐゴシック"/>
                <a:cs typeface="Calibri"/>
              </a:rPr>
              <a:t>label </a:t>
            </a:r>
            <a:r>
              <a:rPr lang="en-US" sz="1200" b="0" i="0" dirty="0">
                <a:solidFill>
                  <a:schemeClr val="tx1"/>
                </a:solidFill>
                <a:effectLst/>
                <a:latin typeface="+mn-lt"/>
                <a:ea typeface="ＭＳ Ｐゴシック"/>
                <a:cs typeface="Calibri"/>
              </a:rPr>
              <a:t>instructions for </a:t>
            </a:r>
            <a:r>
              <a:rPr lang="en-US" dirty="0">
                <a:latin typeface="+mn-lt"/>
                <a:ea typeface="ＭＳ Ｐゴシック"/>
                <a:cs typeface="Calibri"/>
              </a:rPr>
              <a:t>use-label is the law.  If</a:t>
            </a:r>
            <a:r>
              <a:rPr lang="en-US" sz="1200" b="0" i="0" dirty="0">
                <a:solidFill>
                  <a:schemeClr val="tx1"/>
                </a:solidFill>
                <a:effectLst/>
                <a:latin typeface="+mn-lt"/>
                <a:ea typeface="ＭＳ Ｐゴシック"/>
                <a:cs typeface="Calibri"/>
              </a:rPr>
              <a:t> a product needs to be diluted with water, follow the instructions exactly. Estimating is not acceptable and can create a disinfectant that is too strong or too weak and doesn’t do it’s job.</a:t>
            </a:r>
            <a:r>
              <a:rPr lang="en-US" dirty="0">
                <a:latin typeface="+mn-lt"/>
                <a:ea typeface="ＭＳ Ｐゴシック"/>
                <a:cs typeface="Calibri"/>
              </a:rPr>
              <a:t> </a:t>
            </a:r>
            <a:endParaRPr lang="en-US" sz="1200" b="0" i="0" dirty="0">
              <a:solidFill>
                <a:schemeClr val="tx1"/>
              </a:solidFill>
              <a:effectLst/>
              <a:latin typeface="+mn-lt"/>
              <a:cs typeface="Calibri" panose="020F0502020204030204" pitchFamily="34" charset="0"/>
            </a:endParaRPr>
          </a:p>
          <a:p>
            <a:pPr>
              <a:defRPr/>
            </a:pPr>
            <a:endParaRPr lang="en-US" b="1"/>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a:t>
            </a:r>
            <a:r>
              <a:rPr lang="en-US" b="1" strike="noStrike" dirty="0">
                <a:effectLst/>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16</a:t>
            </a:fld>
            <a:endParaRPr lang="en-US"/>
          </a:p>
        </p:txBody>
      </p:sp>
    </p:spTree>
    <p:extLst>
      <p:ext uri="{BB962C8B-B14F-4D97-AF65-F5344CB8AC3E}">
        <p14:creationId xmlns:p14="http://schemas.microsoft.com/office/powerpoint/2010/main" val="197628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a:solidFill>
                  <a:schemeClr val="tx1"/>
                </a:solidFill>
                <a:effectLst/>
                <a:latin typeface="+mn-lt"/>
                <a:ea typeface="ＭＳ Ｐゴシック"/>
                <a:cs typeface="Calibri"/>
              </a:rPr>
              <a:t>Always use the recommended amount of the disinfectant for the correct duration. </a:t>
            </a:r>
            <a:r>
              <a:rPr lang="en-US" sz="1200" b="0" i="0" strike="noStrike">
                <a:solidFill>
                  <a:schemeClr val="tx1"/>
                </a:solidFill>
                <a:effectLst/>
                <a:latin typeface="+mn-lt"/>
                <a:ea typeface="ＭＳ Ｐゴシック"/>
                <a:cs typeface="Calibri"/>
              </a:rPr>
              <a:t>Look for the c</a:t>
            </a:r>
            <a:r>
              <a:rPr lang="en-US" sz="1200">
                <a:solidFill>
                  <a:schemeClr val="tx1"/>
                </a:solidFill>
                <a:latin typeface="+mn-lt"/>
                <a:ea typeface="ＭＳ Ｐゴシック"/>
                <a:cs typeface="Calibri"/>
              </a:rPr>
              <a:t>ontact/wet time on the label. If a label has different contact/wet times for different germs, always go with the longest contact time on the label. Depending upon the germ, the contact time can vary.</a:t>
            </a:r>
            <a:r>
              <a:rPr lang="en-US">
                <a:latin typeface="+mn-lt"/>
                <a:ea typeface="ＭＳ Ｐゴシック"/>
                <a:cs typeface="Calibri"/>
              </a:rPr>
              <a:t> </a:t>
            </a:r>
            <a:endParaRPr lang="en-US" sz="120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strike="noStrike">
                <a:effectLst/>
              </a:rPr>
              <a:t>Click</a:t>
            </a:r>
            <a:r>
              <a:rPr lang="en-US" b="1"/>
              <a:t>]</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17</a:t>
            </a:fld>
            <a:endParaRPr lang="en-US"/>
          </a:p>
        </p:txBody>
      </p:sp>
    </p:spTree>
    <p:extLst>
      <p:ext uri="{BB962C8B-B14F-4D97-AF65-F5344CB8AC3E}">
        <p14:creationId xmlns:p14="http://schemas.microsoft.com/office/powerpoint/2010/main" val="3858358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a:solidFill>
                  <a:schemeClr val="tx1"/>
                </a:solidFill>
                <a:effectLst/>
                <a:latin typeface="+mn-lt"/>
                <a:ea typeface="ＭＳ Ｐゴシック"/>
                <a:cs typeface="Calibri"/>
              </a:rPr>
              <a:t>Check the disinfectant label to confirm the type of PPE required. For example do you need to use gloves or goggles? Different PPE will be required based on potential hazards.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strike="noStrike">
                <a:effectLst/>
              </a:rPr>
              <a:t>Click</a:t>
            </a:r>
            <a:r>
              <a:rPr lang="en-US" b="1"/>
              <a:t>]</a:t>
            </a: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latin typeface="+mn-lt"/>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18</a:t>
            </a:fld>
            <a:endParaRPr lang="en-US"/>
          </a:p>
        </p:txBody>
      </p:sp>
    </p:spTree>
    <p:extLst>
      <p:ext uri="{BB962C8B-B14F-4D97-AF65-F5344CB8AC3E}">
        <p14:creationId xmlns:p14="http://schemas.microsoft.com/office/powerpoint/2010/main" val="4011860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a:solidFill>
                  <a:schemeClr val="tx1"/>
                </a:solidFill>
                <a:effectLst/>
                <a:latin typeface="+mn-lt"/>
                <a:ea typeface="ＭＳ Ｐゴシック"/>
                <a:cs typeface="Calibri"/>
              </a:rPr>
              <a:t>…and be familiar with the storage and disposal recommendations.</a:t>
            </a: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strike="noStrike">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strike="noStrike">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19</a:t>
            </a:fld>
            <a:endParaRPr lang="en-US"/>
          </a:p>
        </p:txBody>
      </p:sp>
    </p:spTree>
    <p:extLst>
      <p:ext uri="{BB962C8B-B14F-4D97-AF65-F5344CB8AC3E}">
        <p14:creationId xmlns:p14="http://schemas.microsoft.com/office/powerpoint/2010/main" val="118073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a:solidFill>
                  <a:schemeClr val="tx1"/>
                </a:solidFill>
              </a:rPr>
              <a:t>By the end of today’s discussion, you will be able to</a:t>
            </a:r>
            <a:r>
              <a:rPr lang="en-US" sz="1200">
                <a:solidFill>
                  <a:schemeClr val="tx1"/>
                </a:solidFill>
                <a:latin typeface="Calibri" panose="020F0502020204030204" pitchFamily="34" charset="0"/>
                <a:ea typeface="ＭＳ Ｐゴシック" pitchFamily="34" charset="-128"/>
                <a:cs typeface="Calibri" panose="020F0502020204030204" pitchFamily="34" charset="0"/>
              </a:rPr>
              <a:t> specify</a:t>
            </a:r>
            <a:r>
              <a:rPr lang="en-US" altLang="en-US" sz="1200">
                <a:solidFill>
                  <a:schemeClr val="tx1"/>
                </a:solidFill>
                <a:latin typeface="Calibri" panose="020F0502020204030204" pitchFamily="34" charset="0"/>
                <a:ea typeface="ＭＳ Ｐゴシック" pitchFamily="34" charset="-128"/>
                <a:cs typeface="Calibri" panose="020F0502020204030204" pitchFamily="34" charset="0"/>
              </a:rPr>
              <a:t> the difference between cleaning and disinfection, describe disinfectant types</a:t>
            </a:r>
            <a:r>
              <a:rPr lang="en-US" altLang="en-US" sz="1200" strike="noStrike">
                <a:solidFill>
                  <a:schemeClr val="tx1"/>
                </a:solidFill>
                <a:latin typeface="Calibri" panose="020F0502020204030204" pitchFamily="34" charset="0"/>
                <a:ea typeface="ＭＳ Ｐゴシック" pitchFamily="34" charset="-128"/>
                <a:cs typeface="Calibri" panose="020F0502020204030204" pitchFamily="34" charset="0"/>
              </a:rPr>
              <a:t>, d</a:t>
            </a:r>
            <a:r>
              <a:rPr lang="en-US" altLang="en-US" sz="1200">
                <a:latin typeface="Calibri" panose="020F0502020204030204" pitchFamily="34" charset="0"/>
                <a:ea typeface="ＭＳ Ｐゴシック" pitchFamily="34" charset="-128"/>
                <a:cs typeface="Calibri" panose="020F0502020204030204" pitchFamily="34" charset="0"/>
              </a:rPr>
              <a:t>emonstrate how to select a disinfectant, and discuss the importance of proper disinfectant dilution. </a:t>
            </a:r>
          </a:p>
          <a:p>
            <a:pPr>
              <a:spcBef>
                <a:spcPts val="600"/>
              </a:spcBef>
              <a:spcAft>
                <a:spcPts val="600"/>
              </a:spcAft>
            </a:pPr>
            <a:endParaRPr lang="en-US" altLang="en-US" sz="1200" b="1">
              <a:solidFill>
                <a:schemeClr val="tx1"/>
              </a:solidFill>
              <a:effectLst/>
              <a:latin typeface="Calibri" panose="020F0502020204030204" pitchFamily="34" charset="0"/>
              <a:ea typeface="ＭＳ Ｐゴシック" pitchFamily="34" charset="-128"/>
              <a:cs typeface="Calibri" panose="020F0502020204030204" pitchFamily="34" charset="0"/>
            </a:endParaRPr>
          </a:p>
          <a:p>
            <a:pPr>
              <a:spcBef>
                <a:spcPts val="600"/>
              </a:spcBef>
              <a:spcAft>
                <a:spcPts val="600"/>
              </a:spcAft>
            </a:pPr>
            <a:r>
              <a:rPr lang="en-US" b="1"/>
              <a:t>[Click]</a:t>
            </a:r>
            <a:endParaRPr lang="en-US"/>
          </a:p>
          <a:p>
            <a:endParaRPr lang="en-US"/>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2476654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a:solidFill>
                  <a:schemeClr val="tx1"/>
                </a:solidFill>
                <a:effectLst/>
                <a:latin typeface="+mn-lt"/>
                <a:ea typeface="ＭＳ Ｐゴシック"/>
                <a:cs typeface="Calibri"/>
              </a:rPr>
              <a:t>Review the disinfectant precautions including the first aid protocol…</a:t>
            </a:r>
            <a:endParaRPr lang="en-US" sz="1200" b="1" strike="noStrike">
              <a:solidFill>
                <a:schemeClr val="tx1"/>
              </a:solidFill>
              <a:effectLst/>
              <a:latin typeface="+mn-lt"/>
              <a:ea typeface="ＭＳ Ｐゴシック"/>
              <a:cs typeface="Calibri"/>
            </a:endParaRPr>
          </a:p>
          <a:p>
            <a:pPr>
              <a:buFont typeface="Arial" panose="020B0604020202020204" pitchFamily="34" charset="0"/>
              <a:defRPr/>
            </a:pPr>
            <a:endParaRPr lang="en-US" b="1">
              <a:latin typeface="+mn-lt"/>
              <a:ea typeface="ＭＳ Ｐゴシック"/>
              <a:cs typeface="Calibri"/>
            </a:endParaRPr>
          </a:p>
          <a:p>
            <a:pPr marL="0" marR="0" lvl="0" indent="0" algn="l" defTabSz="914400">
              <a:lnSpc>
                <a:spcPct val="100000"/>
              </a:lnSpc>
              <a:spcBef>
                <a:spcPct val="30000"/>
              </a:spcBef>
              <a:spcAft>
                <a:spcPct val="0"/>
              </a:spcAft>
              <a:buNone/>
              <a:tabLst/>
              <a:defRPr/>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20</a:t>
            </a:fld>
            <a:endParaRPr lang="en-US"/>
          </a:p>
        </p:txBody>
      </p:sp>
    </p:spTree>
    <p:extLst>
      <p:ext uri="{BB962C8B-B14F-4D97-AF65-F5344CB8AC3E}">
        <p14:creationId xmlns:p14="http://schemas.microsoft.com/office/powerpoint/2010/main" val="1334032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effectLst/>
                <a:latin typeface="+mn-lt"/>
                <a:ea typeface="ＭＳ Ｐゴシック"/>
                <a:cs typeface="Calibri"/>
              </a:rPr>
              <a:t>Lastly, note the disinfectant expiration date. </a:t>
            </a:r>
            <a:r>
              <a:rPr lang="en-US">
                <a:latin typeface="+mn-lt"/>
                <a:ea typeface="ＭＳ Ｐゴシック"/>
                <a:cs typeface="Calibri"/>
              </a:rPr>
              <a:t>On this sample the expiration date is on the bottom left; you might also find it written on the cap. There </a:t>
            </a:r>
            <a:r>
              <a:rPr lang="en-US" sz="1200">
                <a:solidFill>
                  <a:schemeClr val="tx1"/>
                </a:solidFill>
                <a:effectLst/>
                <a:latin typeface="+mn-lt"/>
                <a:ea typeface="ＭＳ Ｐゴシック"/>
                <a:cs typeface="Calibri"/>
              </a:rPr>
              <a:t>may be different types of expiration dates on the container. You should be familiar with which of these apply in your facility so you know when to discard product; ask your EVS Manager if you are unsure.</a:t>
            </a:r>
            <a:r>
              <a:rPr lang="en-US">
                <a:latin typeface="+mn-lt"/>
                <a:ea typeface="ＭＳ Ｐゴシック"/>
                <a:cs typeface="Calibri"/>
              </a:rPr>
              <a:t> </a:t>
            </a: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i="0">
              <a:solidFill>
                <a:schemeClr val="tx1"/>
              </a:solidFill>
              <a:effectLst/>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a:t>[</a:t>
            </a:r>
            <a:r>
              <a:rPr lang="en-US" b="1" i="0">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21</a:t>
            </a:fld>
            <a:endParaRPr lang="en-US"/>
          </a:p>
        </p:txBody>
      </p:sp>
    </p:spTree>
    <p:extLst>
      <p:ext uri="{BB962C8B-B14F-4D97-AF65-F5344CB8AC3E}">
        <p14:creationId xmlns:p14="http://schemas.microsoft.com/office/powerpoint/2010/main" val="3866070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ea typeface="ＭＳ Ｐゴシック"/>
                <a:cs typeface="Calibri"/>
              </a:rPr>
              <a:t>The manufacturer’s expiration date is the date the manufacturer says the product is good until. This should be stamped or written on the bottle.</a:t>
            </a:r>
          </a:p>
          <a:p>
            <a:pPr>
              <a:defRPr/>
            </a:pP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indent="0" algn="l">
              <a:buNone/>
            </a:pPr>
            <a:r>
              <a:rPr lang="en-US" b="1"/>
              <a:t>[</a:t>
            </a:r>
            <a:r>
              <a:rPr lang="en-US" b="1" i="0">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22</a:t>
            </a:fld>
            <a:endParaRPr lang="en-US"/>
          </a:p>
        </p:txBody>
      </p:sp>
    </p:spTree>
    <p:extLst>
      <p:ext uri="{BB962C8B-B14F-4D97-AF65-F5344CB8AC3E}">
        <p14:creationId xmlns:p14="http://schemas.microsoft.com/office/powerpoint/2010/main" val="1640758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ea typeface="ＭＳ Ｐゴシック"/>
                <a:cs typeface="Calibri"/>
              </a:rPr>
              <a:t>What we sometimes see is an open date which is the initial date the container was opened.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rPr>
              <a:t>Check to see if the manufacturer’s instructions state that the product will expire before the manufacturer’s expiration date once it is opened. If yes, you’ll either write down the open date or the discard date on the container. Your facility policy should note which date to record and how to record it. You might use stickers or permanent marker.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solidFill>
                  <a:schemeClr val="tx1"/>
                </a:solidFill>
                <a:effectLst/>
                <a:latin typeface="+mn-lt"/>
              </a:rPr>
              <a:t>For example, the manufacturer might say the product is ‘good until January 2025’, but the manufacturer’s instructions might also say ‘good for 30 days upon opening.’ If your policy says to write the discard date, you would write the date 30 days from now on the container with a permanent marker. </a:t>
            </a:r>
          </a:p>
          <a:p>
            <a:pPr>
              <a:defRPr/>
            </a:pP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indent="0" algn="l">
              <a:buNone/>
            </a:pPr>
            <a:r>
              <a:rPr lang="en-US" b="1"/>
              <a:t>[</a:t>
            </a:r>
            <a:r>
              <a:rPr lang="en-US" b="1" i="0">
                <a:effectLst/>
              </a:rPr>
              <a:t>Click</a:t>
            </a:r>
            <a:r>
              <a:rPr lang="en-US" b="1"/>
              <a:t>]</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23</a:t>
            </a:fld>
            <a:endParaRPr lang="en-US"/>
          </a:p>
        </p:txBody>
      </p:sp>
    </p:spTree>
    <p:extLst>
      <p:ext uri="{BB962C8B-B14F-4D97-AF65-F5344CB8AC3E}">
        <p14:creationId xmlns:p14="http://schemas.microsoft.com/office/powerpoint/2010/main" val="65001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chemeClr val="tx1"/>
                </a:solidFill>
                <a:effectLst/>
                <a:latin typeface="+mn-lt"/>
                <a:ea typeface="ＭＳ Ｐゴシック"/>
                <a:cs typeface="Calibri"/>
              </a:rPr>
              <a:t>A mix date is the date a product is first mixed. Mixed products may only be stable for a certain amount of time and may expire before the manufacturer’s expiration date. For example, if the product you’re mixing is only good for 24 hours after mixing, make sure to write what time it was mixed or the discard date on the container. Which date you use will again be in your facility’s policy.</a:t>
            </a:r>
            <a:r>
              <a:rPr lang="en-US">
                <a:latin typeface="+mn-lt"/>
                <a:ea typeface="ＭＳ Ｐゴシック"/>
                <a:cs typeface="Calibri"/>
              </a:rPr>
              <a:t> </a:t>
            </a: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a:solidFill>
                <a:schemeClr val="tx1"/>
              </a:solidFill>
              <a:effectLst/>
              <a:latin typeface="+mn-lt"/>
            </a:endParaRPr>
          </a:p>
          <a:p>
            <a:pPr>
              <a:defRPr/>
            </a:pPr>
            <a:r>
              <a:rPr lang="en-US" sz="1200">
                <a:solidFill>
                  <a:schemeClr val="tx1"/>
                </a:solidFill>
                <a:effectLst/>
                <a:latin typeface="+mn-lt"/>
                <a:ea typeface="ＭＳ Ｐゴシック"/>
                <a:cs typeface="Calibri"/>
              </a:rPr>
              <a:t>Make sure to know your products.</a:t>
            </a:r>
            <a:r>
              <a:rPr lang="en-US">
                <a:latin typeface="+mn-lt"/>
                <a:ea typeface="ＭＳ Ｐゴシック"/>
                <a:cs typeface="Calibri"/>
              </a:rPr>
              <a:t> </a:t>
            </a:r>
            <a:endParaRPr lang="en-US" sz="1200">
              <a:solidFill>
                <a:schemeClr val="tx1"/>
              </a:solidFill>
              <a:effectLst/>
              <a:latin typeface="+mn-lt"/>
              <a:cs typeface="Calibri"/>
            </a:endParaRPr>
          </a:p>
          <a:p>
            <a:pPr>
              <a:defRPr/>
            </a:pPr>
            <a:r>
              <a:rPr lang="en-US">
                <a:latin typeface="+mn-lt"/>
                <a:ea typeface="ＭＳ Ｐゴシック"/>
                <a:cs typeface="Calibri"/>
              </a:rPr>
              <a:t> </a:t>
            </a:r>
            <a:endParaRPr lang="en-US" sz="1200" b="0" i="0">
              <a:solidFill>
                <a:schemeClr val="tx1"/>
              </a:solidFill>
              <a:effectLst/>
              <a:latin typeface="+mn-lt"/>
              <a:cs typeface="Calibri" panose="020F0502020204030204" pitchFamily="34" charset="0"/>
            </a:endParaRPr>
          </a:p>
          <a:p>
            <a:pPr marL="0" indent="0" algn="l">
              <a:buFont typeface="Arial" panose="020B0604020202020204" pitchFamily="34" charset="0"/>
              <a:buNone/>
            </a:pPr>
            <a:r>
              <a:rPr lang="en-US" b="1"/>
              <a:t>[</a:t>
            </a:r>
            <a:r>
              <a:rPr lang="en-US" b="1" i="0">
                <a:effectLst/>
              </a:rPr>
              <a:t>Click</a:t>
            </a:r>
            <a:r>
              <a:rPr lang="en-US" b="1"/>
              <a:t>]</a:t>
            </a: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a:latin typeface="+mn-lt"/>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24</a:t>
            </a:fld>
            <a:endParaRPr lang="en-US"/>
          </a:p>
        </p:txBody>
      </p:sp>
    </p:spTree>
    <p:extLst>
      <p:ext uri="{BB962C8B-B14F-4D97-AF65-F5344CB8AC3E}">
        <p14:creationId xmlns:p14="http://schemas.microsoft.com/office/powerpoint/2010/main" val="3750726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disinfectants come premixed and others need to be diluted.  </a:t>
            </a:r>
          </a:p>
          <a:p>
            <a:endParaRPr lang="en-US" dirty="0">
              <a:latin typeface="+mn-lt"/>
              <a:ea typeface="ＭＳ Ｐゴシック"/>
              <a:cs typeface="Calibri"/>
            </a:endParaRPr>
          </a:p>
          <a:p>
            <a:r>
              <a:rPr lang="en-US" sz="1200" b="0" i="0" dirty="0">
                <a:solidFill>
                  <a:schemeClr val="tx1"/>
                </a:solidFill>
                <a:effectLst/>
                <a:latin typeface="+mn-lt"/>
                <a:ea typeface="ＭＳ Ｐゴシック"/>
                <a:cs typeface="Calibri"/>
              </a:rPr>
              <a:t>Disinfectants must be mixed according to the manufacturer’s guidelines in order to work properly.</a:t>
            </a:r>
            <a:r>
              <a:rPr lang="en-US" dirty="0">
                <a:latin typeface="+mn-lt"/>
                <a:ea typeface="ＭＳ Ｐゴシック"/>
                <a:cs typeface="Calibri"/>
              </a:rPr>
              <a:t> </a:t>
            </a:r>
            <a:r>
              <a:rPr lang="en-US" dirty="0">
                <a:latin typeface="Calibri"/>
                <a:ea typeface="ＭＳ Ｐゴシック"/>
                <a:cs typeface="Calibri"/>
              </a:rPr>
              <a:t>Disinfectants should always be used in correct concentration and are not interchangeable. Incorrect concentrations and inappropriate use of disinfectants can result in ineffective usage. Over-diluted disinfectants may not kill germs and over concentrated disinfectants can be harmful and can cause occupational diseases among EVS staff. </a:t>
            </a:r>
            <a:endParaRPr lang="en-US" sz="1200" b="0" i="0" dirty="0">
              <a:solidFill>
                <a:schemeClr val="tx1"/>
              </a:solidFill>
              <a:effectLst/>
              <a:latin typeface="Calibri"/>
              <a:ea typeface="ＭＳ Ｐゴシック"/>
              <a:cs typeface="Calibri"/>
            </a:endParaRPr>
          </a:p>
          <a:p>
            <a:pPr algn="l">
              <a:buFont typeface="Arial" panose="020B0604020202020204" pitchFamily="34" charset="0"/>
              <a:buNone/>
            </a:pPr>
            <a:endParaRPr lang="en-US" sz="1200" dirty="0">
              <a:solidFill>
                <a:schemeClr val="tx1"/>
              </a:solidFill>
              <a:latin typeface="+mn-lt"/>
              <a:cs typeface="Calibri" panose="020F0502020204030204" pitchFamily="34" charset="0"/>
            </a:endParaRPr>
          </a:p>
          <a:p>
            <a:pPr>
              <a:defRPr/>
            </a:pPr>
            <a:r>
              <a:rPr lang="en-US" sz="1200" dirty="0">
                <a:solidFill>
                  <a:schemeClr val="tx1"/>
                </a:solidFill>
                <a:latin typeface="+mn-lt"/>
                <a:ea typeface="ＭＳ Ｐゴシック"/>
                <a:cs typeface="Calibri"/>
              </a:rPr>
              <a:t>There are two methods to prepare a disinfectant for use by mixing water with a concentrated disinfectant.</a:t>
            </a:r>
            <a:r>
              <a:rPr lang="en-US" dirty="0">
                <a:latin typeface="+mn-lt"/>
                <a:ea typeface="ＭＳ Ｐゴシック"/>
                <a:cs typeface="Calibri"/>
              </a:rPr>
              <a:t> </a:t>
            </a:r>
          </a:p>
          <a:p>
            <a:pPr>
              <a:defRPr/>
            </a:pPr>
            <a:endParaRPr lang="en-US" dirty="0">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dirty="0">
                <a:latin typeface="Calibri"/>
                <a:ea typeface="ＭＳ Ｐゴシック"/>
                <a:cs typeface="Calibri"/>
              </a:rPr>
              <a:t>An automated dispenser, as the name suggests, automatically dispenses concentrated disinfectant that is mixed with water in a desired concentration. It is a convenient way to dispense disinfectant as it does not require manual dilution. But you should still check to make sure the dilution is accurate as per manufacturer's instructions. A test strip can be used to confirm the dilution. Follow your facilities policy as to how often a test should be conducted to confirm dilution. </a:t>
            </a:r>
            <a:r>
              <a:rPr lang="en-US" i="1" dirty="0">
                <a:latin typeface="Calibri"/>
                <a:ea typeface="ＭＳ Ｐゴシック"/>
                <a:cs typeface="Calibri"/>
              </a:rPr>
              <a:t>Automated dispensers must be calibrated at intervals determined by the manufacturer.</a:t>
            </a:r>
            <a:endParaRPr lang="en-US" dirty="0">
              <a:latin typeface="Calibri"/>
              <a:ea typeface="ＭＳ Ｐゴシック"/>
              <a:cs typeface="Calibri"/>
            </a:endParaRPr>
          </a:p>
          <a:p>
            <a:pPr>
              <a:defRPr/>
            </a:pPr>
            <a:endParaRPr lang="en-US" dirty="0">
              <a:latin typeface="+mn-lt"/>
              <a:ea typeface="ＭＳ Ｐゴシック"/>
              <a:cs typeface="Calibri"/>
            </a:endParaRPr>
          </a:p>
          <a:p>
            <a:pPr>
              <a:defRPr/>
            </a:pPr>
            <a:r>
              <a:rPr lang="en-US" sz="1200" dirty="0">
                <a:solidFill>
                  <a:schemeClr val="tx1"/>
                </a:solidFill>
                <a:effectLst/>
                <a:latin typeface="+mn-lt"/>
                <a:ea typeface="ＭＳ Ｐゴシック"/>
                <a:cs typeface="Calibri"/>
              </a:rPr>
              <a:t>A manual dispenser requires EVS staff to</a:t>
            </a:r>
            <a:r>
              <a:rPr lang="en-US">
                <a:latin typeface="+mn-lt"/>
                <a:ea typeface="ＭＳ Ｐゴシック"/>
                <a:cs typeface="Calibri"/>
              </a:rPr>
              <a:t> manually</a:t>
            </a:r>
            <a:r>
              <a:rPr lang="en-US" sz="1200" dirty="0">
                <a:solidFill>
                  <a:schemeClr val="tx1"/>
                </a:solidFill>
                <a:effectLst/>
                <a:latin typeface="+mn-lt"/>
                <a:ea typeface="ＭＳ Ｐゴシック"/>
                <a:cs typeface="Calibri"/>
              </a:rPr>
              <a:t> mix the concentrated disinfectant with water to a desired concentration. EVS staff should be properly trained on how to mix concentrated disinfectants.</a:t>
            </a:r>
            <a:r>
              <a:rPr lang="en-US" dirty="0">
                <a:latin typeface="+mn-lt"/>
                <a:ea typeface="ＭＳ Ｐゴシック"/>
                <a:cs typeface="Calibri"/>
              </a:rPr>
              <a:t> </a:t>
            </a:r>
            <a:endParaRPr lang="en-US" sz="1200" dirty="0">
              <a:solidFill>
                <a:schemeClr val="tx1"/>
              </a:solidFill>
              <a:effectLst/>
              <a:latin typeface="+mn-lt"/>
              <a:cs typeface="Calibri"/>
            </a:endParaRPr>
          </a:p>
          <a:p>
            <a:pPr>
              <a:defRPr/>
            </a:pPr>
            <a:r>
              <a:rPr lang="en-US" dirty="0">
                <a:latin typeface="+mn-lt"/>
                <a:ea typeface="ＭＳ Ｐゴシック"/>
                <a:cs typeface="Calibri"/>
              </a:rPr>
              <a:t>We will describe manual mixing in the next few slides. ((remove - For</a:t>
            </a:r>
            <a:r>
              <a:rPr lang="en-US" sz="1200" dirty="0">
                <a:solidFill>
                  <a:schemeClr val="tx1"/>
                </a:solidFill>
                <a:effectLst/>
                <a:latin typeface="+mn-lt"/>
                <a:ea typeface="ＭＳ Ｐゴシック"/>
                <a:cs typeface="Calibri"/>
              </a:rPr>
              <a:t> example, manufacturer's instructions will direct you to use specific type of bottle that may be marked up to a certain point or may say to fill up the bottle up to the rim. </a:t>
            </a:r>
            <a:r>
              <a:rPr lang="en-US" dirty="0">
                <a:latin typeface="+mn-lt"/>
                <a:ea typeface="ＭＳ Ｐゴシック"/>
                <a:cs typeface="Calibri"/>
              </a:rPr>
              <a:t>If </a:t>
            </a:r>
            <a:r>
              <a:rPr lang="en-US" sz="1200" dirty="0">
                <a:solidFill>
                  <a:schemeClr val="tx1"/>
                </a:solidFill>
                <a:effectLst/>
                <a:latin typeface="+mn-lt"/>
                <a:ea typeface="ＭＳ Ｐゴシック"/>
                <a:cs typeface="Calibri"/>
              </a:rPr>
              <a:t>you use a bottle of your choice with or without correct marking or with the rim being at the different level, it may lead to incorrect dilution or mixing of the disinfectant</a:t>
            </a:r>
            <a:r>
              <a:rPr lang="en-US" dirty="0">
                <a:latin typeface="+mn-lt"/>
                <a:ea typeface="ＭＳ Ｐゴシック"/>
                <a:cs typeface="Calibri"/>
              </a:rPr>
              <a:t>.))</a:t>
            </a:r>
            <a:endParaRPr lang="en-US" sz="1200" dirty="0">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sz="1200" dirty="0">
              <a:solidFill>
                <a:schemeClr val="tx1"/>
              </a:solidFill>
              <a:latin typeface="+mn-lt"/>
              <a:cs typeface="Calibri" panose="020F0502020204030204" pitchFamily="34" charset="0"/>
            </a:endParaRPr>
          </a:p>
          <a:p>
            <a:pPr marL="0" indent="0" algn="l">
              <a:buNone/>
            </a:pPr>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25</a:t>
            </a:fld>
            <a:endParaRPr lang="en-US"/>
          </a:p>
        </p:txBody>
      </p:sp>
    </p:spTree>
    <p:extLst>
      <p:ext uri="{BB962C8B-B14F-4D97-AF65-F5344CB8AC3E}">
        <p14:creationId xmlns:p14="http://schemas.microsoft.com/office/powerpoint/2010/main" val="217006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ＭＳ Ｐゴシック"/>
                <a:cs typeface="Calibri"/>
              </a:rPr>
              <a:t>For manual preparation, solutions should always be prepared  -</a:t>
            </a:r>
          </a:p>
          <a:p>
            <a:pPr marL="0" marR="0" lvl="0" indent="0" algn="l" defTabSz="914400" rtl="0" eaLnBrk="0" fontAlgn="base" latinLnBrk="0" hangingPunct="0">
              <a:lnSpc>
                <a:spcPct val="100000"/>
              </a:lnSpc>
              <a:spcBef>
                <a:spcPct val="30000"/>
              </a:spcBef>
              <a:spcAft>
                <a:spcPts val="600"/>
              </a:spcAft>
              <a:buClrTx/>
              <a:buSzTx/>
              <a:buFontTx/>
              <a:buNone/>
              <a:tabLst/>
              <a:defRPr/>
            </a:pPr>
            <a:endParaRPr lang="en-US" b="1">
              <a:cs typeface="Calibri"/>
            </a:endParaRPr>
          </a:p>
          <a:p>
            <a:pPr marL="285750" indent="-285750">
              <a:spcAft>
                <a:spcPts val="600"/>
              </a:spcAft>
              <a:buFont typeface="Arial"/>
              <a:buChar char="•"/>
              <a:defRPr/>
            </a:pPr>
            <a:r>
              <a:rPr lang="en-US" b="1" dirty="0">
                <a:latin typeface="Calibri"/>
                <a:ea typeface="ＭＳ Ｐゴシック"/>
                <a:cs typeface="Calibri"/>
              </a:rPr>
              <a:t>In a designated area. </a:t>
            </a:r>
            <a:r>
              <a:rPr lang="en-US" dirty="0">
                <a:latin typeface="Calibri"/>
                <a:ea typeface="ＭＳ Ｐゴシック"/>
                <a:cs typeface="Calibri"/>
              </a:rPr>
              <a:t>Daily preparation of supplies and equipment for cleaning staff will often depend on local factors such as the size of the resident care area. </a:t>
            </a:r>
            <a:endParaRPr lang="en-US" dirty="0">
              <a:cs typeface="Calibri"/>
            </a:endParaRP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endParaRPr lang="en-US" b="1">
              <a:cs typeface="Calibri"/>
            </a:endParaRPr>
          </a:p>
          <a:p>
            <a:pPr marL="285750" indent="-285750">
              <a:spcAft>
                <a:spcPts val="600"/>
              </a:spcAft>
              <a:buFont typeface="Arial"/>
              <a:buChar char="•"/>
              <a:defRPr/>
            </a:pPr>
            <a:r>
              <a:rPr lang="en-US" dirty="0">
                <a:latin typeface="Calibri"/>
                <a:ea typeface="ＭＳ Ｐゴシック"/>
                <a:cs typeface="Calibri"/>
              </a:rPr>
              <a:t>Solutions should always be prepared </a:t>
            </a:r>
            <a:r>
              <a:rPr lang="en-US" b="1" dirty="0">
                <a:latin typeface="Calibri"/>
                <a:ea typeface="ＭＳ Ｐゴシック"/>
                <a:cs typeface="Calibri"/>
              </a:rPr>
              <a:t>according to label instructions. </a:t>
            </a:r>
            <a:r>
              <a:rPr lang="en-US" dirty="0">
                <a:latin typeface="Calibri"/>
                <a:ea typeface="ＭＳ Ｐゴシック"/>
                <a:cs typeface="Calibri"/>
              </a:rPr>
              <a:t>This is key to ensuring the product works effectively and as it’s supposed to.</a:t>
            </a: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endParaRPr lang="en-US">
              <a:cs typeface="Calibri"/>
            </a:endParaRPr>
          </a:p>
          <a:p>
            <a:pPr marL="285750" indent="-285750">
              <a:spcAft>
                <a:spcPts val="600"/>
              </a:spcAft>
              <a:buFont typeface="Arial"/>
              <a:buChar char="•"/>
            </a:pPr>
            <a:r>
              <a:rPr lang="en-US" b="1">
                <a:latin typeface="Calibri"/>
                <a:ea typeface="ＭＳ Ｐゴシック"/>
                <a:cs typeface="Calibri"/>
              </a:rPr>
              <a:t>Prepare</a:t>
            </a:r>
            <a:r>
              <a:rPr lang="en-US" b="1" dirty="0">
                <a:latin typeface="Calibri"/>
                <a:ea typeface="ＭＳ Ｐゴシック"/>
                <a:cs typeface="Calibri"/>
              </a:rPr>
              <a:t> solutions using accurate measure tools. Using a standard way of measuring, for example by </a:t>
            </a:r>
            <a:r>
              <a:rPr lang="en-US" dirty="0">
                <a:latin typeface="Calibri"/>
                <a:ea typeface="ＭＳ Ｐゴシック"/>
                <a:cs typeface="Calibri"/>
              </a:rPr>
              <a:t>using a measuring cup will help ensure proper preparation. </a:t>
            </a:r>
            <a:r>
              <a:rPr lang="en-US" b="1" dirty="0">
                <a:latin typeface="Calibri"/>
                <a:ea typeface="ＭＳ Ｐゴシック"/>
                <a:cs typeface="Calibri"/>
              </a:rPr>
              <a:t>Never eyeball or guesstimate the measurement of disinfectant solution to water. </a:t>
            </a:r>
            <a:endParaRPr lang="en-US" b="1" dirty="0">
              <a:cs typeface="Calibri"/>
            </a:endParaRPr>
          </a:p>
          <a:p>
            <a:pPr marL="285750" indent="-285750">
              <a:spcAft>
                <a:spcPts val="600"/>
              </a:spcAft>
              <a:buFont typeface="Arial"/>
              <a:buChar char="•"/>
            </a:pPr>
            <a:endParaRPr lang="en-US" sz="1200" b="1" dirty="0">
              <a:effectLst/>
              <a:latin typeface="Calibri"/>
              <a:cs typeface="Calibri"/>
            </a:endParaRPr>
          </a:p>
          <a:p>
            <a:pPr marL="285750" indent="-285750">
              <a:spcAft>
                <a:spcPts val="600"/>
              </a:spcAft>
              <a:buFont typeface="Arial"/>
              <a:buChar char="•"/>
            </a:pPr>
            <a:r>
              <a:rPr lang="en-US" b="1">
                <a:latin typeface="Calibri"/>
                <a:ea typeface="ＭＳ Ｐゴシック"/>
                <a:cs typeface="Calibri"/>
              </a:rPr>
              <a:t>And lastly, u</a:t>
            </a:r>
            <a:r>
              <a:rPr lang="en-US">
                <a:latin typeface="Calibri"/>
                <a:ea typeface="ＭＳ Ｐゴシック"/>
                <a:cs typeface="Calibri"/>
              </a:rPr>
              <a:t>se personal protective equipment (PPE) to prevent splashes or sprays.</a:t>
            </a:r>
            <a:endParaRPr lang="en-US" b="1" dirty="0">
              <a:latin typeface="Calibri"/>
              <a:cs typeface="Calibri"/>
            </a:endParaRPr>
          </a:p>
          <a:p>
            <a:pPr marL="285750" indent="-285750">
              <a:spcAft>
                <a:spcPts val="600"/>
              </a:spcAft>
              <a:buFont typeface="Arial" panose="020B0604020202020204" pitchFamily="34" charset="0"/>
              <a:buChar char="•"/>
            </a:pPr>
            <a:endParaRPr lang="en-US">
              <a:latin typeface="Segoe UI" panose="020B0502040204020203" pitchFamily="34" charset="0"/>
              <a:cs typeface="Segoe UI"/>
            </a:endParaRPr>
          </a:p>
          <a:p>
            <a:pPr>
              <a:spcAft>
                <a:spcPts val="600"/>
              </a:spcAft>
            </a:pPr>
            <a:r>
              <a:rPr lang="en-US" sz="1200" dirty="0">
                <a:effectLst/>
                <a:latin typeface="Segoe UI"/>
                <a:ea typeface="ＭＳ Ｐゴシック"/>
                <a:cs typeface="Segoe UI"/>
              </a:rPr>
              <a:t>When the disinfectant solution is not prepared per </a:t>
            </a:r>
            <a:r>
              <a:rPr lang="en-US" dirty="0">
                <a:latin typeface="Segoe UI"/>
                <a:ea typeface="ＭＳ Ｐゴシック"/>
                <a:cs typeface="Segoe UI"/>
              </a:rPr>
              <a:t>label </a:t>
            </a:r>
            <a:r>
              <a:rPr lang="en-US" sz="1200" dirty="0">
                <a:effectLst/>
                <a:latin typeface="Segoe UI"/>
                <a:ea typeface="ＭＳ Ｐゴシック"/>
                <a:cs typeface="Segoe UI"/>
              </a:rPr>
              <a:t>instructions, it can be too strong, or weak and will not be able to disinfect appropriately. </a:t>
            </a:r>
            <a:r>
              <a:rPr lang="en-US" dirty="0">
                <a:latin typeface="Calibri"/>
                <a:ea typeface="ＭＳ Ｐゴシック"/>
                <a:cs typeface="Calibri"/>
              </a:rPr>
              <a:t>You should never add more water to dilute the smell of a cleaning solution, either. The disinfectant will not work as it is intended.</a:t>
            </a:r>
          </a:p>
          <a:p>
            <a:pPr marL="285750" indent="-285750">
              <a:spcAft>
                <a:spcPts val="600"/>
              </a:spcAft>
              <a:buFont typeface="Arial" panose="020B0604020202020204" pitchFamily="34" charset="0"/>
              <a:buChar char="•"/>
            </a:pPr>
            <a:endParaRPr lang="en-US" b="1">
              <a:latin typeface="Calibri"/>
              <a:ea typeface="ＭＳ Ｐゴシック"/>
              <a:cs typeface="Calibri"/>
            </a:endParaRPr>
          </a:p>
          <a:p>
            <a:pPr>
              <a:spcAft>
                <a:spcPts val="600"/>
              </a:spcAft>
            </a:pPr>
            <a:r>
              <a:rPr lang="en-US" b="0" dirty="0">
                <a:latin typeface="Calibri"/>
                <a:ea typeface="ＭＳ Ｐゴシック"/>
                <a:cs typeface="Calibri"/>
              </a:rPr>
              <a:t>If you or your residents don’t like the smell or other properties of the disinfectant,</a:t>
            </a:r>
            <a:r>
              <a:rPr lang="en-US" dirty="0">
                <a:latin typeface="Calibri"/>
                <a:ea typeface="ＭＳ Ｐゴシック"/>
                <a:cs typeface="Calibri"/>
              </a:rPr>
              <a:t> </a:t>
            </a:r>
            <a:r>
              <a:rPr lang="en-US" b="0" dirty="0">
                <a:latin typeface="Calibri"/>
                <a:ea typeface="ＭＳ Ｐゴシック"/>
                <a:cs typeface="Calibri"/>
              </a:rPr>
              <a:t> don’t try to fix it on your own. Contact your EVS Manager to let them know.</a:t>
            </a:r>
          </a:p>
          <a:p>
            <a:pPr marL="285750" indent="-285750">
              <a:spcAft>
                <a:spcPts val="600"/>
              </a:spcAft>
              <a:buFont typeface="Arial"/>
              <a:buChar char="•"/>
              <a:defRPr/>
            </a:pPr>
            <a:endParaRPr lang="en-US" b="1">
              <a:latin typeface="Calibri"/>
              <a:ea typeface="ＭＳ Ｐゴシック"/>
              <a:cs typeface="Calibri"/>
            </a:endParaRPr>
          </a:p>
          <a:p>
            <a:pPr marR="0" lvl="0" algn="l" defTabSz="914400">
              <a:lnSpc>
                <a:spcPct val="100000"/>
              </a:lnSpc>
              <a:spcBef>
                <a:spcPct val="30000"/>
              </a:spcBef>
              <a:spcAft>
                <a:spcPts val="600"/>
              </a:spcAft>
              <a:tabLst/>
              <a:defRPr/>
            </a:pPr>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26</a:t>
            </a:fld>
            <a:endParaRPr lang="en-US"/>
          </a:p>
        </p:txBody>
      </p:sp>
    </p:spTree>
    <p:extLst>
      <p:ext uri="{BB962C8B-B14F-4D97-AF65-F5344CB8AC3E}">
        <p14:creationId xmlns:p14="http://schemas.microsoft.com/office/powerpoint/2010/main" val="54277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Calibri"/>
                <a:ea typeface="ＭＳ Ｐゴシック"/>
                <a:cs typeface="Calibri"/>
              </a:rPr>
              <a:t>Let's</a:t>
            </a:r>
            <a:r>
              <a:rPr lang="en-US" dirty="0">
                <a:solidFill>
                  <a:schemeClr val="tx1"/>
                </a:solidFill>
                <a:latin typeface="Calibri"/>
                <a:ea typeface="ＭＳ Ｐゴシック"/>
                <a:cs typeface="Calibri"/>
              </a:rPr>
              <a:t> recap some dos and don’ts of disinfectant use:</a:t>
            </a:r>
            <a:r>
              <a:rPr lang="en-US" dirty="0">
                <a:latin typeface="Calibri"/>
                <a:ea typeface="ＭＳ Ｐゴシック"/>
                <a:cs typeface="Calibri"/>
              </a:rPr>
              <a:t> </a:t>
            </a:r>
            <a:endParaRPr lang="en-US" dirty="0">
              <a:solidFill>
                <a:schemeClr val="tx1"/>
              </a:solidFill>
            </a:endParaRPr>
          </a:p>
          <a:p>
            <a:pPr marL="171450" indent="-171450">
              <a:buFontTx/>
              <a:buChar char="-"/>
            </a:pPr>
            <a:r>
              <a:rPr lang="en-US" dirty="0">
                <a:latin typeface="Calibri"/>
                <a:ea typeface="ＭＳ Ｐゴシック"/>
                <a:cs typeface="Calibri"/>
              </a:rPr>
              <a:t>Always follow label instructions</a:t>
            </a:r>
            <a:r>
              <a:rPr lang="en-US" sz="1200" b="0" i="0" dirty="0">
                <a:solidFill>
                  <a:schemeClr val="tx1"/>
                </a:solidFill>
                <a:effectLst/>
                <a:latin typeface="Calibri"/>
                <a:ea typeface="ＭＳ Ｐゴシック"/>
                <a:cs typeface="Calibri"/>
              </a:rPr>
              <a:t> </a:t>
            </a:r>
            <a:r>
              <a:rPr lang="en-US" dirty="0">
                <a:latin typeface="Calibri"/>
                <a:ea typeface="ＭＳ Ｐゴシック"/>
                <a:cs typeface="Calibri"/>
              </a:rPr>
              <a:t>for</a:t>
            </a:r>
            <a:r>
              <a:rPr lang="en-US" sz="1200" b="0" i="0" dirty="0">
                <a:solidFill>
                  <a:schemeClr val="tx1"/>
                </a:solidFill>
                <a:effectLst/>
                <a:latin typeface="Calibri"/>
                <a:ea typeface="ＭＳ Ｐゴシック"/>
                <a:cs typeface="Calibri"/>
              </a:rPr>
              <a:t> safe and effective use of a disinfectant.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dirty="0">
                <a:solidFill>
                  <a:schemeClr val="tx1"/>
                </a:solidFill>
                <a:effectLst/>
                <a:latin typeface="Calibri"/>
                <a:ea typeface="ＭＳ Ｐゴシック"/>
                <a:cs typeface="Calibri"/>
              </a:rPr>
              <a:t>Use appropriate</a:t>
            </a:r>
            <a:r>
              <a:rPr lang="en-US" sz="1200" b="0" dirty="0">
                <a:solidFill>
                  <a:schemeClr val="tx1"/>
                </a:solidFill>
                <a:latin typeface="Calibri"/>
                <a:ea typeface="ＭＳ Ｐゴシック"/>
                <a:cs typeface="Calibri"/>
              </a:rPr>
              <a:t> disinfectant for the surface to protect the surface from damage.</a:t>
            </a:r>
            <a:endParaRPr lang="en-US" sz="1200" b="0" i="0" dirty="0">
              <a:solidFill>
                <a:schemeClr val="tx1"/>
              </a:solidFill>
              <a:effectLst/>
              <a:latin typeface="Calibri"/>
              <a:ea typeface="ＭＳ Ｐゴシック"/>
              <a:cs typeface="Calibri"/>
            </a:endParaRPr>
          </a:p>
          <a:p>
            <a:pPr>
              <a:defRPr/>
            </a:pPr>
            <a:endParaRPr lang="en-US" b="1">
              <a:latin typeface="Calibri"/>
              <a:ea typeface="ＭＳ Ｐゴシック"/>
              <a:cs typeface="Calibri"/>
            </a:endParaRPr>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27</a:t>
            </a:fld>
            <a:endParaRPr lang="en-US"/>
          </a:p>
        </p:txBody>
      </p:sp>
    </p:spTree>
    <p:extLst>
      <p:ext uri="{BB962C8B-B14F-4D97-AF65-F5344CB8AC3E}">
        <p14:creationId xmlns:p14="http://schemas.microsoft.com/office/powerpoint/2010/main" val="390077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sz="1200" b="0" i="0" dirty="0">
                <a:solidFill>
                  <a:schemeClr val="tx1"/>
                </a:solidFill>
                <a:effectLst/>
                <a:latin typeface="Calibri"/>
                <a:ea typeface="ＭＳ Ｐゴシック"/>
                <a:cs typeface="Calibri"/>
              </a:rPr>
              <a:t>Follow contact or wet time to kill the claimed type of germs. A disinfectant needs to remain wet on the surface long enough to kill the germs completely.</a:t>
            </a:r>
            <a:r>
              <a:rPr lang="en-US" dirty="0">
                <a:latin typeface="Calibri"/>
                <a:ea typeface="ＭＳ Ｐゴシック"/>
                <a:cs typeface="Calibri"/>
              </a:rPr>
              <a:t> </a:t>
            </a:r>
            <a:endParaRPr lang="en-US"/>
          </a:p>
          <a:p>
            <a:pPr marL="285750" indent="-285750">
              <a:buFont typeface="Arial"/>
              <a:buChar char="•"/>
              <a:defRPr/>
            </a:pPr>
            <a:r>
              <a:rPr lang="en-US" sz="1200" b="0" i="0" dirty="0">
                <a:solidFill>
                  <a:schemeClr val="tx1"/>
                </a:solidFill>
                <a:effectLst/>
                <a:latin typeface="Calibri"/>
                <a:ea typeface="ＭＳ Ｐゴシック"/>
                <a:cs typeface="Calibri"/>
              </a:rPr>
              <a:t>Ensure the disinfectant dilution is correct. </a:t>
            </a:r>
            <a:r>
              <a:rPr lang="en-US" sz="1200" b="0" i="0" strike="noStrike" dirty="0">
                <a:solidFill>
                  <a:schemeClr val="tx1"/>
                </a:solidFill>
                <a:effectLst/>
                <a:latin typeface="Calibri"/>
                <a:ea typeface="ＭＳ Ｐゴシック"/>
                <a:cs typeface="Calibri"/>
              </a:rPr>
              <a:t>Be familiar with the cleaning solutions you are using and ensure you change the solutions when recommended by the</a:t>
            </a:r>
            <a:r>
              <a:rPr lang="en-US" dirty="0">
                <a:latin typeface="Calibri"/>
                <a:ea typeface="ＭＳ Ｐゴシック"/>
                <a:cs typeface="Calibri"/>
              </a:rPr>
              <a:t> label instructions </a:t>
            </a:r>
            <a:r>
              <a:rPr lang="en-US" sz="1200" b="0" i="0" strike="noStrike" dirty="0">
                <a:solidFill>
                  <a:schemeClr val="tx1"/>
                </a:solidFill>
                <a:effectLst/>
                <a:latin typeface="Calibri"/>
                <a:ea typeface="ＭＳ Ｐゴシック"/>
                <a:cs typeface="Calibri"/>
              </a:rPr>
              <a:t>or when soiled.</a:t>
            </a:r>
            <a:r>
              <a:rPr lang="en-US" dirty="0">
                <a:latin typeface="Calibri"/>
                <a:ea typeface="ＭＳ Ｐゴシック"/>
                <a:cs typeface="Calibri"/>
              </a:rPr>
              <a:t> </a:t>
            </a:r>
            <a:endParaRPr lang="en-US" sz="1200" b="0" i="0" dirty="0">
              <a:solidFill>
                <a:srgbClr val="000000"/>
              </a:solidFill>
              <a:effectLst/>
              <a:latin typeface="Calibri" panose="020F0502020204030204" pitchFamily="34" charset="0"/>
              <a:cs typeface="Calibri" panose="020F0502020204030204" pitchFamily="34" charset="0"/>
            </a:endParaRPr>
          </a:p>
          <a:p>
            <a:pPr marL="285750" indent="-285750">
              <a:buFont typeface="Arial"/>
              <a:buChar char="•"/>
            </a:pPr>
            <a:r>
              <a:rPr lang="en-US" dirty="0">
                <a:latin typeface="Calibri"/>
                <a:ea typeface="ＭＳ Ｐゴシック"/>
                <a:cs typeface="Calibri"/>
              </a:rPr>
              <a:t>Ensure proper PPE use to protect yourself from exposure to chemicals.  For example, use gloves when handling disinfectant saturated cloths, and use eye protection when splashing might occur during mixing. </a:t>
            </a:r>
          </a:p>
          <a:p>
            <a:endParaRPr lang="en-US" b="1">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28</a:t>
            </a:fld>
            <a:endParaRPr lang="en-US"/>
          </a:p>
        </p:txBody>
      </p:sp>
    </p:spTree>
    <p:extLst>
      <p:ext uri="{BB962C8B-B14F-4D97-AF65-F5344CB8AC3E}">
        <p14:creationId xmlns:p14="http://schemas.microsoft.com/office/powerpoint/2010/main" val="75434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b="0" i="0" dirty="0">
                <a:solidFill>
                  <a:schemeClr val="tx1"/>
                </a:solidFill>
                <a:effectLst/>
                <a:latin typeface="Calibri"/>
                <a:ea typeface="ＭＳ Ｐゴシック"/>
                <a:cs typeface="Calibri"/>
              </a:rPr>
              <a:t>Don’t mix or dilute the disinfectant unless specified on the label. Additionally, follow</a:t>
            </a:r>
            <a:r>
              <a:rPr lang="en-US" dirty="0">
                <a:latin typeface="Calibri"/>
                <a:ea typeface="ＭＳ Ｐゴシック"/>
                <a:cs typeface="Calibri"/>
              </a:rPr>
              <a:t> label</a:t>
            </a:r>
            <a:r>
              <a:rPr lang="en-US" sz="1200" b="0" i="0" dirty="0">
                <a:solidFill>
                  <a:schemeClr val="tx1"/>
                </a:solidFill>
                <a:effectLst/>
                <a:latin typeface="Calibri"/>
                <a:ea typeface="ＭＳ Ｐゴシック"/>
                <a:cs typeface="Calibri"/>
              </a:rPr>
              <a:t> instructions regarding expiration date and how frequently fresh solution should be prepared. Solutions of detergents or disinfectants can be a reservoir for pathogens, particularly if the solution is prepared in a dirty container, stored for long periods of time, or prepared incorrectly.</a:t>
            </a:r>
            <a:r>
              <a:rPr lang="en-US" dirty="0">
                <a:latin typeface="Calibri"/>
                <a:ea typeface="ＭＳ Ｐゴシック"/>
                <a:cs typeface="Calibri"/>
              </a:rPr>
              <a:t> </a:t>
            </a:r>
            <a:endParaRPr lang="en-US" sz="1200" b="0" i="0" dirty="0">
              <a:solidFill>
                <a:schemeClr val="tx1"/>
              </a:solidFill>
              <a:effectLst/>
              <a:latin typeface="Calibri" panose="020F0502020204030204" pitchFamily="34" charset="0"/>
              <a:cs typeface="Calibri" panose="020F0502020204030204" pitchFamily="34" charset="0"/>
            </a:endParaRPr>
          </a:p>
          <a:p>
            <a:pPr marL="285750" indent="-285750" algn="l">
              <a:buFont typeface="Arial"/>
              <a:buChar char="•"/>
            </a:pPr>
            <a:r>
              <a:rPr lang="en-US" sz="1200" b="0" i="0" dirty="0">
                <a:solidFill>
                  <a:schemeClr val="tx1"/>
                </a:solidFill>
                <a:effectLst/>
                <a:latin typeface="Calibri"/>
                <a:ea typeface="ＭＳ Ｐゴシック"/>
                <a:cs typeface="Calibri"/>
              </a:rPr>
              <a:t>Don’t “top off" or add new solution to containers </a:t>
            </a:r>
            <a:r>
              <a:rPr lang="en-US" sz="1200" b="0" i="0" strike="noStrike" dirty="0">
                <a:solidFill>
                  <a:schemeClr val="tx1"/>
                </a:solidFill>
                <a:effectLst/>
                <a:latin typeface="Calibri"/>
                <a:ea typeface="ＭＳ Ｐゴシック"/>
                <a:cs typeface="Calibri"/>
              </a:rPr>
              <a:t>containing</a:t>
            </a:r>
            <a:r>
              <a:rPr lang="en-US" sz="1200" b="0" i="0" dirty="0">
                <a:solidFill>
                  <a:schemeClr val="tx1"/>
                </a:solidFill>
                <a:effectLst/>
                <a:latin typeface="Calibri"/>
                <a:ea typeface="ＭＳ Ｐゴシック"/>
                <a:cs typeface="Calibri"/>
              </a:rPr>
              <a:t> old solution.</a:t>
            </a:r>
          </a:p>
          <a:p>
            <a:pPr marL="285750" indent="-285750">
              <a:buFont typeface="Arial"/>
              <a:buChar char="•"/>
            </a:pPr>
            <a:r>
              <a:rPr lang="en-US" sz="1200" dirty="0">
                <a:solidFill>
                  <a:schemeClr val="tx1"/>
                </a:solidFill>
                <a:latin typeface="Calibri"/>
                <a:ea typeface="ＭＳ Ｐゴシック"/>
                <a:cs typeface="Calibri"/>
              </a:rPr>
              <a:t>Don’t mix different disinfectants! For example, don’t mix bleach with quats or any other disinfectants. It can create a hazardous situation.</a:t>
            </a:r>
            <a:r>
              <a:rPr lang="en-US" dirty="0">
                <a:latin typeface="Calibri"/>
                <a:ea typeface="ＭＳ Ｐゴシック"/>
                <a:cs typeface="Calibri"/>
              </a:rPr>
              <a:t> </a:t>
            </a:r>
          </a:p>
          <a:p>
            <a:endParaRPr lang="en-US" b="1">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29</a:t>
            </a:fld>
            <a:endParaRPr lang="en-US"/>
          </a:p>
        </p:txBody>
      </p:sp>
    </p:spTree>
    <p:extLst>
      <p:ext uri="{BB962C8B-B14F-4D97-AF65-F5344CB8AC3E}">
        <p14:creationId xmlns:p14="http://schemas.microsoft.com/office/powerpoint/2010/main" val="20529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tx1"/>
                </a:solidFill>
                <a:effectLst/>
                <a:latin typeface="Calibri"/>
                <a:ea typeface="ＭＳ Ｐゴシック"/>
                <a:cs typeface="Calibri"/>
              </a:rPr>
              <a:t>As we know, </a:t>
            </a:r>
            <a:r>
              <a:rPr lang="en-US" dirty="0">
                <a:latin typeface="Calibri"/>
                <a:ea typeface="ＭＳ Ｐゴシック"/>
                <a:cs typeface="Calibri"/>
              </a:rPr>
              <a:t>germs spread by pathways</a:t>
            </a:r>
            <a:r>
              <a:rPr lang="en-US" dirty="0">
                <a:solidFill>
                  <a:schemeClr val="tx1"/>
                </a:solidFill>
                <a:effectLst/>
                <a:latin typeface="Calibri"/>
                <a:ea typeface="ＭＳ Ｐゴシック"/>
                <a:cs typeface="Calibri"/>
              </a:rPr>
              <a:t>. Both germs in the environment and improperly disinfected surfaces play a role in spreading germs. When a</a:t>
            </a:r>
            <a:r>
              <a:rPr lang="en-US" dirty="0">
                <a:solidFill>
                  <a:schemeClr val="tx1"/>
                </a:solidFill>
                <a:latin typeface="Calibri"/>
                <a:ea typeface="ＭＳ Ｐゴシック"/>
                <a:cs typeface="Calibri"/>
              </a:rPr>
              <a:t>ll healthcare workers, including environmental services staff, work together to help create a safe environment for residents, we can all prevent the spread of germs. B</a:t>
            </a:r>
            <a:r>
              <a:rPr lang="en-US" dirty="0">
                <a:solidFill>
                  <a:schemeClr val="tx1"/>
                </a:solidFill>
                <a:effectLst/>
                <a:latin typeface="Calibri"/>
                <a:ea typeface="ＭＳ Ｐゴシック"/>
                <a:cs typeface="Calibri"/>
              </a:rPr>
              <a:t>y following appropriate infection prevention and control practices and correct selection and use of disinfectants, EVS staff play an important role by reducing the amount of germs in the environment.</a:t>
            </a:r>
            <a:endParaRPr lang="en-US" dirty="0">
              <a:solidFill>
                <a:schemeClr val="tx1"/>
              </a:solidFill>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solidFill>
                <a:schemeClr val="tx1"/>
              </a:solidFill>
              <a:latin typeface="Calibri" panose="020F0502020204030204" pitchFamily="34" charset="0"/>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a:p>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159774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In summary </a:t>
            </a:r>
            <a:endParaRPr lang="en-US" dirty="0">
              <a:ea typeface="ＭＳ Ｐゴシック"/>
            </a:endParaRPr>
          </a:p>
          <a:p>
            <a:endParaRPr lang="en-US" dirty="0">
              <a:latin typeface="Calibri"/>
              <a:cs typeface="Calibri"/>
            </a:endParaRPr>
          </a:p>
          <a:p>
            <a:pPr marL="171450" indent="-171450">
              <a:spcAft>
                <a:spcPts val="600"/>
              </a:spcAft>
              <a:buFont typeface="Arial" panose="020B0604020202020204" pitchFamily="34" charset="0"/>
              <a:buChar char="•"/>
            </a:pPr>
            <a:r>
              <a:rPr lang="en-US" dirty="0">
                <a:latin typeface="Calibri"/>
                <a:ea typeface="ＭＳ Ｐゴシック"/>
                <a:cs typeface="Calibri"/>
              </a:rPr>
              <a:t>Only clean surfaces can be disinfected</a:t>
            </a:r>
            <a:endParaRPr lang="en-US" altLang="en-US" dirty="0">
              <a:latin typeface="Calibri"/>
              <a:ea typeface="ＭＳ Ｐゴシック"/>
              <a:cs typeface="Calibri"/>
            </a:endParaRPr>
          </a:p>
          <a:p>
            <a:pPr marL="171450" indent="-171450">
              <a:spcBef>
                <a:spcPts val="0"/>
              </a:spcBef>
              <a:spcAft>
                <a:spcPts val="600"/>
              </a:spcAft>
              <a:buFont typeface="Arial"/>
              <a:buChar char="•"/>
            </a:pPr>
            <a:r>
              <a:rPr lang="en-US" dirty="0">
                <a:latin typeface="Calibri"/>
                <a:ea typeface="ＭＳ Ｐゴシック"/>
                <a:cs typeface="Calibri"/>
              </a:rPr>
              <a:t>Disinfectant choice depends on the surface being cleaned</a:t>
            </a:r>
          </a:p>
          <a:p>
            <a:pPr marL="171450" indent="-171450">
              <a:spcBef>
                <a:spcPts val="0"/>
              </a:spcBef>
              <a:spcAft>
                <a:spcPts val="600"/>
              </a:spcAft>
              <a:buFont typeface="Arial"/>
              <a:buChar char="•"/>
            </a:pPr>
            <a:r>
              <a:rPr lang="en-US" dirty="0">
                <a:latin typeface="Calibri"/>
                <a:ea typeface="ＭＳ Ｐゴシック"/>
                <a:cs typeface="Calibri"/>
              </a:rPr>
              <a:t>Follow the label instructions for use, including the contact/wet time</a:t>
            </a:r>
          </a:p>
          <a:p>
            <a:pPr marL="171450" indent="-171450">
              <a:spcBef>
                <a:spcPts val="0"/>
              </a:spcBef>
              <a:spcAft>
                <a:spcPts val="600"/>
              </a:spcAft>
              <a:buFont typeface="Arial"/>
              <a:buChar char="•"/>
            </a:pPr>
            <a:r>
              <a:rPr lang="en-US" dirty="0">
                <a:latin typeface="Calibri"/>
                <a:ea typeface="ＭＳ Ｐゴシック"/>
                <a:cs typeface="Calibri"/>
              </a:rPr>
              <a:t>Don’t mix different disinfectants</a:t>
            </a:r>
          </a:p>
          <a:p>
            <a:pPr>
              <a:spcBef>
                <a:spcPts val="0"/>
              </a:spcBef>
              <a:spcAft>
                <a:spcPts val="600"/>
              </a:spcAft>
            </a:pPr>
            <a:endParaRPr lang="en-US" dirty="0">
              <a:cs typeface="Calibri"/>
            </a:endParaRPr>
          </a:p>
          <a:p>
            <a:pPr>
              <a:spcBef>
                <a:spcPts val="0"/>
              </a:spcBef>
              <a:spcAft>
                <a:spcPts val="600"/>
              </a:spcAft>
            </a:pPr>
            <a:r>
              <a:rPr lang="en-US" b="1" dirty="0"/>
              <a:t>[Click]</a:t>
            </a:r>
            <a:endParaRPr lang="en-US" dirty="0"/>
          </a:p>
          <a:p>
            <a:endParaRPr lang="en-US"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30</a:t>
            </a:fld>
            <a:endParaRPr lang="en-US"/>
          </a:p>
        </p:txBody>
      </p:sp>
    </p:spTree>
    <p:extLst>
      <p:ext uri="{BB962C8B-B14F-4D97-AF65-F5344CB8AC3E}">
        <p14:creationId xmlns:p14="http://schemas.microsoft.com/office/powerpoint/2010/main" val="2084143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t>Instructor notes</a:t>
            </a:r>
            <a:r>
              <a:rPr lang="en-US" b="1"/>
              <a:t>: </a:t>
            </a:r>
            <a:endParaRPr lang="en-US"/>
          </a:p>
          <a:p>
            <a:pPr>
              <a:defRPr/>
            </a:pPr>
            <a:r>
              <a:rPr lang="en-US">
                <a:latin typeface="Calibri"/>
                <a:ea typeface="ＭＳ Ｐゴシック"/>
                <a:cs typeface="Calibri"/>
              </a:rPr>
              <a:t>Reference any of the listed references for more information.</a:t>
            </a:r>
          </a:p>
          <a:p>
            <a:pPr>
              <a:defRPr/>
            </a:pPr>
            <a:endParaRPr lang="en-US" b="1">
              <a:latin typeface="Calibri"/>
              <a:ea typeface="ＭＳ Ｐゴシック"/>
              <a:cs typeface="Calibri"/>
            </a:endParaRPr>
          </a:p>
          <a:p>
            <a:pPr>
              <a:defRPr/>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31</a:t>
            </a:fld>
            <a:endParaRPr lang="en-US"/>
          </a:p>
        </p:txBody>
      </p:sp>
    </p:spTree>
    <p:extLst>
      <p:ext uri="{BB962C8B-B14F-4D97-AF65-F5344CB8AC3E}">
        <p14:creationId xmlns:p14="http://schemas.microsoft.com/office/powerpoint/2010/main" val="1326515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a:t>Instructor notes</a:t>
            </a:r>
            <a:r>
              <a:rPr lang="en-US" b="1"/>
              <a:t>: </a:t>
            </a:r>
            <a:endParaRPr lang="en-US"/>
          </a:p>
          <a:p>
            <a:pPr>
              <a:defRPr/>
            </a:pPr>
            <a:r>
              <a:rPr lang="en-US">
                <a:latin typeface="Calibri"/>
                <a:ea typeface="ＭＳ Ｐゴシック"/>
                <a:cs typeface="Calibri"/>
              </a:rPr>
              <a:t>Reference any of the listed references for more information.</a:t>
            </a:r>
          </a:p>
          <a:p>
            <a:pPr>
              <a:defRPr/>
            </a:pPr>
            <a:endParaRPr lang="en-US" b="1">
              <a:latin typeface="Calibri"/>
              <a:ea typeface="ＭＳ Ｐゴシック"/>
              <a:cs typeface="Calibri"/>
            </a:endParaRPr>
          </a:p>
          <a:p>
            <a:pPr>
              <a:defRPr/>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32</a:t>
            </a:fld>
            <a:endParaRPr lang="en-US"/>
          </a:p>
        </p:txBody>
      </p:sp>
    </p:spTree>
    <p:extLst>
      <p:ext uri="{BB962C8B-B14F-4D97-AF65-F5344CB8AC3E}">
        <p14:creationId xmlns:p14="http://schemas.microsoft.com/office/powerpoint/2010/main" val="3796066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u="sng">
                <a:latin typeface="Calibri"/>
                <a:ea typeface="ＭＳ Ｐゴシック"/>
                <a:cs typeface="Calibri"/>
              </a:rPr>
              <a:t>Instructor notes</a:t>
            </a:r>
            <a:r>
              <a:rPr lang="en-US" b="1" u="none">
                <a:latin typeface="Calibri"/>
                <a:ea typeface="ＭＳ Ｐゴシック"/>
                <a:cs typeface="Calibri"/>
              </a:rPr>
              <a:t>:</a:t>
            </a:r>
            <a:r>
              <a:rPr lang="en-US" b="1">
                <a:latin typeface="Calibri"/>
                <a:ea typeface="ＭＳ Ｐゴシック"/>
                <a:cs typeface="Calibri"/>
              </a:rPr>
              <a:t> </a:t>
            </a:r>
            <a:endParaRPr lang="en-US" b="1" u="none"/>
          </a:p>
          <a:p>
            <a:r>
              <a:rPr lang="en-US">
                <a:solidFill>
                  <a:srgbClr val="242424"/>
                </a:solidFill>
                <a:latin typeface="-apple-system"/>
                <a:ea typeface="ＭＳ Ｐゴシック"/>
              </a:rPr>
              <a:t>For additional Project Firstline resources, you may direct EVS staff to access materials on the Project Firstline website or email our Project Firstline </a:t>
            </a:r>
            <a:r>
              <a:rPr lang="en-US" err="1">
                <a:solidFill>
                  <a:srgbClr val="242424"/>
                </a:solidFill>
                <a:latin typeface="-apple-system"/>
                <a:ea typeface="ＭＳ Ｐゴシック"/>
              </a:rPr>
              <a:t>AskBox</a:t>
            </a:r>
            <a:r>
              <a:rPr lang="en-US">
                <a:solidFill>
                  <a:srgbClr val="242424"/>
                </a:solidFill>
                <a:latin typeface="-apple-system"/>
                <a:ea typeface="ＭＳ Ｐゴシック"/>
              </a:rPr>
              <a:t>. </a:t>
            </a:r>
            <a:endParaRPr lang="en-US">
              <a:solidFill>
                <a:srgbClr val="242424"/>
              </a:solidFill>
              <a:latin typeface="-apple-system"/>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33</a:t>
            </a:fld>
            <a:endParaRPr lang="en-US"/>
          </a:p>
        </p:txBody>
      </p:sp>
    </p:spTree>
    <p:extLst>
      <p:ext uri="{BB962C8B-B14F-4D97-AF65-F5344CB8AC3E}">
        <p14:creationId xmlns:p14="http://schemas.microsoft.com/office/powerpoint/2010/main" val="3004934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the following slides as alternatives to printing copies of worksheets.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34</a:t>
            </a:fld>
            <a:endParaRPr lang="en-US"/>
          </a:p>
        </p:txBody>
      </p:sp>
    </p:spTree>
    <p:extLst>
      <p:ext uri="{BB962C8B-B14F-4D97-AF65-F5344CB8AC3E}">
        <p14:creationId xmlns:p14="http://schemas.microsoft.com/office/powerpoint/2010/main" val="2870010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"Read a Disinfectant Label" activity. See the Activity Cards file for additional information. </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35</a:t>
            </a:fld>
            <a:endParaRPr lang="en-US"/>
          </a:p>
        </p:txBody>
      </p:sp>
    </p:spTree>
    <p:extLst>
      <p:ext uri="{BB962C8B-B14F-4D97-AF65-F5344CB8AC3E}">
        <p14:creationId xmlns:p14="http://schemas.microsoft.com/office/powerpoint/2010/main" val="3139210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"What Would You Do?: Contact/Wet Time" activity. See the Activity Cards file for additional information. </a:t>
            </a:r>
          </a:p>
          <a:p>
            <a:endParaRPr lang="en-US">
              <a:latin typeface="Calibri"/>
              <a:ea typeface="ＭＳ Ｐゴシック"/>
              <a:cs typeface="Calibri"/>
            </a:endParaRPr>
          </a:p>
          <a:p>
            <a:pPr>
              <a:spcBef>
                <a:spcPct val="0"/>
              </a:spcBef>
            </a:pPr>
            <a:r>
              <a:rPr lang="en-US" b="1">
                <a:latin typeface="Calibri"/>
                <a:ea typeface="ＭＳ Ｐゴシック"/>
                <a:cs typeface="Calibri"/>
              </a:rPr>
              <a:t>Case Scenario 1</a:t>
            </a:r>
            <a:r>
              <a:rPr lang="en-US">
                <a:latin typeface="Calibri"/>
                <a:ea typeface="ＭＳ Ｐゴシック"/>
                <a:cs typeface="Calibri"/>
              </a:rPr>
              <a:t> </a:t>
            </a:r>
          </a:p>
          <a:p>
            <a:pPr>
              <a:spcBef>
                <a:spcPct val="0"/>
              </a:spcBef>
            </a:pPr>
            <a:r>
              <a:rPr lang="en-US" b="1">
                <a:latin typeface="Calibri"/>
                <a:ea typeface="ＭＳ Ｐゴシック"/>
                <a:cs typeface="Calibri"/>
              </a:rPr>
              <a:t>You have a new resident coming in. The nursing staff is putting pressure on EVS staff to clean the room faster and to have it ready soon. The contact/wet time for the product you use is 5 minutes, but nursing staff is asking you to ‘speed it up’.  </a:t>
            </a:r>
          </a:p>
          <a:p>
            <a:pPr>
              <a:spcBef>
                <a:spcPct val="0"/>
              </a:spcBef>
            </a:pPr>
            <a:endParaRPr lang="en-US"/>
          </a:p>
          <a:p>
            <a:pPr marL="228600" indent="-228600">
              <a:spcBef>
                <a:spcPct val="0"/>
              </a:spcBef>
              <a:buAutoNum type="arabicPeriod"/>
            </a:pPr>
            <a:r>
              <a:rPr lang="en-US">
                <a:latin typeface="Calibri"/>
                <a:ea typeface="ＭＳ Ｐゴシック"/>
                <a:cs typeface="Calibri"/>
              </a:rPr>
              <a:t>How do you proceed with cleaning and disinfecting? Select all that apply. </a:t>
            </a:r>
          </a:p>
          <a:p>
            <a:pPr marL="228600" indent="-228600">
              <a:spcBef>
                <a:spcPct val="0"/>
              </a:spcBef>
              <a:buAutoNum type="alphaUcPeriod"/>
            </a:pPr>
            <a:r>
              <a:rPr lang="en-US">
                <a:latin typeface="Calibri"/>
                <a:ea typeface="ＭＳ Ｐゴシック"/>
                <a:cs typeface="Calibri"/>
              </a:rPr>
              <a:t>Let it dry quickly </a:t>
            </a:r>
          </a:p>
          <a:p>
            <a:pPr>
              <a:spcBef>
                <a:spcPct val="0"/>
              </a:spcBef>
            </a:pPr>
            <a:r>
              <a:rPr lang="en-US">
                <a:latin typeface="Calibri"/>
                <a:ea typeface="ＭＳ Ｐゴシック"/>
                <a:cs typeface="Calibri"/>
              </a:rPr>
              <a:t>B. Wait the 5 minutes and allow it to dry </a:t>
            </a:r>
          </a:p>
          <a:p>
            <a:pPr>
              <a:spcBef>
                <a:spcPct val="0"/>
              </a:spcBef>
            </a:pPr>
            <a:r>
              <a:rPr lang="en-US">
                <a:latin typeface="Calibri"/>
                <a:ea typeface="ＭＳ Ｐゴシック"/>
                <a:cs typeface="Calibri"/>
              </a:rPr>
              <a:t>C. Wipe it off so it dries faster </a:t>
            </a:r>
          </a:p>
          <a:p>
            <a:pPr>
              <a:spcBef>
                <a:spcPct val="0"/>
              </a:spcBef>
            </a:pPr>
            <a:r>
              <a:rPr lang="en-US">
                <a:latin typeface="Calibri"/>
                <a:ea typeface="ＭＳ Ｐゴシック"/>
                <a:cs typeface="Calibri"/>
              </a:rPr>
              <a:t>D. Ignore the nursing staff </a:t>
            </a:r>
          </a:p>
          <a:p>
            <a:pPr>
              <a:spcBef>
                <a:spcPct val="0"/>
              </a:spcBef>
            </a:pPr>
            <a:r>
              <a:rPr lang="en-US">
                <a:latin typeface="Calibri"/>
                <a:ea typeface="ＭＳ Ｐゴシック"/>
                <a:cs typeface="Calibri"/>
              </a:rPr>
              <a:t>E. Other (Share your response)</a:t>
            </a:r>
          </a:p>
          <a:p>
            <a:pPr>
              <a:spcBef>
                <a:spcPct val="0"/>
              </a:spcBef>
            </a:pPr>
            <a:endParaRPr lang="en-US"/>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then move to next slide.) </a:t>
            </a:r>
            <a:endParaRPr lang="en-US">
              <a:latin typeface="Calibri"/>
              <a:ea typeface="ＭＳ Ｐゴシック"/>
              <a:cs typeface="Calibri"/>
            </a:endParaRPr>
          </a:p>
          <a:p>
            <a:pPr>
              <a:spcBef>
                <a:spcPct val="0"/>
              </a:spcBef>
            </a:pPr>
            <a:endParaRPr lang="en-US">
              <a:cs typeface="Calibri"/>
            </a:endParaRPr>
          </a:p>
          <a:p>
            <a:pPr>
              <a:spcBef>
                <a:spcPct val="0"/>
              </a:spcBef>
            </a:pPr>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36</a:t>
            </a:fld>
            <a:endParaRPr lang="en-US"/>
          </a:p>
        </p:txBody>
      </p:sp>
    </p:spTree>
    <p:extLst>
      <p:ext uri="{BB962C8B-B14F-4D97-AF65-F5344CB8AC3E}">
        <p14:creationId xmlns:p14="http://schemas.microsoft.com/office/powerpoint/2010/main" val="1570991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If you answer B, you are correct.  Note that if you answer E, may be a correct response depending on facility policy and procedure. </a:t>
            </a:r>
          </a:p>
          <a:p>
            <a:endParaRPr lang="en-US"/>
          </a:p>
          <a:p>
            <a:r>
              <a:rPr lang="en-US" b="1" u="sng">
                <a:latin typeface="Calibri"/>
                <a:ea typeface="ＭＳ Ｐゴシック"/>
                <a:cs typeface="Calibri"/>
              </a:rPr>
              <a:t>Instructor notes</a:t>
            </a:r>
            <a:r>
              <a:rPr lang="en-US" b="1">
                <a:latin typeface="Calibri"/>
                <a:ea typeface="ＭＳ Ｐゴシック"/>
                <a:cs typeface="Calibri"/>
              </a:rPr>
              <a:t>:  For each case scenario, review correct answers (highlighted in yellow) with the group and provide any additional comment or rationale per facility policy and procedures.</a:t>
            </a:r>
            <a:endParaRPr lang="en-US">
              <a:latin typeface="Calibri"/>
              <a:ea typeface="ＭＳ Ｐゴシック"/>
              <a:cs typeface="Calibri"/>
            </a:endParaRPr>
          </a:p>
          <a:p>
            <a:endParaRPr lang="en-US">
              <a:latin typeface="Calibri"/>
              <a:ea typeface="ＭＳ Ｐゴシック"/>
              <a:cs typeface="Calibri"/>
            </a:endParaRPr>
          </a:p>
          <a:p>
            <a:r>
              <a:rPr lang="en-US">
                <a:latin typeface="Calibri"/>
                <a:ea typeface="ＭＳ Ｐゴシック"/>
                <a:cs typeface="Calibri"/>
              </a:rPr>
              <a:t>How do you proceed with cleaning and disinfecting? Select all that apply. </a:t>
            </a:r>
            <a:endParaRPr lang="en-US">
              <a:cs typeface="Calibri"/>
            </a:endParaRPr>
          </a:p>
          <a:p>
            <a:pPr marL="228600" indent="-228600">
              <a:spcBef>
                <a:spcPct val="0"/>
              </a:spcBef>
              <a:buAutoNum type="alphaUcPeriod"/>
            </a:pPr>
            <a:r>
              <a:rPr lang="en-US">
                <a:latin typeface="Calibri"/>
                <a:ea typeface="ＭＳ Ｐゴシック"/>
                <a:cs typeface="Calibri"/>
              </a:rPr>
              <a:t>Let it dry quickly </a:t>
            </a:r>
          </a:p>
          <a:p>
            <a:pPr marL="228600" indent="-228600">
              <a:spcBef>
                <a:spcPct val="0"/>
              </a:spcBef>
              <a:buAutoNum type="alphaUcPeriod"/>
            </a:pPr>
            <a:r>
              <a:rPr lang="en-US" b="1">
                <a:latin typeface="Calibri"/>
                <a:ea typeface="ＭＳ Ｐゴシック"/>
                <a:cs typeface="Calibri"/>
              </a:rPr>
              <a:t>Wait the 5 minutes and allow it to dry </a:t>
            </a:r>
            <a:endParaRPr lang="en-US">
              <a:latin typeface="Calibri"/>
              <a:ea typeface="ＭＳ Ｐゴシック"/>
              <a:cs typeface="Calibri"/>
            </a:endParaRPr>
          </a:p>
          <a:p>
            <a:pPr marL="228600" indent="-228600">
              <a:spcBef>
                <a:spcPct val="0"/>
              </a:spcBef>
              <a:buAutoNum type="alphaUcPeriod"/>
            </a:pPr>
            <a:r>
              <a:rPr lang="en-US">
                <a:latin typeface="Calibri"/>
                <a:ea typeface="ＭＳ Ｐゴシック"/>
                <a:cs typeface="Calibri"/>
              </a:rPr>
              <a:t>Wipe it off so it dries faster </a:t>
            </a:r>
          </a:p>
          <a:p>
            <a:pPr marL="228600" indent="-228600">
              <a:spcBef>
                <a:spcPct val="0"/>
              </a:spcBef>
              <a:buAutoNum type="alphaUcPeriod"/>
            </a:pPr>
            <a:r>
              <a:rPr lang="en-US">
                <a:latin typeface="Calibri"/>
                <a:ea typeface="ＭＳ Ｐゴシック"/>
                <a:cs typeface="Calibri"/>
              </a:rPr>
              <a:t>Ignore the nursing staff </a:t>
            </a:r>
          </a:p>
          <a:p>
            <a:pPr marL="228600" indent="-228600">
              <a:spcBef>
                <a:spcPct val="0"/>
              </a:spcBef>
              <a:buAutoNum type="alphaUcPeriod"/>
            </a:pPr>
            <a:r>
              <a:rPr lang="en-US" b="1">
                <a:latin typeface="Calibri"/>
                <a:ea typeface="ＭＳ Ｐゴシック"/>
                <a:cs typeface="Calibri"/>
              </a:rPr>
              <a:t>Other (Share your response)* </a:t>
            </a:r>
            <a:r>
              <a:rPr lang="en-US">
                <a:latin typeface="Calibri"/>
                <a:ea typeface="ＭＳ Ｐゴシック"/>
                <a:cs typeface="Calibri"/>
              </a:rPr>
              <a:t> </a:t>
            </a:r>
          </a:p>
          <a:p>
            <a:pPr marL="228600" indent="-228600">
              <a:spcBef>
                <a:spcPct val="0"/>
              </a:spcBef>
              <a:buAutoNum type="alphaUcPeriod"/>
            </a:pPr>
            <a:endParaRPr lang="en-US"/>
          </a:p>
          <a:p>
            <a:pPr>
              <a:spcBef>
                <a:spcPct val="0"/>
              </a:spcBef>
            </a:pPr>
            <a:r>
              <a:rPr lang="en-US">
                <a:latin typeface="Calibri"/>
                <a:ea typeface="ＭＳ Ｐゴシック"/>
                <a:cs typeface="Calibri"/>
              </a:rPr>
              <a:t>*E may be a correct response depending on facility policy and procedure</a:t>
            </a:r>
          </a:p>
          <a:p>
            <a:pPr>
              <a:spcBef>
                <a:spcPct val="0"/>
              </a:spcBef>
            </a:pPr>
            <a:endParaRPr lang="en-US"/>
          </a:p>
          <a:p>
            <a:pPr>
              <a:spcBef>
                <a:spcPct val="0"/>
              </a:spcBef>
            </a:pPr>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37</a:t>
            </a:fld>
            <a:endParaRPr lang="en-US"/>
          </a:p>
        </p:txBody>
      </p:sp>
    </p:spTree>
    <p:extLst>
      <p:ext uri="{BB962C8B-B14F-4D97-AF65-F5344CB8AC3E}">
        <p14:creationId xmlns:p14="http://schemas.microsoft.com/office/powerpoint/2010/main" val="503499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For the same case scenario, How would you respond to the situation? What could you do if you’re being pressured to clean a room faster than you are able to?</a:t>
            </a:r>
          </a:p>
          <a:p>
            <a:pPr marL="685800" lvl="1" indent="-228600">
              <a:buAutoNum type="alphaUcPeriod"/>
            </a:pPr>
            <a:r>
              <a:rPr lang="en-US">
                <a:latin typeface="Calibri"/>
                <a:ea typeface="ＭＳ Ｐゴシック"/>
                <a:cs typeface="Calibri"/>
              </a:rPr>
              <a:t>Contact EVS supervisor, let them know what’s going on</a:t>
            </a:r>
          </a:p>
          <a:p>
            <a:pPr marL="685800" lvl="1" indent="-228600">
              <a:buAutoNum type="alphaUcPeriod"/>
            </a:pPr>
            <a:r>
              <a:rPr lang="en-US">
                <a:latin typeface="Calibri"/>
                <a:ea typeface="ＭＳ Ｐゴシック"/>
                <a:cs typeface="Calibri"/>
              </a:rPr>
              <a:t>Inform the nursing staff of the products contact/wet time to make the room/surface safe for the next resident</a:t>
            </a:r>
          </a:p>
          <a:p>
            <a:pPr marL="685800" lvl="1" indent="-228600">
              <a:buAutoNum type="alphaUcPeriod"/>
            </a:pPr>
            <a:r>
              <a:rPr lang="en-US">
                <a:latin typeface="Calibri"/>
                <a:ea typeface="ＭＳ Ｐゴシック"/>
                <a:cs typeface="Calibri"/>
              </a:rPr>
              <a:t>Ask EVS supervisor for assistance (maybe they can get extra EVS staff to help)</a:t>
            </a:r>
          </a:p>
          <a:p>
            <a:pPr marL="685800" lvl="1" indent="-228600">
              <a:buAutoNum type="alphaUcPeriod"/>
            </a:pPr>
            <a:r>
              <a:rPr lang="en-US">
                <a:latin typeface="Calibri"/>
                <a:ea typeface="ＭＳ Ｐゴシック"/>
                <a:cs typeface="Calibri"/>
              </a:rPr>
              <a:t>Open lines of communication between nursing staff and EVS to ensure each other’s deadlines and limitations</a:t>
            </a:r>
          </a:p>
          <a:p>
            <a:pPr marL="685800" lvl="1" indent="-228600">
              <a:buAutoNum type="alphaUcPeriod"/>
            </a:pPr>
            <a:r>
              <a:rPr lang="en-US">
                <a:latin typeface="Calibri"/>
                <a:ea typeface="ＭＳ Ｐゴシック"/>
                <a:cs typeface="Calibri"/>
              </a:rPr>
              <a:t>Involve facility’s Infection Preventionist and let them know this is an (ongoing) situation</a:t>
            </a:r>
          </a:p>
          <a:p>
            <a:pPr marL="685800" lvl="1" indent="-228600">
              <a:buAutoNum type="alphaUcPeriod"/>
            </a:pPr>
            <a:r>
              <a:rPr lang="en-US">
                <a:latin typeface="Calibri"/>
                <a:ea typeface="ＭＳ Ｐゴシック"/>
                <a:cs typeface="Calibri"/>
              </a:rPr>
              <a:t>All of the above</a:t>
            </a:r>
          </a:p>
          <a:p>
            <a:endParaRPr lang="en-US">
              <a:latin typeface="Calibri"/>
              <a:ea typeface="ＭＳ Ｐゴシック"/>
              <a:cs typeface="Calibri"/>
            </a:endParaRPr>
          </a:p>
          <a:p>
            <a:pPr>
              <a:spcBef>
                <a:spcPct val="0"/>
              </a:spcBef>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latin typeface="Calibri"/>
              <a:ea typeface="ＭＳ Ｐゴシック"/>
              <a:cs typeface="Calibri"/>
            </a:endParaRPr>
          </a:p>
          <a:p>
            <a:pPr>
              <a:spcBef>
                <a:spcPct val="0"/>
              </a:spcBef>
            </a:pPr>
            <a:endParaRPr lang="en-US">
              <a:cs typeface="Calibri"/>
            </a:endParaRPr>
          </a:p>
          <a:p>
            <a:pPr>
              <a:spcBef>
                <a:spcPct val="0"/>
              </a:spcBef>
            </a:pPr>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38</a:t>
            </a:fld>
            <a:endParaRPr lang="en-US"/>
          </a:p>
        </p:txBody>
      </p:sp>
    </p:spTree>
    <p:extLst>
      <p:ext uri="{BB962C8B-B14F-4D97-AF65-F5344CB8AC3E}">
        <p14:creationId xmlns:p14="http://schemas.microsoft.com/office/powerpoint/2010/main" val="3027353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ＭＳ Ｐゴシック"/>
                <a:cs typeface="Calibri"/>
              </a:rPr>
              <a:t>If you answered F, All of the above, you are correct.  </a:t>
            </a:r>
          </a:p>
          <a:p>
            <a:endParaRPr lang="en-US"/>
          </a:p>
          <a:p>
            <a:r>
              <a:rPr lang="en-US" b="1" u="sng"/>
              <a:t>Instructor notes: </a:t>
            </a:r>
            <a:r>
              <a:rPr lang="en-US" b="1"/>
              <a:t> For each case scenario, review correct answers (highlighted in yellow) with the group and provide any additional comment or rationale per facility policy and procedures.</a:t>
            </a:r>
            <a:endParaRPr lang="en-US"/>
          </a:p>
          <a:p>
            <a:endParaRPr lang="en-US"/>
          </a:p>
          <a:p>
            <a:r>
              <a:rPr lang="en-US"/>
              <a:t>2)  How would you respond to the situation? What could you do if you’re being pressured to clean a room faster than you are able to?</a:t>
            </a:r>
          </a:p>
          <a:p>
            <a:pPr marL="685800" lvl="1" indent="-228600">
              <a:buAutoNum type="alphaUcPeriod"/>
            </a:pPr>
            <a:r>
              <a:rPr lang="en-US"/>
              <a:t>Contact EVS supervisor, let them know what’s going on</a:t>
            </a:r>
          </a:p>
          <a:p>
            <a:pPr marL="685800" lvl="1" indent="-228600">
              <a:buAutoNum type="alphaUcPeriod"/>
            </a:pPr>
            <a:r>
              <a:rPr lang="en-US"/>
              <a:t>Inform the nursing staff of the products contact/wet time to make the room/surface safe for the next resident</a:t>
            </a:r>
          </a:p>
          <a:p>
            <a:pPr marL="685800" lvl="1" indent="-228600">
              <a:buAutoNum type="alphaUcPeriod"/>
            </a:pPr>
            <a:r>
              <a:rPr lang="en-US"/>
              <a:t>Ask EVS supervisor for assistance (maybe they can get extra EVS staff to help)</a:t>
            </a:r>
          </a:p>
          <a:p>
            <a:pPr marL="685800" lvl="1" indent="-228600">
              <a:buAutoNum type="alphaUcPeriod"/>
            </a:pPr>
            <a:r>
              <a:rPr lang="en-US">
                <a:latin typeface="Calibri"/>
                <a:ea typeface="ＭＳ Ｐゴシック"/>
                <a:cs typeface="Calibri"/>
              </a:rPr>
              <a:t>Open lines of communication between nursing staff and EVS to ensure each other’s deadlines and limitations</a:t>
            </a:r>
          </a:p>
          <a:p>
            <a:pPr marL="685800" lvl="1" indent="-228600">
              <a:buAutoNum type="alphaUcPeriod"/>
            </a:pPr>
            <a:r>
              <a:rPr lang="en-US">
                <a:latin typeface="Calibri"/>
                <a:ea typeface="ＭＳ Ｐゴシック"/>
                <a:cs typeface="Calibri"/>
              </a:rPr>
              <a:t>Involve facility’s Infection Preventionist and let them know this is an (ongoing) situation</a:t>
            </a:r>
          </a:p>
          <a:p>
            <a:pPr marL="685800" lvl="1" indent="-228600">
              <a:buAutoNum type="alphaUcPeriod"/>
            </a:pPr>
            <a:r>
              <a:rPr lang="en-US">
                <a:latin typeface="Calibri"/>
                <a:ea typeface="ＭＳ Ｐゴシック"/>
                <a:cs typeface="Calibri"/>
              </a:rPr>
              <a:t>All of the above</a:t>
            </a:r>
          </a:p>
          <a:p>
            <a:endParaRPr lang="en-US"/>
          </a:p>
          <a:p>
            <a:pPr>
              <a:spcBef>
                <a:spcPct val="0"/>
              </a:spcBef>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latin typeface="Calibri"/>
              <a:ea typeface="ＭＳ Ｐゴシック"/>
              <a:cs typeface="Calibri"/>
            </a:endParaRPr>
          </a:p>
          <a:p>
            <a:pPr>
              <a:spcBef>
                <a:spcPct val="0"/>
              </a:spcBef>
            </a:pPr>
            <a:endParaRPr lang="en-US"/>
          </a:p>
          <a:p>
            <a:pPr>
              <a:spcBef>
                <a:spcPct val="0"/>
              </a:spcBef>
            </a:pPr>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39</a:t>
            </a:fld>
            <a:endParaRPr lang="en-US"/>
          </a:p>
        </p:txBody>
      </p:sp>
    </p:spTree>
    <p:extLst>
      <p:ext uri="{BB962C8B-B14F-4D97-AF65-F5344CB8AC3E}">
        <p14:creationId xmlns:p14="http://schemas.microsoft.com/office/powerpoint/2010/main" val="34385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0" dirty="0">
                <a:solidFill>
                  <a:schemeClr val="tx1"/>
                </a:solidFill>
                <a:latin typeface="Calibri"/>
                <a:ea typeface="ＭＳ Ｐゴシック"/>
                <a:cs typeface="Calibri"/>
              </a:rPr>
              <a:t>Let’s review the difference between cleaning and disinfection.</a:t>
            </a:r>
            <a:r>
              <a:rPr lang="en-US" dirty="0">
                <a:latin typeface="Calibri"/>
                <a:ea typeface="ＭＳ Ｐゴシック"/>
                <a:cs typeface="Calibri"/>
              </a:rPr>
              <a:t> </a:t>
            </a:r>
            <a:endParaRPr lang="en-US" dirty="0">
              <a:cs typeface="Calibri"/>
            </a:endParaRPr>
          </a:p>
          <a:p>
            <a:pPr>
              <a:spcBef>
                <a:spcPts val="600"/>
              </a:spcBef>
              <a:spcAft>
                <a:spcPts val="600"/>
              </a:spcAft>
            </a:pPr>
            <a:r>
              <a:rPr lang="en-US" dirty="0">
                <a:solidFill>
                  <a:schemeClr val="tx1"/>
                </a:solidFill>
                <a:latin typeface="Calibri"/>
                <a:ea typeface="ＭＳ Ｐゴシック"/>
                <a:cs typeface="Calibri"/>
              </a:rPr>
              <a:t>Cleaning is the process of </a:t>
            </a:r>
            <a:r>
              <a:rPr lang="en-US">
                <a:latin typeface="Calibri"/>
                <a:ea typeface="ＭＳ Ｐゴシック"/>
                <a:cs typeface="Calibri"/>
              </a:rPr>
              <a:t>removing dust, dirt, and bodily fluids using water and detergent</a:t>
            </a:r>
          </a:p>
          <a:p>
            <a:pPr>
              <a:spcBef>
                <a:spcPts val="600"/>
              </a:spcBef>
              <a:spcAft>
                <a:spcPts val="600"/>
              </a:spcAft>
              <a:defRPr/>
            </a:pPr>
            <a:r>
              <a:rPr lang="en-US" dirty="0">
                <a:solidFill>
                  <a:schemeClr val="tx1"/>
                </a:solidFill>
                <a:latin typeface="Calibri"/>
                <a:ea typeface="ＭＳ Ｐゴシック"/>
                <a:cs typeface="Calibri"/>
              </a:rPr>
              <a:t>Disinfection is the process </a:t>
            </a:r>
            <a:r>
              <a:rPr lang="en-US" dirty="0">
                <a:latin typeface="Calibri"/>
                <a:ea typeface="ＭＳ Ｐゴシック"/>
                <a:cs typeface="Calibri"/>
              </a:rPr>
              <a:t>for killing germs </a:t>
            </a:r>
            <a:r>
              <a:rPr lang="en-US">
                <a:latin typeface="Calibri"/>
                <a:ea typeface="ＭＳ Ｐゴシック"/>
                <a:cs typeface="Calibri"/>
              </a:rPr>
              <a:t>on hard, non-porous surfaces with a chemical called a disinfectant. The</a:t>
            </a:r>
            <a:r>
              <a:rPr lang="en-US" dirty="0">
                <a:latin typeface="Calibri"/>
                <a:ea typeface="ＭＳ Ｐゴシック"/>
                <a:cs typeface="Calibri"/>
              </a:rPr>
              <a:t> process of disinfection is achieved using disinfectants, which will be the focus </a:t>
            </a:r>
            <a:r>
              <a:rPr lang="en-US" sz="1200" b="0" i="0" u="none" strike="noStrike" baseline="0" dirty="0">
                <a:solidFill>
                  <a:schemeClr val="tx1"/>
                </a:solidFill>
                <a:latin typeface="Calibri"/>
                <a:ea typeface="ＭＳ Ｐゴシック"/>
                <a:cs typeface="Calibri"/>
              </a:rPr>
              <a:t>of</a:t>
            </a:r>
            <a:r>
              <a:rPr lang="en-US" dirty="0">
                <a:latin typeface="Calibri"/>
                <a:ea typeface="ＭＳ Ｐゴシック"/>
                <a:cs typeface="Calibri"/>
              </a:rPr>
              <a:t> today’s presentation. </a:t>
            </a:r>
            <a:endParaRPr lang="en-US" sz="1200" b="1" i="0" u="none" strike="noStrike" baseline="0">
              <a:solidFill>
                <a:schemeClr val="tx1"/>
              </a:solidFill>
              <a:latin typeface="Calibri" panose="020F0502020204030204" pitchFamily="34" charset="0"/>
              <a:cs typeface="Calibri" panose="020F0502020204030204" pitchFamily="34" charset="0"/>
            </a:endParaRPr>
          </a:p>
          <a:p>
            <a:pPr>
              <a:spcBef>
                <a:spcPts val="600"/>
              </a:spcBef>
              <a:spcAft>
                <a:spcPts val="600"/>
              </a:spcAft>
              <a:defRPr/>
            </a:pPr>
            <a:endParaRPr lang="en-US" b="1" dirty="0">
              <a:latin typeface="Calibri"/>
              <a:ea typeface="ＭＳ Ｐゴシック"/>
              <a:cs typeface="Calibri"/>
            </a:endParaRPr>
          </a:p>
          <a:p>
            <a:pPr marL="0" marR="0" lvl="0" indent="0" algn="l" defTabSz="914400">
              <a:lnSpc>
                <a:spcPct val="100000"/>
              </a:lnSpc>
              <a:spcBef>
                <a:spcPts val="600"/>
              </a:spcBef>
              <a:spcAft>
                <a:spcPts val="600"/>
              </a:spcAft>
              <a:buNone/>
              <a:tabLst/>
              <a:defRPr/>
            </a:pPr>
            <a:r>
              <a:rPr lang="en-US" b="1" dirty="0">
                <a:latin typeface="Calibri"/>
                <a:ea typeface="ＭＳ Ｐゴシック"/>
                <a:cs typeface="Calibri"/>
              </a:rPr>
              <a:t>[</a:t>
            </a:r>
            <a:r>
              <a:rPr lang="en-US" b="1" i="0" u="none" strike="noStrike" baseline="0" dirty="0">
                <a:latin typeface="Calibri"/>
                <a:ea typeface="ＭＳ Ｐゴシック"/>
                <a:cs typeface="Calibri"/>
              </a:rPr>
              <a:t>Click</a:t>
            </a:r>
            <a:r>
              <a:rPr lang="en-US" b="1" dirty="0">
                <a:latin typeface="Calibri"/>
                <a:ea typeface="ＭＳ Ｐゴシック"/>
                <a:cs typeface="Calibri"/>
              </a:rPr>
              <a:t>]</a:t>
            </a:r>
            <a:endParaRPr lang="en-US" dirty="0">
              <a:latin typeface="Calibri"/>
              <a:ea typeface="ＭＳ Ｐゴシック"/>
              <a:cs typeface="Calibri"/>
            </a:endParaRPr>
          </a:p>
          <a:p>
            <a:pPr>
              <a:spcBef>
                <a:spcPts val="600"/>
              </a:spcBef>
              <a:spcAft>
                <a:spcPts val="600"/>
              </a:spcAft>
            </a:pPr>
            <a:endParaRPr lang="en-US" dirty="0"/>
          </a:p>
          <a:p>
            <a:r>
              <a:rPr lang="en-US" dirty="0">
                <a:latin typeface="Calibri"/>
                <a:ea typeface="ＭＳ Ｐゴシック"/>
                <a:cs typeface="Calibri"/>
              </a:rPr>
              <a:t> </a:t>
            </a:r>
            <a:endParaRPr lang="en-US" dirty="0">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a:t>
            </a:fld>
            <a:endParaRPr lang="en-US"/>
          </a:p>
        </p:txBody>
      </p:sp>
    </p:spTree>
    <p:extLst>
      <p:ext uri="{BB962C8B-B14F-4D97-AF65-F5344CB8AC3E}">
        <p14:creationId xmlns:p14="http://schemas.microsoft.com/office/powerpoint/2010/main" val="2476171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"What Would You Do?: Contact/Wet Time" activity. See the Activity Cards file for additional information. </a:t>
            </a:r>
          </a:p>
          <a:p>
            <a:endParaRPr lang="en-US">
              <a:latin typeface="Calibri"/>
              <a:ea typeface="ＭＳ Ｐゴシック"/>
              <a:cs typeface="Calibri"/>
            </a:endParaRPr>
          </a:p>
          <a:p>
            <a:r>
              <a:rPr lang="en-US" b="1">
                <a:latin typeface="Calibri"/>
                <a:ea typeface="ＭＳ Ｐゴシック"/>
                <a:cs typeface="Calibri"/>
              </a:rPr>
              <a:t>Case Scenario 2</a:t>
            </a:r>
            <a:endParaRPr lang="en-US">
              <a:latin typeface="Calibri"/>
              <a:ea typeface="ＭＳ Ｐゴシック"/>
              <a:cs typeface="Calibri"/>
            </a:endParaRPr>
          </a:p>
          <a:p>
            <a:r>
              <a:rPr lang="en-US" b="1">
                <a:latin typeface="Calibri"/>
                <a:ea typeface="ＭＳ Ｐゴシック"/>
                <a:cs typeface="Calibri"/>
              </a:rPr>
              <a:t>A product has a 10-minute contact/wet time, but it dries in 5 minutes. What do you do? Select all that apply. </a:t>
            </a:r>
            <a:endParaRPr lang="en-US" b="1">
              <a:cs typeface="Calibri"/>
            </a:endParaRPr>
          </a:p>
          <a:p>
            <a:endParaRPr lang="en-US">
              <a:latin typeface="Calibri"/>
              <a:ea typeface="ＭＳ Ｐゴシック"/>
              <a:cs typeface="Calibri"/>
            </a:endParaRPr>
          </a:p>
          <a:p>
            <a:pPr marL="228600" indent="-228600">
              <a:buAutoNum type="alphaUcPeriod"/>
            </a:pPr>
            <a:r>
              <a:rPr lang="en-US">
                <a:latin typeface="Calibri"/>
                <a:ea typeface="ＭＳ Ｐゴシック"/>
                <a:cs typeface="Calibri"/>
              </a:rPr>
              <a:t>Reapply the product to ensure it stays wet for the entire 10 minutes</a:t>
            </a:r>
          </a:p>
          <a:p>
            <a:pPr marL="228600" indent="-228600">
              <a:buAutoNum type="alphaUcPeriod"/>
            </a:pPr>
            <a:r>
              <a:rPr lang="en-US">
                <a:latin typeface="Calibri"/>
                <a:ea typeface="ＭＳ Ｐゴシック"/>
                <a:cs typeface="Calibri"/>
              </a:rPr>
              <a:t>Add water to the surface so it stays wet longer</a:t>
            </a:r>
          </a:p>
          <a:p>
            <a:pPr marL="228600" indent="-228600">
              <a:buAutoNum type="alphaUcPeriod"/>
            </a:pPr>
            <a:r>
              <a:rPr lang="en-US">
                <a:latin typeface="Calibri"/>
                <a:ea typeface="ＭＳ Ｐゴシック"/>
                <a:cs typeface="Calibri"/>
              </a:rPr>
              <a:t>Let the EVS manager know that you are having to rewet the surface to achieve the contact/wet time</a:t>
            </a:r>
          </a:p>
          <a:p>
            <a:pPr marL="228600" indent="-228600">
              <a:buAutoNum type="alphaUcPeriod"/>
            </a:pPr>
            <a:r>
              <a:rPr lang="en-US">
                <a:latin typeface="Calibri"/>
                <a:ea typeface="ＭＳ Ｐゴシック"/>
                <a:cs typeface="Calibri"/>
              </a:rPr>
              <a:t>Use another product from home</a:t>
            </a:r>
          </a:p>
          <a:p>
            <a:pPr marL="228600" indent="-228600">
              <a:buAutoNum type="alphaUcPeriod"/>
            </a:pPr>
            <a:r>
              <a:rPr lang="en-US">
                <a:latin typeface="Calibri"/>
                <a:ea typeface="ＭＳ Ｐゴシック"/>
                <a:cs typeface="Calibri"/>
              </a:rPr>
              <a:t>Nothing</a:t>
            </a:r>
          </a:p>
          <a:p>
            <a:endParaRPr lang="en-US">
              <a:latin typeface="Calibri"/>
              <a:ea typeface="ＭＳ Ｐゴシック"/>
              <a:cs typeface="Calibri"/>
            </a:endParaRPr>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cs typeface="Calibri"/>
            </a:endParaRPr>
          </a:p>
          <a:p>
            <a:endParaRPr lang="en-US" b="1">
              <a:cs typeface="Calibri"/>
            </a:endParaRPr>
          </a:p>
          <a:p>
            <a:r>
              <a:rPr lang="en-US" b="1">
                <a:latin typeface="Calibri"/>
                <a:ea typeface="ＭＳ Ｐゴシック"/>
                <a:cs typeface="Calibri"/>
              </a:rPr>
              <a:t>(Click)</a:t>
            </a:r>
            <a:endParaRPr lang="en-US" b="1">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40</a:t>
            </a:fld>
            <a:endParaRPr lang="en-US"/>
          </a:p>
        </p:txBody>
      </p:sp>
    </p:spTree>
    <p:extLst>
      <p:ext uri="{BB962C8B-B14F-4D97-AF65-F5344CB8AC3E}">
        <p14:creationId xmlns:p14="http://schemas.microsoft.com/office/powerpoint/2010/main" val="1640251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selected A and C, you are correct.  </a:t>
            </a:r>
          </a:p>
          <a:p>
            <a:endParaRPr lang="en-US"/>
          </a:p>
          <a:p>
            <a:r>
              <a:rPr lang="en-US" b="1" u="sng"/>
              <a:t>Instructor notes: </a:t>
            </a:r>
            <a:r>
              <a:rPr lang="en-US" b="1"/>
              <a:t> For each case scenario, review correct answers (highlighted in yellow) with the group and provide any additional comment or rationale per facility policy and procedures.</a:t>
            </a:r>
            <a:endParaRPr lang="en-US"/>
          </a:p>
          <a:p>
            <a:endParaRPr lang="en-US"/>
          </a:p>
          <a:p>
            <a:r>
              <a:rPr lang="en-US" b="1"/>
              <a:t>(Click)</a:t>
            </a:r>
            <a:endParaRPr lang="en-US"/>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41</a:t>
            </a:fld>
            <a:endParaRPr lang="en-US"/>
          </a:p>
        </p:txBody>
      </p:sp>
    </p:spTree>
    <p:extLst>
      <p:ext uri="{BB962C8B-B14F-4D97-AF65-F5344CB8AC3E}">
        <p14:creationId xmlns:p14="http://schemas.microsoft.com/office/powerpoint/2010/main" val="3593063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"What Would You Do?: Contact/Wet Time" activity. See the Activity Cards file for additional information.</a:t>
            </a:r>
          </a:p>
          <a:p>
            <a:endParaRPr lang="en-US"/>
          </a:p>
          <a:p>
            <a:pPr>
              <a:spcBef>
                <a:spcPct val="0"/>
              </a:spcBef>
            </a:pPr>
            <a:r>
              <a:rPr lang="en-US">
                <a:latin typeface="Calibri"/>
                <a:ea typeface="ＭＳ Ｐゴシック"/>
                <a:cs typeface="Calibri"/>
              </a:rPr>
              <a:t>Case Scenario #3</a:t>
            </a:r>
          </a:p>
          <a:p>
            <a:pPr>
              <a:spcBef>
                <a:spcPct val="0"/>
              </a:spcBef>
            </a:pPr>
            <a:r>
              <a:rPr lang="en-US">
                <a:latin typeface="Calibri"/>
                <a:ea typeface="ＭＳ Ｐゴシック"/>
                <a:cs typeface="Calibri"/>
              </a:rPr>
              <a:t>You are using a disinfectant product that has different contact/wet times. This disinfectant product has, a </a:t>
            </a:r>
            <a:r>
              <a:rPr lang="en-US" dirty="0">
                <a:latin typeface="Calibri"/>
                <a:ea typeface="ＭＳ Ｐゴシック"/>
                <a:cs typeface="Calibri"/>
              </a:rPr>
              <a:t>2-minute </a:t>
            </a:r>
            <a:r>
              <a:rPr lang="en-US">
                <a:latin typeface="Calibri"/>
                <a:ea typeface="ＭＳ Ｐゴシック"/>
                <a:cs typeface="Calibri"/>
              </a:rPr>
              <a:t>contact time to kill MRSA &amp; VRE and a </a:t>
            </a:r>
            <a:r>
              <a:rPr lang="en-US" dirty="0">
                <a:latin typeface="Calibri"/>
                <a:ea typeface="ＭＳ Ｐゴシック"/>
                <a:cs typeface="Calibri"/>
              </a:rPr>
              <a:t>5-minute</a:t>
            </a:r>
            <a:r>
              <a:rPr lang="en-US">
                <a:latin typeface="Calibri"/>
                <a:ea typeface="ＭＳ Ｐゴシック"/>
                <a:cs typeface="Calibri"/>
              </a:rPr>
              <a:t> contact time to kill TB.    </a:t>
            </a:r>
          </a:p>
          <a:p>
            <a:pPr>
              <a:spcBef>
                <a:spcPct val="0"/>
              </a:spcBef>
            </a:pPr>
            <a:endParaRPr lang="en-US"/>
          </a:p>
          <a:p>
            <a:pPr>
              <a:spcBef>
                <a:spcPct val="0"/>
              </a:spcBef>
            </a:pPr>
            <a:r>
              <a:rPr lang="en-US">
                <a:latin typeface="Calibri"/>
                <a:ea typeface="ＭＳ Ｐゴシック"/>
                <a:cs typeface="Calibri"/>
              </a:rPr>
              <a:t>Which contact/wet time would you use?  </a:t>
            </a:r>
          </a:p>
          <a:p>
            <a:pPr marL="514350" indent="-514350">
              <a:spcBef>
                <a:spcPct val="0"/>
              </a:spcBef>
              <a:buAutoNum type="alphaUcPeriod"/>
            </a:pPr>
            <a:r>
              <a:rPr lang="en-US">
                <a:latin typeface="Calibri"/>
                <a:ea typeface="ＭＳ Ｐゴシック"/>
                <a:cs typeface="Calibri"/>
              </a:rPr>
              <a:t>The shortest time </a:t>
            </a:r>
          </a:p>
          <a:p>
            <a:pPr marL="514350" indent="-514350">
              <a:spcBef>
                <a:spcPct val="0"/>
              </a:spcBef>
              <a:buAutoNum type="alphaUcPeriod"/>
            </a:pPr>
            <a:r>
              <a:rPr lang="en-US">
                <a:latin typeface="Calibri"/>
                <a:ea typeface="ＭＳ Ｐゴシック"/>
                <a:cs typeface="Calibri"/>
              </a:rPr>
              <a:t>The longest time </a:t>
            </a:r>
          </a:p>
          <a:p>
            <a:pPr marL="514350" indent="-514350">
              <a:spcBef>
                <a:spcPct val="0"/>
              </a:spcBef>
              <a:buAutoNum type="alphaUcPeriod"/>
            </a:pPr>
            <a:r>
              <a:rPr lang="en-US">
                <a:latin typeface="Calibri"/>
                <a:ea typeface="ＭＳ Ｐゴシック"/>
                <a:cs typeface="Calibri"/>
              </a:rPr>
              <a:t>The average time </a:t>
            </a:r>
          </a:p>
          <a:p>
            <a:pPr marL="514350" indent="-514350">
              <a:spcBef>
                <a:spcPct val="0"/>
              </a:spcBef>
              <a:buAutoNum type="alphaUcPeriod"/>
            </a:pPr>
            <a:r>
              <a:rPr lang="en-US">
                <a:latin typeface="Calibri"/>
                <a:ea typeface="ＭＳ Ｐゴシック"/>
                <a:cs typeface="Calibri"/>
              </a:rPr>
              <a:t>The expiry date </a:t>
            </a:r>
          </a:p>
          <a:p>
            <a:pPr marL="514350" indent="-514350">
              <a:spcBef>
                <a:spcPct val="0"/>
              </a:spcBef>
              <a:buAutoNum type="alphaUcPeriod"/>
            </a:pPr>
            <a:r>
              <a:rPr lang="en-US">
                <a:latin typeface="Calibri"/>
                <a:ea typeface="ＭＳ Ｐゴシック"/>
                <a:cs typeface="Calibri"/>
              </a:rPr>
              <a:t>At midnight </a:t>
            </a:r>
          </a:p>
          <a:p>
            <a:endParaRPr lang="en-US" b="1">
              <a:latin typeface="Calibri"/>
              <a:ea typeface="ＭＳ Ｐゴシック"/>
              <a:cs typeface="Calibri"/>
            </a:endParaRPr>
          </a:p>
          <a:p>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Pause for 10 seconds for response then move to next slide.) </a:t>
            </a:r>
            <a:endParaRPr lang="en-US">
              <a:latin typeface="Calibri"/>
              <a:ea typeface="ＭＳ Ｐゴシック"/>
              <a:cs typeface="Calibri"/>
            </a:endParaRPr>
          </a:p>
          <a:p>
            <a:endParaRPr lang="en-US"/>
          </a:p>
          <a:p>
            <a:r>
              <a:rPr lang="en-US" b="1">
                <a:latin typeface="Calibri"/>
                <a:ea typeface="ＭＳ Ｐゴシック"/>
                <a:cs typeface="Calibri"/>
              </a:rPr>
              <a:t>(Click)</a:t>
            </a:r>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42</a:t>
            </a:fld>
            <a:endParaRPr lang="en-US"/>
          </a:p>
        </p:txBody>
      </p:sp>
    </p:spTree>
    <p:extLst>
      <p:ext uri="{BB962C8B-B14F-4D97-AF65-F5344CB8AC3E}">
        <p14:creationId xmlns:p14="http://schemas.microsoft.com/office/powerpoint/2010/main" val="3922268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chose B, you are correct.  </a:t>
            </a:r>
          </a:p>
          <a:p>
            <a:endParaRPr lang="en-US"/>
          </a:p>
          <a:p>
            <a:r>
              <a:rPr lang="en-US" b="1" u="sng"/>
              <a:t>Instructor notes: </a:t>
            </a:r>
            <a:r>
              <a:rPr lang="en-US" b="1"/>
              <a:t> For each case scenario, review correct answers (highlighted in yellow) with the group and provide any additional comment or rationale per facility policy and procedures.</a:t>
            </a:r>
            <a:endParaRPr lang="en-US"/>
          </a:p>
          <a:p>
            <a:endParaRPr lang="en-US"/>
          </a:p>
          <a:p>
            <a:r>
              <a:rPr lang="en-US" b="1"/>
              <a:t>(Click)</a:t>
            </a:r>
            <a:endParaRPr lang="en-US"/>
          </a:p>
          <a:p>
            <a:endParaRPr lang="en-US">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43</a:t>
            </a:fld>
            <a:endParaRPr lang="en-US"/>
          </a:p>
        </p:txBody>
      </p:sp>
    </p:spTree>
    <p:extLst>
      <p:ext uri="{BB962C8B-B14F-4D97-AF65-F5344CB8AC3E}">
        <p14:creationId xmlns:p14="http://schemas.microsoft.com/office/powerpoint/2010/main" val="3397872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ＭＳ Ｐゴシック"/>
                <a:cs typeface="Calibri"/>
              </a:rPr>
              <a:t>Instructor notes: </a:t>
            </a:r>
            <a:r>
              <a:rPr lang="en-US">
                <a:latin typeface="Calibri"/>
                <a:ea typeface="ＭＳ Ｐゴシック"/>
                <a:cs typeface="Calibri"/>
              </a:rPr>
              <a:t>Use this slide as an alternative to printing copies for the "Picture This: What to Look for in an EVS Closet" activity. See the Activity Cards file for additional information. </a:t>
            </a: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44</a:t>
            </a:fld>
            <a:endParaRPr lang="en-US"/>
          </a:p>
        </p:txBody>
      </p:sp>
    </p:spTree>
    <p:extLst>
      <p:ext uri="{BB962C8B-B14F-4D97-AF65-F5344CB8AC3E}">
        <p14:creationId xmlns:p14="http://schemas.microsoft.com/office/powerpoint/2010/main" val="200969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Before we move ahead, let’s discuss soaps, detergents, and the cleaning process.</a:t>
            </a:r>
            <a:endParaRPr lang="en-US" dirty="0">
              <a:cs typeface="Calibri"/>
            </a:endParaRPr>
          </a:p>
          <a:p>
            <a:r>
              <a:rPr lang="en-US" dirty="0">
                <a:latin typeface="Calibri"/>
                <a:ea typeface="ＭＳ Ｐゴシック"/>
                <a:cs typeface="Calibri"/>
              </a:rPr>
              <a:t> </a:t>
            </a:r>
            <a:endParaRPr lang="en-US" dirty="0">
              <a:cs typeface="Calibri"/>
            </a:endParaRPr>
          </a:p>
          <a:p>
            <a:pPr marL="171450" indent="-171450">
              <a:buFont typeface="Arial"/>
              <a:buChar char="•"/>
            </a:pPr>
            <a:r>
              <a:rPr lang="en-US">
                <a:latin typeface="Calibri"/>
                <a:ea typeface="ＭＳ Ｐゴシック"/>
                <a:cs typeface="Calibri"/>
              </a:rPr>
              <a:t>For cleaning, you would use a detergent. Note that soap is a type of detergent. </a:t>
            </a:r>
          </a:p>
          <a:p>
            <a:pPr marL="171450" indent="-171450">
              <a:buFont typeface="Arial"/>
              <a:buChar char="•"/>
            </a:pPr>
            <a:endParaRPr lang="en-US" b="1"/>
          </a:p>
          <a:p>
            <a:pPr marL="171450" indent="-171450">
              <a:buFont typeface="Arial"/>
              <a:buChar char="•"/>
            </a:pPr>
            <a:r>
              <a:rPr lang="en-US">
                <a:latin typeface="Calibri"/>
                <a:ea typeface="ＭＳ Ｐゴシック"/>
                <a:cs typeface="Calibri"/>
              </a:rPr>
              <a:t>To use a detergent, you first need to wet the surface to be cleaned. Water is necessary to lift the dirt off of the surface. </a:t>
            </a:r>
            <a:endParaRPr lang="en-US">
              <a:cs typeface="Calibri"/>
            </a:endParaRPr>
          </a:p>
          <a:p>
            <a:pPr marL="171450" indent="-171450">
              <a:buFont typeface="Arial"/>
              <a:buChar char="•"/>
            </a:pPr>
            <a:endParaRPr lang="en-US"/>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a:latin typeface="Calibri"/>
                <a:ea typeface="ＭＳ Ｐゴシック"/>
                <a:cs typeface="Calibri"/>
              </a:rPr>
              <a:t>Detergents do not kill germs. When you apply friction when using a detergent, the friction removes the germs from the surface and the detergent latches onto the germs, and they can be washed down the drain. </a:t>
            </a:r>
            <a:endParaRPr lang="en-US" dirty="0">
              <a:cs typeface="Calibri"/>
            </a:endParaRPr>
          </a:p>
          <a:p>
            <a:pPr>
              <a:defRPr/>
            </a:pPr>
            <a:endParaRPr lang="en-US" dirty="0">
              <a:latin typeface="Calibri"/>
              <a:ea typeface="ＭＳ Ｐゴシック"/>
              <a:cs typeface="Calibri"/>
            </a:endParaRPr>
          </a:p>
          <a:p>
            <a:pPr marL="171450" indent="-171450">
              <a:buFont typeface="Arial"/>
              <a:buChar char="•"/>
              <a:defRPr/>
            </a:pPr>
            <a:r>
              <a:rPr lang="en-US" dirty="0">
                <a:latin typeface="Calibri"/>
                <a:ea typeface="ＭＳ Ｐゴシック"/>
                <a:cs typeface="Calibri"/>
              </a:rPr>
              <a:t>Once detergent has latched onto enough germs, dirt, and oil, it no longer works and you need to change your cleaning solution.  Think about your kitchen sink - when you’re cleaning greasy dishes and you notice the soap is no longer foamy or the water is oily, it’s time to change the solution. </a:t>
            </a:r>
            <a:endParaRPr lang="en-US" dirty="0">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endParaRPr lang="en-US" b="1"/>
          </a:p>
          <a:p>
            <a:pPr marL="171450" indent="-171450">
              <a:buFont typeface="Arial"/>
              <a:buChar char="•"/>
              <a:defRPr/>
            </a:pPr>
            <a:r>
              <a:rPr lang="en-US" dirty="0">
                <a:latin typeface="Calibri"/>
                <a:ea typeface="ＭＳ Ｐゴシック"/>
                <a:cs typeface="Calibri"/>
              </a:rPr>
              <a:t>Some advantages of using a detergent are that they are less toxic, they have less odor, and they are cheaper than disinfectants.  Disadvantages include that you need to change the solution frequently and they do not kill germs.</a:t>
            </a:r>
            <a:endParaRPr lang="en-US" dirty="0">
              <a:cs typeface="Calibri"/>
            </a:endParaRPr>
          </a:p>
          <a:p>
            <a:endParaRPr lang="en-US">
              <a:latin typeface="Calibri"/>
              <a:ea typeface="ＭＳ Ｐゴシック"/>
              <a:cs typeface="Calibri"/>
            </a:endParaRPr>
          </a:p>
          <a:p>
            <a:r>
              <a:rPr lang="en-US" b="1" dirty="0">
                <a:latin typeface="Calibri"/>
                <a:ea typeface="ＭＳ Ｐゴシック"/>
                <a:cs typeface="Calibri"/>
              </a:rPr>
              <a:t>[Click]</a:t>
            </a:r>
            <a:endParaRPr lang="en-US" dirty="0">
              <a:latin typeface="Calibri"/>
              <a:ea typeface="ＭＳ Ｐゴシック"/>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5</a:t>
            </a:fld>
            <a:endParaRPr lang="en-US"/>
          </a:p>
        </p:txBody>
      </p:sp>
    </p:spTree>
    <p:extLst>
      <p:ext uri="{BB962C8B-B14F-4D97-AF65-F5344CB8AC3E}">
        <p14:creationId xmlns:p14="http://schemas.microsoft.com/office/powerpoint/2010/main" val="250030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ea typeface="ＭＳ Ｐゴシック"/>
                <a:cs typeface="Calibri"/>
              </a:rPr>
              <a:t>Now, let’s discuss disinfection and disinfectants.</a:t>
            </a:r>
            <a:endParaRPr lang="en-US" dirty="0">
              <a:ea typeface="ＭＳ Ｐゴシック"/>
              <a:cs typeface="Calibri"/>
            </a:endParaRPr>
          </a:p>
          <a:p>
            <a:endParaRPr lang="en-US" sz="1200" b="1" dirty="0">
              <a:solidFill>
                <a:schemeClr val="tx1"/>
              </a:solidFill>
              <a:latin typeface="+mn-lt"/>
            </a:endParaRPr>
          </a:p>
          <a:p>
            <a:r>
              <a:rPr lang="en-US" sz="1200" dirty="0">
                <a:solidFill>
                  <a:schemeClr val="tx1"/>
                </a:solidFill>
                <a:latin typeface="+mn-lt"/>
                <a:ea typeface="ＭＳ Ｐゴシック"/>
                <a:cs typeface="Calibri"/>
              </a:rPr>
              <a:t>Disinfectants are chemical compounds that kill germs. Some examples include quats, bleach, and hydrogen peroxide</a:t>
            </a:r>
            <a:r>
              <a:rPr lang="en-US" sz="1200" b="1" dirty="0">
                <a:solidFill>
                  <a:schemeClr val="tx1"/>
                </a:solidFill>
                <a:latin typeface="+mn-lt"/>
                <a:ea typeface="ＭＳ Ｐゴシック"/>
                <a:cs typeface="Calibri"/>
              </a:rPr>
              <a:t>. </a:t>
            </a:r>
            <a:r>
              <a:rPr lang="en-US" sz="1200" b="0" dirty="0">
                <a:solidFill>
                  <a:schemeClr val="tx1"/>
                </a:solidFill>
                <a:effectLst/>
                <a:latin typeface="+mn-lt"/>
                <a:ea typeface="ＭＳ Ｐゴシック"/>
                <a:cs typeface="Calibri"/>
              </a:rPr>
              <a:t>Your choice of disinfectant depends on the germ you are trying to kill and the </a:t>
            </a:r>
            <a:r>
              <a:rPr lang="en-US" sz="1200" dirty="0">
                <a:solidFill>
                  <a:schemeClr val="tx1"/>
                </a:solidFill>
                <a:effectLst/>
                <a:latin typeface="+mn-lt"/>
                <a:ea typeface="ＭＳ Ｐゴシック"/>
                <a:cs typeface="Calibri"/>
              </a:rPr>
              <a:t>area or room you are disinfecting</a:t>
            </a:r>
            <a:r>
              <a:rPr lang="en-US" sz="1200" b="1" dirty="0">
                <a:solidFill>
                  <a:schemeClr val="tx1"/>
                </a:solidFill>
                <a:latin typeface="+mn-lt"/>
                <a:ea typeface="ＭＳ Ｐゴシック"/>
                <a:cs typeface="Calibri"/>
              </a:rPr>
              <a:t>.</a:t>
            </a:r>
            <a:r>
              <a:rPr lang="en-US" b="1" dirty="0">
                <a:latin typeface="+mn-lt"/>
                <a:ea typeface="ＭＳ Ｐゴシック"/>
                <a:cs typeface="Calibri"/>
              </a:rPr>
              <a:t> </a:t>
            </a:r>
            <a:endParaRPr lang="en-US" sz="1200" b="1" dirty="0">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mn-lt"/>
                <a:ea typeface="ＭＳ Ｐゴシック"/>
                <a:cs typeface="Calibri"/>
              </a:rPr>
              <a:t>Disinfectants are applied to objects such as bedrails, chairs, or other high-touch surfaces.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latin typeface="+mn-lt"/>
            </a:endParaRP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solidFill>
                  <a:schemeClr val="tx1"/>
                </a:solidFill>
                <a:latin typeface="+mn-lt"/>
                <a:ea typeface="ＭＳ Ｐゴシック"/>
                <a:cs typeface="Calibri"/>
              </a:rPr>
              <a:t>All organic material and soil must be removed first by a cleaning product before applying disinfectant, unless you are using a combined detergent-disinfectant product which can be used to both clean and disinfect. </a:t>
            </a:r>
            <a:r>
              <a:rPr lang="en-US" sz="1200" i="1" dirty="0">
                <a:solidFill>
                  <a:schemeClr val="tx1"/>
                </a:solidFill>
                <a:latin typeface="+mn-lt"/>
                <a:ea typeface="ＭＳ Ｐゴシック"/>
                <a:cs typeface="Calibri"/>
              </a:rPr>
              <a:t> A one-step product includes both detergents and disinfectants so that germs are removed and killed at the same time.</a:t>
            </a:r>
            <a:endParaRPr lang="en-US" sz="1200" dirty="0">
              <a:solidFill>
                <a:schemeClr val="tx1"/>
              </a:solidFill>
              <a:latin typeface="+mn-lt"/>
              <a:ea typeface="ＭＳ Ｐゴシック"/>
              <a:cs typeface="Calibri"/>
            </a:endParaRPr>
          </a:p>
          <a:p>
            <a:endParaRPr lang="en-US" dirty="0"/>
          </a:p>
          <a:p>
            <a:r>
              <a:rPr lang="en-US" b="1" dirty="0"/>
              <a:t>[Click]</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6</a:t>
            </a:fld>
            <a:endParaRPr lang="en-US"/>
          </a:p>
        </p:txBody>
      </p:sp>
    </p:spTree>
    <p:extLst>
      <p:ext uri="{BB962C8B-B14F-4D97-AF65-F5344CB8AC3E}">
        <p14:creationId xmlns:p14="http://schemas.microsoft.com/office/powerpoint/2010/main" val="255670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320EC72-0626-4095-81F8-A294DA24BC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hangingPunct="1">
              <a:spcBef>
                <a:spcPct val="0"/>
              </a:spcBef>
            </a:pPr>
            <a:fld id="{AF0B13E4-1612-4605-810D-76479A636537}" type="slidenum">
              <a:rPr lang="en-US" altLang="en-US">
                <a:latin typeface="Arial" panose="020B0604020202020204" pitchFamily="34" charset="0"/>
                <a:ea typeface="MS PGothic" panose="020B0600070205080204" pitchFamily="34" charset="-128"/>
                <a:cs typeface="Arial Unicode MS" pitchFamily="34" charset="-128"/>
              </a:rPr>
              <a:pPr eaLnBrk="1" hangingPunct="1">
                <a:spcBef>
                  <a:spcPct val="0"/>
                </a:spcBef>
              </a:pPr>
              <a:t>7</a:t>
            </a:fld>
            <a:endParaRPr lang="en-US" altLang="en-US">
              <a:latin typeface="Arial" panose="020B0604020202020204" pitchFamily="34" charset="0"/>
              <a:ea typeface="MS PGothic" panose="020B0600070205080204" pitchFamily="34" charset="-128"/>
              <a:cs typeface="Arial Unicode MS" pitchFamily="34" charset="-128"/>
            </a:endParaRPr>
          </a:p>
        </p:txBody>
      </p:sp>
      <p:sp>
        <p:nvSpPr>
          <p:cNvPr id="110595" name="Rectangle 1">
            <a:extLst>
              <a:ext uri="{FF2B5EF4-FFF2-40B4-BE49-F238E27FC236}">
                <a16:creationId xmlns:a16="http://schemas.microsoft.com/office/drawing/2014/main" id="{74E3F2B3-75A9-4BA2-B99C-5B1C24F835C3}"/>
              </a:ext>
            </a:extLst>
          </p:cNvPr>
          <p:cNvSpPr>
            <a:spLocks noGrp="1" noRot="1" noChangeAspect="1" noChangeArrowheads="1" noTextEdit="1"/>
          </p:cNvSpPr>
          <p:nvPr>
            <p:ph type="sldImg"/>
          </p:nvPr>
        </p:nvSpPr>
        <p:spPr>
          <a:xfrm>
            <a:off x="331788" y="696913"/>
            <a:ext cx="6196012" cy="34861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a:extLst>
              <a:ext uri="{FF2B5EF4-FFF2-40B4-BE49-F238E27FC236}">
                <a16:creationId xmlns:a16="http://schemas.microsoft.com/office/drawing/2014/main" id="{CD6C9E86-AF9F-496B-AC95-B411058A080F}"/>
              </a:ext>
            </a:extLst>
          </p:cNvPr>
          <p:cNvSpPr>
            <a:spLocks noGrp="1" noChangeArrowheads="1"/>
          </p:cNvSpPr>
          <p:nvPr>
            <p:ph type="body" idx="1"/>
          </p:nvPr>
        </p:nvSpPr>
        <p:spPr>
          <a:xfrm>
            <a:off x="685800" y="4416425"/>
            <a:ext cx="5486400" cy="41846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chemeClr val="tx1"/>
                </a:solidFill>
                <a:latin typeface="+mn-lt"/>
                <a:ea typeface="ＭＳ Ｐゴシック"/>
                <a:cs typeface="Calibri"/>
              </a:rPr>
              <a:t>These are some examples of the types of disinfectants used in skilled nursing facilities. This table highlights some of their properties.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a:solidFill>
                <a:schemeClr val="tx1"/>
              </a:solidFill>
              <a:latin typeface="+mn-lt"/>
              <a:cs typeface="Calibri" panose="020F0502020204030204" pitchFamily="34" charset="0"/>
            </a:endParaRPr>
          </a:p>
          <a:p>
            <a:r>
              <a:rPr lang="en-US" altLang="en-US" b="0" dirty="0">
                <a:solidFill>
                  <a:schemeClr val="tx1"/>
                </a:solidFill>
                <a:latin typeface="+mn-lt"/>
                <a:ea typeface="ＭＳ Ｐゴシック"/>
                <a:cs typeface="Calibri"/>
              </a:rPr>
              <a:t>There is no perfect disinfectant. Many facilities choose to use multiple products. Be especially careful when using bleach with other types of disinfectants; it is good practice to </a:t>
            </a:r>
            <a:r>
              <a:rPr lang="en-US" sz="1200" kern="1200" dirty="0">
                <a:solidFill>
                  <a:schemeClr val="tx1"/>
                </a:solidFill>
                <a:effectLst/>
                <a:latin typeface="Calibri"/>
                <a:ea typeface="ＭＳ Ｐゴシック"/>
                <a:cs typeface="Calibri"/>
              </a:rPr>
              <a:t>prepare or use bleach disinfectants in well-ventilated areas.</a:t>
            </a:r>
            <a:r>
              <a:rPr lang="en-US" dirty="0">
                <a:latin typeface="Calibri"/>
                <a:ea typeface="ＭＳ Ｐゴシック"/>
                <a:cs typeface="Calibri"/>
              </a:rPr>
              <a:t> </a:t>
            </a:r>
          </a:p>
          <a:p>
            <a:endParaRPr lang="en-US" altLang="en-US">
              <a:latin typeface="+mn-lt"/>
              <a:cs typeface="Calibri" panose="020F0502020204030204" pitchFamily="34" charset="0"/>
            </a:endParaRPr>
          </a:p>
          <a:p>
            <a:r>
              <a:rPr lang="en-US" altLang="en-US" b="0" dirty="0">
                <a:solidFill>
                  <a:schemeClr val="tx1"/>
                </a:solidFill>
                <a:latin typeface="+mn-lt"/>
                <a:ea typeface="ＭＳ Ｐゴシック"/>
                <a:cs typeface="Calibri"/>
              </a:rPr>
              <a:t>Note that you should never mix </a:t>
            </a:r>
            <a:r>
              <a:rPr lang="en-US" altLang="en-US" dirty="0">
                <a:latin typeface="+mn-lt"/>
                <a:ea typeface="ＭＳ Ｐゴシック"/>
                <a:cs typeface="Calibri"/>
              </a:rPr>
              <a:t>quats and bleach </a:t>
            </a:r>
            <a:r>
              <a:rPr lang="en-US" altLang="en-US" b="0" dirty="0">
                <a:solidFill>
                  <a:schemeClr val="tx1"/>
                </a:solidFill>
                <a:latin typeface="+mn-lt"/>
                <a:ea typeface="ＭＳ Ｐゴシック"/>
                <a:cs typeface="Calibri"/>
              </a:rPr>
              <a:t>as this </a:t>
            </a:r>
            <a:r>
              <a:rPr lang="en-US" altLang="en-US" dirty="0">
                <a:latin typeface="+mn-lt"/>
                <a:ea typeface="ＭＳ Ｐゴシック"/>
                <a:cs typeface="Calibri"/>
              </a:rPr>
              <a:t>can form </a:t>
            </a:r>
            <a:r>
              <a:rPr lang="en-US" sz="1200" b="0" dirty="0">
                <a:effectLst/>
                <a:latin typeface="+mn-lt"/>
                <a:ea typeface="ＭＳ Ｐゴシック"/>
                <a:cs typeface="Calibri"/>
              </a:rPr>
              <a:t>a toxic gas</a:t>
            </a:r>
            <a:r>
              <a:rPr lang="en-US" altLang="en-US" b="0" dirty="0">
                <a:solidFill>
                  <a:schemeClr val="tx1"/>
                </a:solidFill>
                <a:latin typeface="+mn-lt"/>
                <a:ea typeface="ＭＳ Ｐゴシック"/>
                <a:cs typeface="Calibri"/>
              </a:rPr>
              <a:t>.</a:t>
            </a:r>
            <a:r>
              <a:rPr lang="en-US" altLang="en-US" dirty="0">
                <a:latin typeface="+mn-lt"/>
                <a:ea typeface="ＭＳ Ｐゴシック"/>
                <a:cs typeface="Calibri"/>
              </a:rPr>
              <a:t> </a:t>
            </a:r>
            <a:endParaRPr lang="en-US" altLang="en-US" b="0" dirty="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a:solidFill>
                <a:schemeClr val="tx1"/>
              </a:solidFill>
              <a:latin typeface="+mn-lt"/>
              <a:cs typeface="Calibri" panose="020F0502020204030204" pitchFamily="34" charset="0"/>
            </a:endParaRPr>
          </a:p>
          <a:p>
            <a:pPr>
              <a:defRPr/>
            </a:pPr>
            <a:r>
              <a:rPr lang="en-US" altLang="en-US" b="0" dirty="0">
                <a:solidFill>
                  <a:schemeClr val="tx1"/>
                </a:solidFill>
                <a:latin typeface="+mn-lt"/>
                <a:ea typeface="ＭＳ Ｐゴシック"/>
                <a:cs typeface="Calibri"/>
              </a:rPr>
              <a:t>EVS staff should review and know how to access your facility’s Materials Data Sheet or MDS. Ask your supervisor if you are unclear of how to use your disinfectants.</a:t>
            </a:r>
            <a:r>
              <a:rPr lang="en-US" altLang="en-US" dirty="0">
                <a:latin typeface="+mn-lt"/>
                <a:ea typeface="ＭＳ Ｐゴシック"/>
                <a:cs typeface="Calibri"/>
              </a:rPr>
              <a:t> </a:t>
            </a:r>
            <a:endParaRPr lang="en-US" altLang="en-US" b="0" dirty="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a:solidFill>
                <a:schemeClr val="tx1"/>
              </a:solidFill>
              <a:latin typeface="+mn-lt"/>
              <a:cs typeface="Calibri" panose="020F0502020204030204" pitchFamily="34" charset="0"/>
            </a:endParaRPr>
          </a:p>
          <a:p>
            <a:pPr marL="0" marR="0" lvl="0" indent="0" algn="l" defTabSz="914400">
              <a:lnSpc>
                <a:spcPct val="100000"/>
              </a:lnSpc>
              <a:spcBef>
                <a:spcPct val="30000"/>
              </a:spcBef>
              <a:spcAft>
                <a:spcPct val="0"/>
              </a:spcAft>
              <a:buNone/>
              <a:tabLst/>
              <a:defRPr/>
            </a:pPr>
            <a:r>
              <a:rPr lang="en-US" b="1" dirty="0">
                <a:latin typeface="Calibri"/>
                <a:ea typeface="ＭＳ Ｐゴシック"/>
                <a:cs typeface="Calibri"/>
              </a:rPr>
              <a:t>[Click]</a:t>
            </a:r>
            <a:endParaRPr lang="en-US" dirty="0">
              <a:latin typeface="Calibri"/>
              <a:ea typeface="ＭＳ Ｐゴシック"/>
              <a:cs typeface="Calibri"/>
            </a:endParaRPr>
          </a:p>
        </p:txBody>
      </p:sp>
      <p:sp>
        <p:nvSpPr>
          <p:cNvPr id="110597" name="Text Box 3">
            <a:extLst>
              <a:ext uri="{FF2B5EF4-FFF2-40B4-BE49-F238E27FC236}">
                <a16:creationId xmlns:a16="http://schemas.microsoft.com/office/drawing/2014/main" id="{5B4085AA-A641-40F0-A309-BE057EDC5354}"/>
              </a:ext>
            </a:extLst>
          </p:cNvPr>
          <p:cNvSpPr txBox="1">
            <a:spLocks noChangeArrowheads="1"/>
          </p:cNvSpPr>
          <p:nvPr/>
        </p:nvSpPr>
        <p:spPr bwMode="auto">
          <a:xfrm>
            <a:off x="3884613" y="8831263"/>
            <a:ext cx="2973387"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DC0E231-EB9D-4D73-BAC7-491E778841F0}" type="slidenum">
              <a:rPr lang="en-US" altLang="en-US">
                <a:latin typeface="Arial" panose="020B0604020202020204" pitchFamily="34" charset="0"/>
              </a:rPr>
              <a:pPr algn="r">
                <a:spcBef>
                  <a:spcPct val="0"/>
                </a:spcBef>
                <a:buClrTx/>
                <a:buFontTx/>
                <a:buNone/>
              </a:pPr>
              <a:t>7</a:t>
            </a:fld>
            <a:endParaRPr lang="en-US" altLang="en-US">
              <a:latin typeface="Arial" panose="020B0604020202020204" pitchFamily="34" charset="0"/>
            </a:endParaRPr>
          </a:p>
        </p:txBody>
      </p:sp>
      <p:sp>
        <p:nvSpPr>
          <p:cNvPr id="110598" name="Text Box 4">
            <a:extLst>
              <a:ext uri="{FF2B5EF4-FFF2-40B4-BE49-F238E27FC236}">
                <a16:creationId xmlns:a16="http://schemas.microsoft.com/office/drawing/2014/main" id="{266374AB-0D60-438B-9958-949D524E6CBC}"/>
              </a:ext>
            </a:extLst>
          </p:cNvPr>
          <p:cNvSpPr txBox="1">
            <a:spLocks noChangeArrowheads="1"/>
          </p:cNvSpPr>
          <p:nvPr/>
        </p:nvSpPr>
        <p:spPr bwMode="auto">
          <a:xfrm>
            <a:off x="3884613" y="0"/>
            <a:ext cx="29733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defRPr/>
            </a:pPr>
            <a:r>
              <a:rPr lang="en-US" sz="1200" b="1">
                <a:solidFill>
                  <a:schemeClr val="tx1"/>
                </a:solidFill>
                <a:latin typeface="+mn-lt"/>
                <a:ea typeface="ＭＳ Ｐゴシック"/>
                <a:cs typeface="Calibri"/>
              </a:rPr>
              <a:t>Disinfectants can’t work if cleaning doesn’t happen first!</a:t>
            </a:r>
            <a:r>
              <a:rPr lang="en-US" sz="1200" b="0" i="0" u="none" strike="noStrike" baseline="0">
                <a:solidFill>
                  <a:schemeClr val="tx1"/>
                </a:solidFill>
                <a:latin typeface="+mn-lt"/>
                <a:ea typeface="ＭＳ Ｐゴシック"/>
                <a:cs typeface="Calibri"/>
              </a:rPr>
              <a:t> If proper cleaning does not occur first, the dirt will act like an umbrella to protect the germs from being killed by the disinfectant. Always remember to thoroughly clean a surface or object before disinfecting it to kill germs.</a:t>
            </a:r>
            <a:r>
              <a:rPr lang="en-US">
                <a:latin typeface="+mn-lt"/>
                <a:ea typeface="ＭＳ Ｐゴシック"/>
                <a:cs typeface="Calibri"/>
              </a:rPr>
              <a:t> </a:t>
            </a:r>
            <a:endParaRPr lang="en-US"/>
          </a:p>
          <a:p>
            <a:pPr marL="0" marR="0" lvl="0" indent="0" algn="l" defTabSz="914400" rtl="0" eaLnBrk="0" fontAlgn="base" latinLnBrk="0" hangingPunct="0">
              <a:lnSpc>
                <a:spcPct val="100000"/>
              </a:lnSpc>
              <a:spcBef>
                <a:spcPts val="600"/>
              </a:spcBef>
              <a:spcAft>
                <a:spcPts val="600"/>
              </a:spcAft>
              <a:buClrTx/>
              <a:buSzTx/>
              <a:buFontTx/>
              <a:buNone/>
              <a:tabLst/>
              <a:defRPr/>
            </a:pPr>
            <a:endParaRPr lang="en-US" sz="1200" b="0" i="0" u="none" strike="noStrike" baseline="0">
              <a:solidFill>
                <a:schemeClr val="tx1"/>
              </a:solidFill>
              <a:latin typeface="+mn-lt"/>
              <a:cs typeface="Calibri" panose="020F0502020204030204" pitchFamily="34" charset="0"/>
            </a:endParaRPr>
          </a:p>
          <a:p>
            <a:pPr marL="0" marR="0" lvl="0" indent="0" algn="l" defTabSz="914400">
              <a:lnSpc>
                <a:spcPct val="100000"/>
              </a:lnSpc>
              <a:spcBef>
                <a:spcPts val="600"/>
              </a:spcBef>
              <a:spcAft>
                <a:spcPts val="600"/>
              </a:spcAft>
              <a:buNone/>
              <a:tabLst/>
              <a:defRPr/>
            </a:pPr>
            <a:r>
              <a:rPr lang="en-US" b="1"/>
              <a:t>[</a:t>
            </a:r>
            <a:r>
              <a:rPr lang="en-US" b="1" i="0" u="none" strike="noStrike" baseline="0"/>
              <a:t>Click</a:t>
            </a:r>
            <a:r>
              <a:rPr lang="en-US" b="1"/>
              <a:t>]</a:t>
            </a:r>
            <a:endParaRPr lang="en-US"/>
          </a:p>
          <a:p>
            <a:pPr>
              <a:spcBef>
                <a:spcPts val="600"/>
              </a:spcBef>
              <a:spcAft>
                <a:spcPts val="600"/>
              </a:spcAft>
            </a:pPr>
            <a:endParaRPr lang="en-US"/>
          </a:p>
          <a:p>
            <a:r>
              <a:rPr lang="en-US">
                <a:latin typeface="Calibri"/>
                <a:ea typeface="ＭＳ Ｐゴシック"/>
                <a:cs typeface="Calibri"/>
              </a:rPr>
              <a:t> </a:t>
            </a:r>
            <a:endParaRPr lang="en-US">
              <a:cs typeface="Calibri"/>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8</a:t>
            </a:fld>
            <a:endParaRPr lang="en-US"/>
          </a:p>
        </p:txBody>
      </p:sp>
    </p:spTree>
    <p:extLst>
      <p:ext uri="{BB962C8B-B14F-4D97-AF65-F5344CB8AC3E}">
        <p14:creationId xmlns:p14="http://schemas.microsoft.com/office/powerpoint/2010/main" val="415276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Calibri"/>
                <a:ea typeface="ＭＳ Ｐゴシック"/>
                <a:cs typeface="Calibri"/>
              </a:rPr>
              <a:t>(</a:t>
            </a:r>
            <a:r>
              <a:rPr lang="en-US" b="1" u="sng">
                <a:latin typeface="Calibri"/>
                <a:ea typeface="ＭＳ Ｐゴシック"/>
                <a:cs typeface="Calibri"/>
              </a:rPr>
              <a:t>Instructor notes</a:t>
            </a:r>
            <a:r>
              <a:rPr lang="en-US" b="1">
                <a:latin typeface="Calibri"/>
                <a:ea typeface="ＭＳ Ｐゴシック"/>
                <a:cs typeface="Calibri"/>
              </a:rPr>
              <a:t>: This is an animated slide.) </a:t>
            </a:r>
            <a:endParaRPr lang="en-US">
              <a:latin typeface="Calibri"/>
              <a:ea typeface="ＭＳ Ｐゴシック"/>
              <a:cs typeface="Calibri"/>
            </a:endParaRPr>
          </a:p>
          <a:p>
            <a:pPr>
              <a:defRPr/>
            </a:pPr>
            <a:endParaRPr lang="en-US">
              <a:latin typeface="Calibri"/>
              <a:ea typeface="ＭＳ Ｐゴシック"/>
              <a:cs typeface="Calibri"/>
            </a:endParaRPr>
          </a:p>
          <a:p>
            <a:pPr marL="0" marR="0" lvl="0" indent="0" algn="l" defTabSz="914400">
              <a:lnSpc>
                <a:spcPct val="100000"/>
              </a:lnSpc>
              <a:spcBef>
                <a:spcPct val="30000"/>
              </a:spcBef>
              <a:spcAft>
                <a:spcPct val="0"/>
              </a:spcAft>
              <a:buClrTx/>
              <a:buSzTx/>
              <a:buFontTx/>
              <a:buNone/>
              <a:tabLst/>
              <a:defRPr/>
            </a:pPr>
            <a:r>
              <a:rPr lang="en-US" b="0" i="0">
                <a:solidFill>
                  <a:schemeClr val="tx1"/>
                </a:solidFill>
                <a:effectLst/>
                <a:latin typeface="Calibri"/>
                <a:ea typeface="ＭＳ Ｐゴシック"/>
                <a:cs typeface="Calibri"/>
              </a:rPr>
              <a:t>Disinfectant selection is made by environmental services and facility leadership, but it is your responsibility to know if the disinfectant is </a:t>
            </a:r>
            <a:r>
              <a:rPr lang="en-US" b="0" i="1">
                <a:solidFill>
                  <a:schemeClr val="tx1"/>
                </a:solidFill>
                <a:effectLst/>
                <a:latin typeface="Calibri"/>
                <a:ea typeface="ＭＳ Ｐゴシック"/>
                <a:cs typeface="Calibri"/>
              </a:rPr>
              <a:t>appropriate</a:t>
            </a:r>
            <a:r>
              <a:rPr lang="en-US" b="0" i="0">
                <a:solidFill>
                  <a:schemeClr val="tx1"/>
                </a:solidFill>
                <a:effectLst/>
                <a:latin typeface="Calibri"/>
                <a:ea typeface="ＭＳ Ｐゴシック"/>
                <a:cs typeface="Calibri"/>
              </a:rPr>
              <a:t> for the task. You should be aware of the disinfectants that are available. Speak with your EVS manager if you are not sure what to use, how to use them, or if you have concerns about the disinfectants being used.</a:t>
            </a:r>
            <a:endParaRPr lang="en-US" b="1" i="0">
              <a:solidFill>
                <a:schemeClr val="tx1"/>
              </a:solidFill>
              <a:effectLst/>
              <a:latin typeface="Calibri"/>
              <a:ea typeface="ＭＳ Ｐゴシック"/>
              <a:cs typeface="Calibri"/>
            </a:endParaRPr>
          </a:p>
          <a:p>
            <a:pPr>
              <a:defRPr/>
            </a:pPr>
            <a:endParaRPr lang="en-US" b="1">
              <a:latin typeface="Calibri"/>
              <a:ea typeface="ＭＳ Ｐゴシック"/>
              <a:cs typeface="Calibri"/>
            </a:endParaRPr>
          </a:p>
          <a:p>
            <a:pPr>
              <a:defRPr/>
            </a:pPr>
            <a:r>
              <a:rPr lang="en-US" b="1" i="0">
                <a:solidFill>
                  <a:schemeClr val="tx1"/>
                </a:solidFill>
                <a:effectLst/>
                <a:latin typeface="Calibri"/>
                <a:ea typeface="ＭＳ Ｐゴシック"/>
                <a:cs typeface="Calibri"/>
              </a:rPr>
              <a:t>(Click</a:t>
            </a:r>
            <a:r>
              <a:rPr lang="en-US" b="1">
                <a:latin typeface="Calibri"/>
                <a:ea typeface="ＭＳ Ｐゴシック"/>
                <a:cs typeface="Calibri"/>
              </a:rPr>
              <a:t> to display 1st bullet</a:t>
            </a:r>
            <a:r>
              <a:rPr lang="en-US" b="1" i="0">
                <a:solidFill>
                  <a:schemeClr val="tx1"/>
                </a:solidFill>
                <a:effectLst/>
                <a:latin typeface="Calibri"/>
                <a:ea typeface="ＭＳ Ｐゴシック"/>
                <a:cs typeface="Calibri"/>
              </a:rPr>
              <a:t>)</a:t>
            </a:r>
            <a:endParaRPr lang="en-US"/>
          </a:p>
          <a:p>
            <a:r>
              <a:rPr lang="en-US" b="0" i="0">
                <a:solidFill>
                  <a:schemeClr val="tx1"/>
                </a:solidFill>
                <a:effectLst/>
                <a:latin typeface="Calibri"/>
                <a:ea typeface="ＭＳ Ｐゴシック"/>
                <a:cs typeface="Calibri"/>
              </a:rPr>
              <a:t>Facilities select disinfectants that are </a:t>
            </a:r>
            <a:r>
              <a:rPr lang="en-US" sz="1200" b="0" i="0">
                <a:effectLst/>
                <a:latin typeface="Calibri"/>
                <a:ea typeface="ＭＳ Ｐゴシック"/>
                <a:cs typeface="Calibri"/>
              </a:rPr>
              <a:t>Environmental Protection Agency or </a:t>
            </a:r>
            <a:r>
              <a:rPr lang="en-US" b="0" i="0">
                <a:solidFill>
                  <a:schemeClr val="tx1"/>
                </a:solidFill>
                <a:effectLst/>
                <a:latin typeface="Calibri"/>
                <a:ea typeface="ＭＳ Ｐゴシック"/>
                <a:cs typeface="Calibri"/>
              </a:rPr>
              <a:t>EPA-registered and labeled for use in healthcare settings. </a:t>
            </a:r>
            <a:r>
              <a:rPr lang="en-US">
                <a:latin typeface="Calibri"/>
                <a:ea typeface="ＭＳ Ｐゴシック"/>
                <a:cs typeface="Calibri"/>
              </a:rPr>
              <a:t>The EPA regulates the use of chemicals to protect people and the environment from health risks. EPA-registered disinfectants will</a:t>
            </a:r>
            <a:r>
              <a:rPr lang="en-US" b="0" i="0">
                <a:solidFill>
                  <a:schemeClr val="tx1"/>
                </a:solidFill>
                <a:effectLst/>
                <a:latin typeface="Calibri"/>
                <a:ea typeface="ＭＳ Ｐゴシック"/>
                <a:cs typeface="Calibri"/>
              </a:rPr>
              <a:t> typically have “hospital-grade disinfectant” written on the label.</a:t>
            </a:r>
            <a:r>
              <a:rPr lang="en-US">
                <a:latin typeface="Calibri"/>
                <a:ea typeface="ＭＳ Ｐゴシック"/>
                <a:cs typeface="Calibri"/>
              </a:rPr>
              <a:t> </a:t>
            </a:r>
          </a:p>
          <a:p>
            <a:r>
              <a:rPr lang="en-US" sz="1200" b="0">
                <a:solidFill>
                  <a:schemeClr val="tx1"/>
                </a:solidFill>
                <a:latin typeface="Calibri"/>
                <a:ea typeface="ＭＳ Ｐゴシック"/>
                <a:cs typeface="Calibri"/>
              </a:rPr>
              <a:t>Let’s look into some other considerations when selecting a disinfectant:</a:t>
            </a:r>
          </a:p>
          <a:p>
            <a:endParaRPr lang="en-US" b="1">
              <a:latin typeface="Calibri"/>
              <a:ea typeface="ＭＳ Ｐゴシック"/>
              <a:cs typeface="Calibri"/>
            </a:endParaRPr>
          </a:p>
          <a:p>
            <a:r>
              <a:rPr lang="en-US" sz="1200" b="1">
                <a:solidFill>
                  <a:schemeClr val="tx1"/>
                </a:solidFill>
                <a:latin typeface="Calibri"/>
                <a:ea typeface="ＭＳ Ｐゴシック"/>
                <a:cs typeface="Calibri"/>
              </a:rPr>
              <a:t>(Click</a:t>
            </a:r>
            <a:r>
              <a:rPr lang="en-US" b="1">
                <a:latin typeface="Calibri"/>
                <a:ea typeface="ＭＳ Ｐゴシック"/>
                <a:cs typeface="Calibri"/>
              </a:rPr>
              <a:t> to display 2nd bullet</a:t>
            </a:r>
            <a:r>
              <a:rPr lang="en-US" sz="1200" b="1">
                <a:solidFill>
                  <a:schemeClr val="tx1"/>
                </a:solidFill>
                <a:latin typeface="Calibri"/>
                <a:ea typeface="ＭＳ Ｐゴシック"/>
                <a:cs typeface="Calibri"/>
              </a:rPr>
              <a:t>)</a:t>
            </a:r>
            <a:endParaRPr lang="en-US"/>
          </a:p>
          <a:p>
            <a:r>
              <a:rPr lang="en-US" sz="1200" b="1">
                <a:solidFill>
                  <a:schemeClr val="tx1"/>
                </a:solidFill>
                <a:latin typeface="Calibri"/>
                <a:ea typeface="ＭＳ Ｐゴシック"/>
                <a:cs typeface="Calibri"/>
              </a:rPr>
              <a:t>Kill claims </a:t>
            </a:r>
            <a:r>
              <a:rPr lang="en-US" sz="1200" b="1" i="0">
                <a:solidFill>
                  <a:schemeClr val="tx1"/>
                </a:solidFill>
                <a:effectLst/>
                <a:latin typeface="Calibri"/>
                <a:ea typeface="ＭＳ Ｐゴシック"/>
                <a:cs typeface="Calibri"/>
              </a:rPr>
              <a:t>​</a:t>
            </a:r>
            <a:r>
              <a:rPr lang="en-US" sz="1200" b="0" i="0">
                <a:solidFill>
                  <a:schemeClr val="tx1"/>
                </a:solidFill>
                <a:effectLst/>
                <a:latin typeface="Calibri"/>
                <a:ea typeface="ＭＳ Ｐゴシック"/>
                <a:cs typeface="Calibri"/>
              </a:rPr>
              <a:t>provide</a:t>
            </a:r>
            <a:r>
              <a:rPr lang="en-US" sz="1200" b="1" i="0">
                <a:solidFill>
                  <a:schemeClr val="tx1"/>
                </a:solidFill>
                <a:effectLst/>
                <a:latin typeface="Calibri"/>
                <a:ea typeface="ＭＳ Ｐゴシック"/>
                <a:cs typeface="Calibri"/>
              </a:rPr>
              <a:t> </a:t>
            </a:r>
            <a:r>
              <a:rPr lang="en-US" sz="1200" b="0" i="0">
                <a:solidFill>
                  <a:schemeClr val="tx1"/>
                </a:solidFill>
                <a:effectLst/>
                <a:latin typeface="Calibri"/>
                <a:ea typeface="ＭＳ Ｐゴシック"/>
                <a:cs typeface="Calibri"/>
              </a:rPr>
              <a:t>information about the types of germs a disinfectant kills. You can find this on the label. Always follow the manufacturer’s instructions on the disinfectant label.</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endParaRPr lang="en-US" b="1">
              <a:latin typeface="Calibri"/>
              <a:ea typeface="ＭＳ Ｐゴシック"/>
              <a:cs typeface="Calibri"/>
            </a:endParaRPr>
          </a:p>
          <a:p>
            <a:r>
              <a:rPr lang="en-US" sz="1200" b="1" i="0">
                <a:solidFill>
                  <a:schemeClr val="tx1"/>
                </a:solidFill>
                <a:effectLst/>
                <a:latin typeface="Calibri"/>
                <a:ea typeface="ＭＳ Ｐゴシック"/>
                <a:cs typeface="Calibri"/>
              </a:rPr>
              <a:t>(Click</a:t>
            </a:r>
            <a:r>
              <a:rPr lang="en-US" b="1">
                <a:latin typeface="Calibri"/>
                <a:ea typeface="ＭＳ Ｐゴシック"/>
                <a:cs typeface="Calibri"/>
              </a:rPr>
              <a:t> to display 3rd bullet</a:t>
            </a:r>
            <a:r>
              <a:rPr lang="en-US" sz="1200" b="1" i="0">
                <a:solidFill>
                  <a:schemeClr val="tx1"/>
                </a:solidFill>
                <a:effectLst/>
                <a:latin typeface="Calibri"/>
                <a:ea typeface="ＭＳ Ｐゴシック"/>
                <a:cs typeface="Calibri"/>
              </a:rPr>
              <a:t>)</a:t>
            </a:r>
            <a:endParaRPr lang="en-US" sz="1200" b="0" i="0">
              <a:solidFill>
                <a:schemeClr val="tx1"/>
              </a:solidFill>
              <a:effectLst/>
              <a:latin typeface="Calibri"/>
              <a:ea typeface="ＭＳ Ｐゴシック"/>
              <a:cs typeface="Calibri"/>
            </a:endParaRPr>
          </a:p>
          <a:p>
            <a:r>
              <a:rPr lang="en-US" sz="1200" b="1" i="0">
                <a:solidFill>
                  <a:schemeClr val="tx1"/>
                </a:solidFill>
                <a:effectLst/>
                <a:latin typeface="Calibri"/>
                <a:ea typeface="ＭＳ Ｐゴシック"/>
                <a:cs typeface="Calibri"/>
              </a:rPr>
              <a:t>Contact or wet time </a:t>
            </a:r>
            <a:r>
              <a:rPr lang="en-US" sz="1200" b="0" i="0">
                <a:solidFill>
                  <a:schemeClr val="tx1"/>
                </a:solidFill>
                <a:effectLst/>
                <a:latin typeface="Calibri"/>
                <a:ea typeface="ＭＳ Ｐゴシック"/>
                <a:cs typeface="Calibri"/>
              </a:rPr>
              <a:t>is the time required for a wet disinfectant to be in direct contact with a surface to ensure that the germs are killed. You may need to apply disinfectant more than once to ensure that you meet the contact or wet time.</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endParaRPr lang="en-US">
              <a:latin typeface="Calibri"/>
              <a:ea typeface="ＭＳ Ｐゴシック"/>
              <a:cs typeface="Calibri"/>
            </a:endParaRPr>
          </a:p>
          <a:p>
            <a:pPr fontAlgn="ctr"/>
            <a:r>
              <a:rPr lang="en-US" sz="1200" b="1" i="0">
                <a:solidFill>
                  <a:schemeClr val="tx1"/>
                </a:solidFill>
                <a:effectLst/>
                <a:latin typeface="Calibri"/>
                <a:ea typeface="ＭＳ Ｐゴシック"/>
                <a:cs typeface="Calibri"/>
              </a:rPr>
              <a:t>(Click</a:t>
            </a:r>
            <a:r>
              <a:rPr lang="en-US" b="1">
                <a:latin typeface="Calibri"/>
                <a:ea typeface="ＭＳ Ｐゴシック"/>
                <a:cs typeface="Calibri"/>
              </a:rPr>
              <a:t> to display 4th bullet</a:t>
            </a:r>
            <a:r>
              <a:rPr lang="en-US" sz="1200" b="1" i="0">
                <a:solidFill>
                  <a:schemeClr val="tx1"/>
                </a:solidFill>
                <a:effectLst/>
                <a:latin typeface="Calibri"/>
                <a:ea typeface="ＭＳ Ｐゴシック"/>
                <a:cs typeface="Calibri"/>
              </a:rPr>
              <a:t>)</a:t>
            </a:r>
            <a:endParaRPr lang="en-US" sz="1200" b="0" i="0">
              <a:solidFill>
                <a:schemeClr val="tx1"/>
              </a:solidFill>
              <a:effectLst/>
              <a:latin typeface="Calibri"/>
              <a:ea typeface="ＭＳ Ｐゴシック"/>
              <a:cs typeface="Calibri"/>
            </a:endParaRPr>
          </a:p>
          <a:p>
            <a:pPr fontAlgn="ctr"/>
            <a:r>
              <a:rPr lang="en-US" sz="1200" b="1" i="0">
                <a:solidFill>
                  <a:schemeClr val="tx1"/>
                </a:solidFill>
                <a:effectLst/>
                <a:latin typeface="Calibri"/>
                <a:ea typeface="ＭＳ Ｐゴシック"/>
                <a:cs typeface="Calibri"/>
              </a:rPr>
              <a:t>Safety</a:t>
            </a:r>
            <a:r>
              <a:rPr lang="en-US" sz="1200" b="0" i="0">
                <a:solidFill>
                  <a:schemeClr val="tx1"/>
                </a:solidFill>
                <a:effectLst/>
                <a:latin typeface="Calibri"/>
                <a:ea typeface="ＭＳ Ｐゴシック"/>
                <a:cs typeface="Calibri"/>
              </a:rPr>
              <a:t>. </a:t>
            </a:r>
            <a:r>
              <a:rPr lang="en-US" sz="1200" b="1" i="0">
                <a:solidFill>
                  <a:schemeClr val="tx1"/>
                </a:solidFill>
                <a:effectLst/>
                <a:latin typeface="Calibri"/>
                <a:ea typeface="ＭＳ Ｐゴシック"/>
                <a:cs typeface="Calibri"/>
              </a:rPr>
              <a:t>Always read the disinfectant label carefully to find information on toxicity, PPE requirements, and if the disinfectant is appropriate </a:t>
            </a:r>
            <a:r>
              <a:rPr lang="en-US" sz="1200" b="0" i="0">
                <a:solidFill>
                  <a:schemeClr val="tx1"/>
                </a:solidFill>
                <a:effectLst/>
                <a:latin typeface="Calibri"/>
                <a:ea typeface="ＭＳ Ｐゴシック"/>
                <a:cs typeface="Calibri"/>
              </a:rPr>
              <a:t>for the surface you will be cleaning and disinfecting. If your facility uses multiple disinfectants, you should know which disinfectants should be used on which surfaces and under what circumstances.</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fontAlgn="ctr"/>
            <a:endParaRPr lang="en-US" b="1">
              <a:latin typeface="Calibri"/>
              <a:ea typeface="ＭＳ Ｐゴシック"/>
              <a:cs typeface="Calibri"/>
            </a:endParaRPr>
          </a:p>
          <a:p>
            <a:pPr fontAlgn="ctr"/>
            <a:r>
              <a:rPr lang="en-US" sz="1200" b="1" i="0">
                <a:solidFill>
                  <a:schemeClr val="tx1"/>
                </a:solidFill>
                <a:effectLst/>
                <a:latin typeface="Calibri"/>
                <a:ea typeface="ＭＳ Ｐゴシック"/>
                <a:cs typeface="Calibri"/>
              </a:rPr>
              <a:t>Other questions you should consider</a:t>
            </a:r>
            <a:r>
              <a:rPr lang="en-US" sz="1200" b="0" i="0">
                <a:solidFill>
                  <a:schemeClr val="tx1"/>
                </a:solidFill>
                <a:effectLst/>
                <a:latin typeface="Calibri"/>
                <a:ea typeface="ＭＳ Ｐゴシック"/>
                <a:cs typeface="Calibri"/>
              </a:rPr>
              <a:t> before using a disinfectant include -</a:t>
            </a: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marL="171450" indent="-171450" algn="l" fontAlgn="ctr">
              <a:buFont typeface="Arial" panose="020B0604020202020204" pitchFamily="34" charset="0"/>
              <a:buChar char="•"/>
            </a:pPr>
            <a:r>
              <a:rPr lang="en-US" sz="1200" b="0" i="0">
                <a:solidFill>
                  <a:schemeClr val="tx1"/>
                </a:solidFill>
                <a:effectLst/>
                <a:latin typeface="Calibri"/>
                <a:ea typeface="ＭＳ Ｐゴシック"/>
                <a:cs typeface="Calibri"/>
              </a:rPr>
              <a:t>Does the disinfectant clean and disinfect in a single step?</a:t>
            </a:r>
          </a:p>
          <a:p>
            <a:pPr marL="171450" indent="-171450" algn="l" fontAlgn="ctr">
              <a:buFont typeface="Arial" panose="020B0604020202020204" pitchFamily="34" charset="0"/>
              <a:buChar char="•"/>
            </a:pPr>
            <a:r>
              <a:rPr lang="en-US" sz="1200" b="0" i="0">
                <a:solidFill>
                  <a:schemeClr val="tx1"/>
                </a:solidFill>
                <a:effectLst/>
                <a:latin typeface="Calibri"/>
                <a:ea typeface="ＭＳ Ｐゴシック"/>
                <a:cs typeface="Calibri"/>
              </a:rPr>
              <a:t>Does the disinfectant come concentrated meaning it requires mixing or is it pre-mixed?</a:t>
            </a:r>
          </a:p>
          <a:p>
            <a:pPr marL="171450" indent="-171450" algn="l" fontAlgn="ctr">
              <a:buFont typeface="Arial" panose="020B0604020202020204" pitchFamily="34" charset="0"/>
              <a:buChar char="•"/>
            </a:pPr>
            <a:r>
              <a:rPr lang="en-US" sz="1200" b="0" i="0">
                <a:solidFill>
                  <a:schemeClr val="tx1"/>
                </a:solidFill>
                <a:effectLst/>
                <a:latin typeface="Calibri"/>
                <a:ea typeface="ＭＳ Ｐゴシック"/>
                <a:cs typeface="Calibri"/>
              </a:rPr>
              <a:t>Does the disinfectant have a strong odor that interferes with breathing?</a:t>
            </a:r>
          </a:p>
          <a:p>
            <a:pPr fontAlgn="ctr"/>
            <a:r>
              <a:rPr lang="en-US">
                <a:latin typeface="Calibri"/>
                <a:ea typeface="ＭＳ Ｐゴシック"/>
                <a:cs typeface="Calibri"/>
              </a:rPr>
              <a:t> </a:t>
            </a:r>
            <a:endParaRPr lang="en-US" sz="1200" b="0" i="0">
              <a:solidFill>
                <a:schemeClr val="tx1"/>
              </a:solidFill>
              <a:effectLst/>
              <a:latin typeface="Calibri" panose="020F0502020204030204" pitchFamily="34" charset="0"/>
              <a:cs typeface="Calibri" panose="020F0502020204030204" pitchFamily="34" charset="0"/>
            </a:endParaRPr>
          </a:p>
          <a:p>
            <a:pPr algn="l"/>
            <a:r>
              <a:rPr lang="en-US" b="1">
                <a:latin typeface="Calibri"/>
                <a:ea typeface="ＭＳ Ｐゴシック"/>
                <a:cs typeface="Calibri"/>
              </a:rPr>
              <a:t>[</a:t>
            </a:r>
            <a:r>
              <a:rPr lang="en-US" b="1" i="0">
                <a:effectLst/>
                <a:latin typeface="Calibri"/>
                <a:ea typeface="ＭＳ Ｐゴシック"/>
                <a:cs typeface="Calibri"/>
              </a:rPr>
              <a:t>Click</a:t>
            </a:r>
            <a:r>
              <a:rPr lang="en-US" b="1">
                <a:latin typeface="Calibri"/>
                <a:ea typeface="ＭＳ Ｐゴシック"/>
                <a:cs typeface="Calibri"/>
              </a:rPr>
              <a:t>]</a:t>
            </a:r>
            <a:endParaRPr lang="en-US">
              <a:latin typeface="Calibri"/>
              <a:ea typeface="ＭＳ Ｐゴシック"/>
              <a:cs typeface="Calibri"/>
            </a:endParaRPr>
          </a:p>
          <a:p>
            <a:pPr algn="l"/>
            <a:endParaRPr lang="en-US" sz="1200" b="0" i="0">
              <a:solidFill>
                <a:schemeClr val="tx1"/>
              </a:solidFill>
              <a:effectLst/>
              <a:latin typeface="Calibri" panose="020F0502020204030204" pitchFamily="34" charset="0"/>
              <a:cs typeface="Calibri" panose="020F0502020204030204" pitchFamily="34" charset="0"/>
            </a:endParaRPr>
          </a:p>
          <a:p>
            <a:pPr algn="l"/>
            <a:endParaRPr lang="en-US" sz="1200" b="0" i="0">
              <a:solidFill>
                <a:schemeClr val="tx1"/>
              </a:solidFill>
              <a:effectLst/>
              <a:latin typeface="Calibri" panose="020F0502020204030204" pitchFamily="34" charset="0"/>
              <a:cs typeface="Calibri" panose="020F0502020204030204" pitchFamily="34" charset="0"/>
            </a:endParaRPr>
          </a:p>
          <a:p>
            <a:endParaRPr lang="en-US">
              <a:solidFill>
                <a:schemeClr val="tx1"/>
              </a:solidFill>
            </a:endParaRPr>
          </a:p>
          <a:p>
            <a:endParaRPr lang="en-US" b="1">
              <a:solidFill>
                <a:schemeClr val="tx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9</a:t>
            </a:fld>
            <a:endParaRPr lang="en-US"/>
          </a:p>
        </p:txBody>
      </p:sp>
    </p:spTree>
    <p:extLst>
      <p:ext uri="{BB962C8B-B14F-4D97-AF65-F5344CB8AC3E}">
        <p14:creationId xmlns:p14="http://schemas.microsoft.com/office/powerpoint/2010/main" val="149059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mailto:ProjectFirstline@cdph.ca.gov"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rojectFirstline@cdph.ca.gov"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rojectFirstline@cdph.ca.gov"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432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805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41879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
        <p:nvSpPr>
          <p:cNvPr id="3" name="Slide Number Placeholder 2">
            <a:extLst>
              <a:ext uri="{FF2B5EF4-FFF2-40B4-BE49-F238E27FC236}">
                <a16:creationId xmlns:a16="http://schemas.microsoft.com/office/drawing/2014/main" id="{C2BEEEF3-684D-427C-86BC-AAD8CF117560}"/>
              </a:ext>
            </a:extLst>
          </p:cNvPr>
          <p:cNvSpPr>
            <a:spLocks noGrp="1"/>
          </p:cNvSpPr>
          <p:nvPr>
            <p:ph type="sldNum" sz="quarter" idx="10"/>
          </p:nvPr>
        </p:nvSpPr>
        <p:spPr/>
        <p:txBody>
          <a:bodyPr/>
          <a:lstStyle/>
          <a:p>
            <a:pPr>
              <a:defRPr/>
            </a:pPr>
            <a:fld id="{B828E2CC-6DBF-4E60-8979-F9F95CAF8B8F}" type="slidenum">
              <a:rPr lang="en-US" smtClean="0"/>
              <a:pPr>
                <a:defRPr/>
              </a:pPr>
              <a:t>‹#›</a:t>
            </a:fld>
            <a:endParaRPr lang="en-US">
              <a:solidFill>
                <a:schemeClr val="bg1"/>
              </a:solidFill>
            </a:endParaRPr>
          </a:p>
        </p:txBody>
      </p:sp>
    </p:spTree>
    <p:extLst>
      <p:ext uri="{BB962C8B-B14F-4D97-AF65-F5344CB8AC3E}">
        <p14:creationId xmlns:p14="http://schemas.microsoft.com/office/powerpoint/2010/main" val="3780213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128852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Welcome!</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marL="457200" indent="0">
              <a:buNone/>
              <a:defRPr/>
            </a:lvl2pPr>
          </a:lstStyle>
          <a:p>
            <a:pPr lvl="0"/>
            <a:r>
              <a:rPr lang="en-US"/>
              <a:t>This will be our housekeeping slide</a:t>
            </a:r>
          </a:p>
          <a:p>
            <a:pPr lvl="0"/>
            <a:r>
              <a:rPr lang="en-US"/>
              <a:t>Point 2</a:t>
            </a:r>
          </a:p>
          <a:p>
            <a:pPr lvl="0"/>
            <a:r>
              <a:rPr lang="en-US"/>
              <a:t>Point 3</a:t>
            </a:r>
          </a:p>
          <a:p>
            <a:pPr lvl="0"/>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02489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r>
              <a:rPr lang="en-US" altLang="en-US" sz="2400" b="1">
                <a:solidFill>
                  <a:schemeClr val="bg1"/>
                </a:solidFill>
                <a:ea typeface="ＭＳ Ｐゴシック" pitchFamily="34" charset="-128"/>
                <a:cs typeface="Tahoma" pitchFamily="34" charset="0"/>
              </a:rPr>
              <a:t>Project Firstline</a:t>
            </a: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opic">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62000" y="3984625"/>
            <a:ext cx="8763000" cy="1806541"/>
          </a:xfrm>
        </p:spPr>
        <p:txBody>
          <a:bodyPr anchor="t"/>
          <a:lstStyle>
            <a:lvl1pPr algn="l">
              <a:defRPr sz="4000" b="1" cap="all" baseline="0">
                <a:solidFill>
                  <a:schemeClr val="accent1">
                    <a:lumMod val="75000"/>
                  </a:schemeClr>
                </a:solidFill>
                <a:latin typeface="+mj-lt"/>
              </a:defRPr>
            </a:lvl1pPr>
          </a:lstStyle>
          <a:p>
            <a:r>
              <a:rPr lang="en-US"/>
              <a:t>Use This Slide to Transition Between Subtopics</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spTree>
    <p:extLst>
      <p:ext uri="{BB962C8B-B14F-4D97-AF65-F5344CB8AC3E}">
        <p14:creationId xmlns:p14="http://schemas.microsoft.com/office/powerpoint/2010/main" val="31006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518290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2068513"/>
            <a:ext cx="5386917" cy="639762"/>
          </a:xfrm>
        </p:spPr>
        <p:txBody>
          <a:bodyPr anchor="b">
            <a:no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you don’t need a heading here,  </a:t>
            </a:r>
          </a:p>
        </p:txBody>
      </p:sp>
      <p:sp>
        <p:nvSpPr>
          <p:cNvPr id="4" name="Content Placeholder 3"/>
          <p:cNvSpPr>
            <a:spLocks noGrp="1"/>
          </p:cNvSpPr>
          <p:nvPr>
            <p:ph sz="half" idx="2" hasCustomPrompt="1"/>
          </p:nvPr>
        </p:nvSpPr>
        <p:spPr>
          <a:xfrm>
            <a:off x="609600" y="2708276"/>
            <a:ext cx="5386917"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You can also move the header box elsewhere on the slide</a:t>
            </a:r>
          </a:p>
          <a:p>
            <a:pPr lvl="1"/>
            <a:r>
              <a:rPr lang="en-US"/>
              <a:t>e.g., to include ‘references’</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2068513"/>
            <a:ext cx="5389033" cy="639762"/>
          </a:xfrm>
        </p:spPr>
        <p:txBody>
          <a:bodyPr anchor="b">
            <a:noAutofit/>
          </a:bodyPr>
          <a:lstStyle>
            <a:lvl1pPr marL="0" indent="0">
              <a:buNone/>
              <a:defRPr sz="28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OK to delete text box</a:t>
            </a:r>
          </a:p>
        </p:txBody>
      </p:sp>
      <p:sp>
        <p:nvSpPr>
          <p:cNvPr id="6" name="Content Placeholder 5"/>
          <p:cNvSpPr>
            <a:spLocks noGrp="1"/>
          </p:cNvSpPr>
          <p:nvPr>
            <p:ph sz="quarter" idx="4" hasCustomPrompt="1"/>
          </p:nvPr>
        </p:nvSpPr>
        <p:spPr>
          <a:xfrm>
            <a:off x="6193368" y="2708276"/>
            <a:ext cx="5389033"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hasCustomPrompt="1"/>
          </p:nvPr>
        </p:nvSpPr>
        <p:spPr>
          <a:xfrm>
            <a:off x="508000" y="838200"/>
            <a:ext cx="9855200" cy="1143000"/>
          </a:xfrm>
        </p:spPr>
        <p:txBody>
          <a:bodyPr>
            <a:noAutofit/>
          </a:bodyPr>
          <a:lstStyle>
            <a:lvl1pPr algn="l">
              <a:defRPr sz="4000" b="1">
                <a:solidFill>
                  <a:schemeClr val="accent1">
                    <a:lumMod val="75000"/>
                  </a:schemeClr>
                </a:solidFill>
                <a:latin typeface="+mj-lt"/>
              </a:defRPr>
            </a:lvl1pPr>
          </a:lstStyle>
          <a:p>
            <a:r>
              <a:rPr lang="en-US"/>
              <a:t>Here’s Another Option for Layout</a:t>
            </a:r>
          </a:p>
        </p:txBody>
      </p:sp>
      <p:cxnSp>
        <p:nvCxnSpPr>
          <p:cNvPr id="14" name="Straight Connector 13"/>
          <p:cNvCxnSpPr/>
          <p:nvPr userDrawn="1"/>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61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2156695"/>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a:solidFill>
                  <a:schemeClr val="tx2"/>
                </a:solidFill>
                <a:ea typeface="ＭＳ Ｐゴシック" pitchFamily="34" charset="-128"/>
              </a:rPr>
              <a:t>Questions?</a:t>
            </a:r>
            <a:endParaRPr lang="en-US" sz="4000">
              <a:solidFill>
                <a:schemeClr val="tx2"/>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382590"/>
            <a:ext cx="11658600" cy="2677656"/>
          </a:xfrm>
          <a:prstGeom prst="rect">
            <a:avLst/>
          </a:prstGeom>
        </p:spPr>
        <p:txBody>
          <a:bodyPr wrap="square">
            <a:spAutoFit/>
          </a:bodyPr>
          <a:lstStyle/>
          <a:p>
            <a:pPr algn="ctr">
              <a:spcBef>
                <a:spcPct val="0"/>
              </a:spcBef>
              <a:buNone/>
            </a:pPr>
            <a:endParaRPr lang="en-US" altLang="en-US" sz="2800">
              <a:latin typeface="+mj-lt"/>
            </a:endParaRPr>
          </a:p>
          <a:p>
            <a:pPr algn="ctr">
              <a:spcBef>
                <a:spcPct val="0"/>
              </a:spcBef>
              <a:buNone/>
            </a:pPr>
            <a:r>
              <a:rPr lang="en-US" altLang="en-US" sz="2800">
                <a:latin typeface="+mj-lt"/>
              </a:rPr>
              <a:t>For more information, contact</a:t>
            </a:r>
            <a:br>
              <a:rPr lang="en-US" altLang="en-US" sz="2800">
                <a:latin typeface="+mj-lt"/>
              </a:rPr>
            </a:br>
            <a:r>
              <a:rPr lang="en-US" altLang="en-US" sz="280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a:solidFill>
                  <a:srgbClr val="0079C2"/>
                </a:solidFill>
                <a:latin typeface="+mj-lt"/>
              </a:rPr>
              <a:t> </a:t>
            </a:r>
            <a:endParaRPr lang="en-US" altLang="en-US" sz="2800">
              <a:solidFill>
                <a:srgbClr val="0079C2"/>
              </a:solidFill>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p:txBody>
      </p:sp>
    </p:spTree>
    <p:extLst>
      <p:ext uri="{BB962C8B-B14F-4D97-AF65-F5344CB8AC3E}">
        <p14:creationId xmlns:p14="http://schemas.microsoft.com/office/powerpoint/2010/main" val="222539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0941D-4E0E-4B82-AE19-651D6FB60788}"/>
              </a:ext>
            </a:extLst>
          </p:cNvPr>
          <p:cNvSpPr>
            <a:spLocks noGrp="1"/>
          </p:cNvSpPr>
          <p:nvPr>
            <p:ph type="dt" sz="half" idx="10"/>
          </p:nvPr>
        </p:nvSpPr>
        <p:spPr/>
        <p:txBody>
          <a:bodyPr/>
          <a:lstStyle/>
          <a:p>
            <a:fld id="{7BD53A5A-2FBF-48E7-9DAC-C3D965CD9E0E}" type="datetimeFigureOut">
              <a:rPr lang="en-US" smtClean="0"/>
              <a:t>12/14/2023</a:t>
            </a:fld>
            <a:endParaRPr lang="en-US"/>
          </a:p>
        </p:txBody>
      </p:sp>
      <p:sp>
        <p:nvSpPr>
          <p:cNvPr id="3" name="Footer Placeholder 2">
            <a:extLst>
              <a:ext uri="{FF2B5EF4-FFF2-40B4-BE49-F238E27FC236}">
                <a16:creationId xmlns:a16="http://schemas.microsoft.com/office/drawing/2014/main" id="{540BAA6F-DFB9-459C-9638-BE233441E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579D8-0408-4EE4-BC79-4DFC1701FA69}"/>
              </a:ext>
            </a:extLst>
          </p:cNvPr>
          <p:cNvSpPr>
            <a:spLocks noGrp="1"/>
          </p:cNvSpPr>
          <p:nvPr>
            <p:ph type="sldNum" sz="quarter" idx="12"/>
          </p:nvPr>
        </p:nvSpPr>
        <p:spPr/>
        <p:txBody>
          <a:bodyPr/>
          <a:lstStyle/>
          <a:p>
            <a:fld id="{373F9BCA-8E45-4EAD-AF5B-B0113DED6BE3}" type="slidenum">
              <a:rPr lang="en-US" smtClean="0"/>
              <a:t>‹#›</a:t>
            </a:fld>
            <a:endParaRPr lang="en-US"/>
          </a:p>
        </p:txBody>
      </p:sp>
    </p:spTree>
    <p:extLst>
      <p:ext uri="{BB962C8B-B14F-4D97-AF65-F5344CB8AC3E}">
        <p14:creationId xmlns:p14="http://schemas.microsoft.com/office/powerpoint/2010/main" val="415841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879600" y="1638300"/>
            <a:ext cx="8432800" cy="2743200"/>
          </a:xfrm>
        </p:spPr>
        <p:txBody>
          <a:bodyPr/>
          <a:lstStyle>
            <a:lvl1pPr algn="ctr">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r>
              <a:rPr lang="en-US" altLang="en-US" sz="2400" b="1">
                <a:solidFill>
                  <a:schemeClr val="bg1"/>
                </a:solidFill>
                <a:ea typeface="ＭＳ Ｐゴシック" pitchFamily="34" charset="-128"/>
                <a:cs typeface="Tahoma" pitchFamily="34" charset="0"/>
              </a:rPr>
              <a:t>Project Firstline</a:t>
            </a: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pic>
        <p:nvPicPr>
          <p:cNvPr id="7" name="Picture 6" descr="A picture containing text&#10;&#10;Description automatically generated">
            <a:extLst>
              <a:ext uri="{FF2B5EF4-FFF2-40B4-BE49-F238E27FC236}">
                <a16:creationId xmlns:a16="http://schemas.microsoft.com/office/drawing/2014/main" id="{4E532B9C-125E-445D-8C29-B824908D5E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904722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opic">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762000" y="3984625"/>
            <a:ext cx="8763000" cy="1806541"/>
          </a:xfrm>
        </p:spPr>
        <p:txBody>
          <a:bodyPr anchor="t"/>
          <a:lstStyle>
            <a:lvl1pPr algn="l">
              <a:defRPr sz="4000" b="1" cap="all" baseline="0">
                <a:solidFill>
                  <a:schemeClr val="accent1">
                    <a:lumMod val="75000"/>
                  </a:schemeClr>
                </a:solidFill>
                <a:latin typeface="+mj-lt"/>
              </a:defRPr>
            </a:lvl1pPr>
          </a:lstStyle>
          <a:p>
            <a:r>
              <a:rPr lang="en-US"/>
              <a:t>Use This Slide to Transition Between Subtopics</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pic>
        <p:nvPicPr>
          <p:cNvPr id="9" name="Picture 8" descr="A picture containing text&#10;&#10;Description automatically generated">
            <a:extLst>
              <a:ext uri="{FF2B5EF4-FFF2-40B4-BE49-F238E27FC236}">
                <a16:creationId xmlns:a16="http://schemas.microsoft.com/office/drawing/2014/main" id="{6236206D-A066-48CA-995C-33436A392D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310061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pic>
        <p:nvPicPr>
          <p:cNvPr id="9" name="Picture 8" descr="A picture containing text&#10;&#10;Description automatically generated">
            <a:extLst>
              <a:ext uri="{FF2B5EF4-FFF2-40B4-BE49-F238E27FC236}">
                <a16:creationId xmlns:a16="http://schemas.microsoft.com/office/drawing/2014/main" id="{6B0FE536-ED03-4095-BC7B-BA8006E29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518290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2068513"/>
            <a:ext cx="5386917" cy="639762"/>
          </a:xfrm>
        </p:spPr>
        <p:txBody>
          <a:bodyPr anchor="b">
            <a:no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you don’t need a heading here,  </a:t>
            </a:r>
          </a:p>
        </p:txBody>
      </p:sp>
      <p:sp>
        <p:nvSpPr>
          <p:cNvPr id="4" name="Content Placeholder 3"/>
          <p:cNvSpPr>
            <a:spLocks noGrp="1"/>
          </p:cNvSpPr>
          <p:nvPr>
            <p:ph sz="half" idx="2" hasCustomPrompt="1"/>
          </p:nvPr>
        </p:nvSpPr>
        <p:spPr>
          <a:xfrm>
            <a:off x="609600" y="2708276"/>
            <a:ext cx="5386917"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You can also move the header box elsewhere on the slide</a:t>
            </a:r>
          </a:p>
          <a:p>
            <a:pPr lvl="1"/>
            <a:r>
              <a:rPr lang="en-US"/>
              <a:t>e.g., to include ‘references’</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2068513"/>
            <a:ext cx="5389033" cy="639762"/>
          </a:xfrm>
        </p:spPr>
        <p:txBody>
          <a:bodyPr anchor="b">
            <a:noAutofit/>
          </a:bodyPr>
          <a:lstStyle>
            <a:lvl1pPr marL="0" indent="0">
              <a:buNone/>
              <a:defRPr sz="28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OK to delete text box</a:t>
            </a:r>
          </a:p>
        </p:txBody>
      </p:sp>
      <p:sp>
        <p:nvSpPr>
          <p:cNvPr id="6" name="Content Placeholder 5"/>
          <p:cNvSpPr>
            <a:spLocks noGrp="1"/>
          </p:cNvSpPr>
          <p:nvPr>
            <p:ph sz="quarter" idx="4" hasCustomPrompt="1"/>
          </p:nvPr>
        </p:nvSpPr>
        <p:spPr>
          <a:xfrm>
            <a:off x="6193368" y="2708276"/>
            <a:ext cx="5389033" cy="2549525"/>
          </a:xfrm>
        </p:spPr>
        <p:txBody>
          <a:bodyPr/>
          <a:lstStyle>
            <a:lvl1pPr>
              <a:defRPr sz="2800">
                <a:solidFill>
                  <a:schemeClr val="tx1"/>
                </a:solidFill>
              </a:defRPr>
            </a:lvl1pPr>
            <a:lvl2pPr>
              <a:defRPr sz="2800">
                <a:solidFill>
                  <a:schemeClr val="tx1"/>
                </a:solidFill>
              </a:defRPr>
            </a:lvl2pPr>
            <a:lvl3pPr>
              <a:defRPr sz="2800">
                <a:solidFill>
                  <a:schemeClr val="tx1"/>
                </a:solidFill>
              </a:defRPr>
            </a:lvl3pPr>
            <a:lvl4pPr>
              <a:defRPr sz="2800">
                <a:solidFill>
                  <a:schemeClr val="tx1"/>
                </a:solidFill>
              </a:defRPr>
            </a:lvl4pPr>
            <a:lvl5pPr>
              <a:defRPr sz="2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hasCustomPrompt="1"/>
          </p:nvPr>
        </p:nvSpPr>
        <p:spPr>
          <a:xfrm>
            <a:off x="508000" y="838200"/>
            <a:ext cx="9855200" cy="1143000"/>
          </a:xfrm>
        </p:spPr>
        <p:txBody>
          <a:bodyPr>
            <a:noAutofit/>
          </a:bodyPr>
          <a:lstStyle>
            <a:lvl1pPr algn="l">
              <a:defRPr sz="4000" b="1">
                <a:solidFill>
                  <a:schemeClr val="accent1">
                    <a:lumMod val="75000"/>
                  </a:schemeClr>
                </a:solidFill>
                <a:latin typeface="+mj-lt"/>
              </a:defRPr>
            </a:lvl1pPr>
          </a:lstStyle>
          <a:p>
            <a:r>
              <a:rPr lang="en-US"/>
              <a:t>Here’s Another Option for Layout</a:t>
            </a:r>
          </a:p>
        </p:txBody>
      </p:sp>
      <p:cxnSp>
        <p:nvCxnSpPr>
          <p:cNvPr id="14" name="Straight Connector 13"/>
          <p:cNvCxnSpPr/>
          <p:nvPr userDrawn="1"/>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8C533665-25BE-4ECB-8454-BF31CD1E4C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739161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1866856"/>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a:solidFill>
                  <a:schemeClr val="tx2"/>
                </a:solidFill>
                <a:ea typeface="ＭＳ Ｐゴシック" pitchFamily="34" charset="-128"/>
              </a:rPr>
              <a:t>Questions?</a:t>
            </a:r>
            <a:endParaRPr lang="en-US" sz="4000">
              <a:solidFill>
                <a:schemeClr val="tx2"/>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092751"/>
            <a:ext cx="11658600" cy="2246769"/>
          </a:xfrm>
          <a:prstGeom prst="rect">
            <a:avLst/>
          </a:prstGeom>
        </p:spPr>
        <p:txBody>
          <a:bodyPr wrap="square">
            <a:spAutoFit/>
          </a:bodyPr>
          <a:lstStyle/>
          <a:p>
            <a:pPr algn="ctr">
              <a:spcBef>
                <a:spcPct val="0"/>
              </a:spcBef>
              <a:buNone/>
            </a:pPr>
            <a:endParaRPr lang="en-US" altLang="en-US" sz="2800" b="1">
              <a:solidFill>
                <a:srgbClr val="1F497D"/>
              </a:solidFill>
              <a:latin typeface="+mj-lt"/>
            </a:endParaRPr>
          </a:p>
          <a:p>
            <a:pPr algn="ctr">
              <a:spcBef>
                <a:spcPct val="0"/>
              </a:spcBef>
              <a:buNone/>
            </a:pPr>
            <a:r>
              <a:rPr lang="en-US" altLang="en-US" sz="2800">
                <a:latin typeface="+mj-lt"/>
              </a:rPr>
              <a:t>For more information, contact</a:t>
            </a:r>
            <a:br>
              <a:rPr lang="en-US" altLang="en-US" sz="2800">
                <a:latin typeface="+mj-lt"/>
              </a:rPr>
            </a:br>
            <a:r>
              <a:rPr lang="en-US" altLang="en-US" sz="280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a:solidFill>
                  <a:srgbClr val="0079C2"/>
                </a:solidFill>
                <a:latin typeface="+mj-lt"/>
              </a:rPr>
              <a:t> </a:t>
            </a:r>
            <a:endParaRPr lang="en-US" altLang="en-US" sz="2800">
              <a:solidFill>
                <a:srgbClr val="0079C2"/>
              </a:solidFill>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p:txBody>
      </p:sp>
      <p:pic>
        <p:nvPicPr>
          <p:cNvPr id="9" name="Picture 8" descr="A picture containing text&#10;&#10;Description automatically generated">
            <a:extLst>
              <a:ext uri="{FF2B5EF4-FFF2-40B4-BE49-F238E27FC236}">
                <a16:creationId xmlns:a16="http://schemas.microsoft.com/office/drawing/2014/main" id="{3DC2102A-3D80-41FE-BDA2-F860A440A3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4020572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cxnSp>
        <p:nvCxnSpPr>
          <p:cNvPr id="5" name="Straight Connector 4"/>
          <p:cNvCxnSpPr/>
          <p:nvPr/>
        </p:nvCxnSpPr>
        <p:spPr>
          <a:xfrm flipH="1">
            <a:off x="0" y="5181600"/>
            <a:ext cx="2336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9753600" y="5181600"/>
            <a:ext cx="24384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4"/>
          <p:cNvSpPr>
            <a:spLocks noGrp="1"/>
          </p:cNvSpPr>
          <p:nvPr>
            <p:ph type="sldNum" sz="quarter" idx="10"/>
          </p:nvPr>
        </p:nvSpPr>
        <p:spPr/>
        <p:txBody>
          <a:bodyPr/>
          <a:lstStyle>
            <a:lvl1pPr>
              <a:defRPr/>
            </a:lvl1pPr>
          </a:lstStyle>
          <a:p>
            <a:pPr>
              <a:defRPr/>
            </a:pPr>
            <a:fld id="{EC74CC91-301A-4271-B713-2364AA7366D6}" type="slidenum">
              <a:rPr lang="en-US"/>
              <a:pPr>
                <a:defRPr/>
              </a:pPr>
              <a:t>‹#›</a:t>
            </a:fld>
            <a:endParaRPr lang="en-US">
              <a:solidFill>
                <a:schemeClr val="bg1"/>
              </a:solidFill>
            </a:endParaRPr>
          </a:p>
        </p:txBody>
      </p:sp>
      <p:sp>
        <p:nvSpPr>
          <p:cNvPr id="8" name="Title 7">
            <a:extLst>
              <a:ext uri="{FF2B5EF4-FFF2-40B4-BE49-F238E27FC236}">
                <a16:creationId xmlns:a16="http://schemas.microsoft.com/office/drawing/2014/main" id="{F124ECD5-2221-4B77-BC6C-FAA3A8A1C49B}"/>
              </a:ext>
            </a:extLst>
          </p:cNvPr>
          <p:cNvSpPr txBox="1">
            <a:spLocks/>
          </p:cNvSpPr>
          <p:nvPr userDrawn="1"/>
        </p:nvSpPr>
        <p:spPr bwMode="auto">
          <a:xfrm>
            <a:off x="518525" y="2110905"/>
            <a:ext cx="11074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a:lstStyle>
          <a:p>
            <a:r>
              <a:rPr lang="en-US" sz="4000">
                <a:solidFill>
                  <a:srgbClr val="1F497D"/>
                </a:solidFill>
                <a:ea typeface="ＭＳ Ｐゴシック" pitchFamily="34" charset="-128"/>
              </a:rPr>
              <a:t>Questions?</a:t>
            </a:r>
            <a:endParaRPr lang="en-US" sz="4000">
              <a:solidFill>
                <a:srgbClr val="1F497D"/>
              </a:solidFill>
            </a:endParaRPr>
          </a:p>
        </p:txBody>
      </p:sp>
      <p:sp>
        <p:nvSpPr>
          <p:cNvPr id="2" name="Rectangle 1">
            <a:extLst>
              <a:ext uri="{FF2B5EF4-FFF2-40B4-BE49-F238E27FC236}">
                <a16:creationId xmlns:a16="http://schemas.microsoft.com/office/drawing/2014/main" id="{3D4B9CF3-0253-4139-A82C-B9229CF7EF1F}"/>
              </a:ext>
            </a:extLst>
          </p:cNvPr>
          <p:cNvSpPr/>
          <p:nvPr userDrawn="1"/>
        </p:nvSpPr>
        <p:spPr>
          <a:xfrm>
            <a:off x="215900" y="2336800"/>
            <a:ext cx="11658600" cy="2246769"/>
          </a:xfrm>
          <a:prstGeom prst="rect">
            <a:avLst/>
          </a:prstGeom>
        </p:spPr>
        <p:txBody>
          <a:bodyPr wrap="square">
            <a:spAutoFit/>
          </a:bodyPr>
          <a:lstStyle/>
          <a:p>
            <a:pPr algn="ctr">
              <a:spcBef>
                <a:spcPct val="0"/>
              </a:spcBef>
              <a:buNone/>
            </a:pPr>
            <a:endParaRPr lang="en-US" altLang="en-US" sz="2800">
              <a:latin typeface="+mj-lt"/>
            </a:endParaRPr>
          </a:p>
          <a:p>
            <a:pPr algn="ctr">
              <a:spcBef>
                <a:spcPct val="0"/>
              </a:spcBef>
              <a:buNone/>
            </a:pPr>
            <a:r>
              <a:rPr lang="en-US" altLang="en-US" sz="2800">
                <a:latin typeface="+mj-lt"/>
              </a:rPr>
              <a:t>For more information, contact</a:t>
            </a:r>
            <a:br>
              <a:rPr lang="en-US" altLang="en-US" sz="2800">
                <a:latin typeface="+mj-lt"/>
              </a:rPr>
            </a:br>
            <a:r>
              <a:rPr lang="en-US" altLang="en-US" sz="2800">
                <a:solidFill>
                  <a:srgbClr val="0079C2"/>
                </a:solidFill>
                <a:latin typeface="+mj-lt"/>
                <a:hlinkClick r:id="rId2">
                  <a:extLst>
                    <a:ext uri="{A12FA001-AC4F-418D-AE19-62706E023703}">
                      <ahyp:hlinkClr xmlns:ahyp="http://schemas.microsoft.com/office/drawing/2018/hyperlinkcolor" val="tx"/>
                    </a:ext>
                  </a:extLst>
                </a:hlinkClick>
              </a:rPr>
              <a:t>ProjectFirstline@cdph.ca.gov</a:t>
            </a:r>
            <a:r>
              <a:rPr lang="en-US" altLang="en-US" sz="2800">
                <a:solidFill>
                  <a:srgbClr val="0079C2"/>
                </a:solidFill>
                <a:latin typeface="+mj-lt"/>
              </a:rPr>
              <a:t> </a:t>
            </a:r>
            <a:endParaRPr lang="en-US" altLang="en-US" sz="2800">
              <a:solidFill>
                <a:srgbClr val="0079C2"/>
              </a:solidFill>
              <a:latin typeface="+mj-lt"/>
              <a:cs typeface="Calibri"/>
            </a:endParaRPr>
          </a:p>
          <a:p>
            <a:pPr algn="ctr">
              <a:spcBef>
                <a:spcPct val="0"/>
              </a:spcBef>
              <a:buNone/>
            </a:pPr>
            <a:endParaRPr lang="en-US" altLang="en-US" sz="2800">
              <a:latin typeface="+mj-lt"/>
              <a:cs typeface="Calibri"/>
            </a:endParaRPr>
          </a:p>
          <a:p>
            <a:pPr algn="ctr">
              <a:spcBef>
                <a:spcPct val="0"/>
              </a:spcBef>
              <a:buNone/>
            </a:pPr>
            <a:endParaRPr lang="en-US" altLang="en-US" sz="2800">
              <a:latin typeface="+mj-lt"/>
              <a:cs typeface="Calibri"/>
            </a:endParaRPr>
          </a:p>
        </p:txBody>
      </p:sp>
      <p:pic>
        <p:nvPicPr>
          <p:cNvPr id="9" name="Picture 8" descr="A picture containing text&#10;&#10;Description automatically generated">
            <a:extLst>
              <a:ext uri="{FF2B5EF4-FFF2-40B4-BE49-F238E27FC236}">
                <a16:creationId xmlns:a16="http://schemas.microsoft.com/office/drawing/2014/main" id="{3869DAFF-28EB-44B8-A7A1-CBFA8E8C7F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2225395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0941D-4E0E-4B82-AE19-651D6FB6078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40BAA6F-DFB9-459C-9638-BE233441E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579D8-0408-4EE4-BC79-4DFC1701FA69}"/>
              </a:ext>
            </a:extLst>
          </p:cNvPr>
          <p:cNvSpPr>
            <a:spLocks noGrp="1"/>
          </p:cNvSpPr>
          <p:nvPr>
            <p:ph type="sldNum" sz="quarter" idx="12"/>
          </p:nvPr>
        </p:nvSpPr>
        <p:spPr/>
        <p:txBody>
          <a:bodyPr/>
          <a:lstStyle/>
          <a:p>
            <a:fld id="{373F9BCA-8E45-4EAD-AF5B-B0113DED6BE3}" type="slidenum">
              <a:rPr lang="en-US" smtClean="0"/>
              <a:t>‹#›</a:t>
            </a:fld>
            <a:endParaRPr lang="en-US"/>
          </a:p>
        </p:txBody>
      </p:sp>
      <p:pic>
        <p:nvPicPr>
          <p:cNvPr id="5" name="Picture 4" descr="A picture containing text&#10;&#10;Description automatically generated">
            <a:extLst>
              <a:ext uri="{FF2B5EF4-FFF2-40B4-BE49-F238E27FC236}">
                <a16:creationId xmlns:a16="http://schemas.microsoft.com/office/drawing/2014/main" id="{AB11FFB7-48E6-46A3-8FAF-E0A25A3711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9809" y="5686705"/>
            <a:ext cx="3752520" cy="1119042"/>
          </a:xfrm>
          <a:prstGeom prst="rect">
            <a:avLst/>
          </a:prstGeom>
        </p:spPr>
      </p:pic>
    </p:spTree>
    <p:extLst>
      <p:ext uri="{BB962C8B-B14F-4D97-AF65-F5344CB8AC3E}">
        <p14:creationId xmlns:p14="http://schemas.microsoft.com/office/powerpoint/2010/main" val="1972081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7425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6" name="Straight Connector 5"/>
          <p:cNvCxnSpPr/>
          <p:nvPr/>
        </p:nvCxnSpPr>
        <p:spPr>
          <a:xfrm flipH="1">
            <a:off x="10584" y="1524000"/>
            <a:ext cx="1818216"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97280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5" y="4419601"/>
            <a:ext cx="10009716" cy="1349375"/>
          </a:xfrm>
        </p:spPr>
        <p:txBody>
          <a:bodyPr anchor="t"/>
          <a:lstStyle>
            <a:lvl1pPr algn="l">
              <a:defRPr sz="3200" b="1" cap="all">
                <a:solidFill>
                  <a:schemeClr val="accent1">
                    <a:lumMod val="75000"/>
                  </a:schemeClr>
                </a:solidFill>
                <a:latin typeface="+mj-lt"/>
              </a:defRPr>
            </a:lvl1pPr>
          </a:lstStyle>
          <a:p>
            <a:r>
              <a:rPr lang="en-US"/>
              <a:t>Click to edit Master title style</a:t>
            </a:r>
          </a:p>
        </p:txBody>
      </p:sp>
      <p:sp>
        <p:nvSpPr>
          <p:cNvPr id="8" name="Slide Number Placeholder 3"/>
          <p:cNvSpPr>
            <a:spLocks noGrp="1"/>
          </p:cNvSpPr>
          <p:nvPr>
            <p:ph type="sldNum" sz="quarter" idx="14"/>
          </p:nvPr>
        </p:nvSpPr>
        <p:spPr/>
        <p:txBody>
          <a:bodyPr/>
          <a:lstStyle>
            <a:lvl1pPr>
              <a:defRPr/>
            </a:lvl1pPr>
          </a:lstStyle>
          <a:p>
            <a:pPr>
              <a:defRPr/>
            </a:pPr>
            <a:fld id="{7CED9217-CDA3-4A8F-9D34-294F4173BE10}" type="slidenum">
              <a:rPr lang="en-US"/>
              <a:pPr>
                <a:defRPr/>
              </a:pPr>
              <a:t>‹#›</a:t>
            </a:fld>
            <a:endParaRPr lang="en-US">
              <a:solidFill>
                <a:schemeClr val="bg1"/>
              </a:solidFill>
            </a:endParaRPr>
          </a:p>
        </p:txBody>
      </p:sp>
      <p:pic>
        <p:nvPicPr>
          <p:cNvPr id="9" name="Picture 8" descr="Project Firstline and CDPH logos">
            <a:extLst>
              <a:ext uri="{FF2B5EF4-FFF2-40B4-BE49-F238E27FC236}">
                <a16:creationId xmlns:a16="http://schemas.microsoft.com/office/drawing/2014/main" id="{BB3D689F-0951-4E81-BEC9-0642263D14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extLst>
      <p:ext uri="{BB962C8B-B14F-4D97-AF65-F5344CB8AC3E}">
        <p14:creationId xmlns:p14="http://schemas.microsoft.com/office/powerpoint/2010/main" val="41879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5386917" cy="639762"/>
          </a:xfrm>
        </p:spPr>
        <p:txBody>
          <a:bodyPr anchor="b">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09600" y="2392363"/>
            <a:ext cx="5386917"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52600"/>
            <a:ext cx="5389033" cy="639762"/>
          </a:xfrm>
        </p:spPr>
        <p:txBody>
          <a:bodyPr anchor="b">
            <a:noAutofit/>
          </a:bodyPr>
          <a:lstStyle>
            <a:lvl1pPr marL="0" indent="0">
              <a:buNone/>
              <a:defRPr sz="2400" b="1" i="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193368" y="2392363"/>
            <a:ext cx="5389033" cy="2549525"/>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4"/>
          </p:nvPr>
        </p:nvSpPr>
        <p:spPr/>
        <p:txBody>
          <a:bodyPr/>
          <a:lstStyle>
            <a:lvl1pPr>
              <a:defRPr/>
            </a:lvl1pPr>
          </a:lstStyle>
          <a:p>
            <a:pPr>
              <a:defRPr/>
            </a:pPr>
            <a:fld id="{97263FB1-5F4E-49C0-818C-5AC8EE0282D4}" type="slidenum">
              <a:rPr lang="en-US"/>
              <a:pPr>
                <a:defRPr/>
              </a:pPr>
              <a:t>‹#›</a:t>
            </a:fld>
            <a:endParaRPr lang="en-US">
              <a:solidFill>
                <a:schemeClr val="bg1"/>
              </a:solidFill>
            </a:endParaRPr>
          </a:p>
        </p:txBody>
      </p:sp>
      <p:sp>
        <p:nvSpPr>
          <p:cNvPr id="12" name="Title 1"/>
          <p:cNvSpPr>
            <a:spLocks noGrp="1"/>
          </p:cNvSpPr>
          <p:nvPr>
            <p:ph type="title"/>
          </p:nvPr>
        </p:nvSpPr>
        <p:spPr>
          <a:xfrm>
            <a:off x="508000" y="457200"/>
            <a:ext cx="9855200" cy="1143000"/>
          </a:xfrm>
        </p:spPr>
        <p:txBody>
          <a:bodyPr>
            <a:noAutofit/>
          </a:bodyPr>
          <a:lstStyle>
            <a:lvl1pPr algn="l">
              <a:defRPr sz="3200" b="1">
                <a:latin typeface="+mj-lt"/>
              </a:defRPr>
            </a:lvl1pPr>
          </a:lstStyle>
          <a:p>
            <a:r>
              <a:rPr lang="en-US"/>
              <a:t>Click to edit Master title style</a:t>
            </a:r>
          </a:p>
        </p:txBody>
      </p:sp>
      <p:cxnSp>
        <p:nvCxnSpPr>
          <p:cNvPr id="14" name="Straight Connector 13"/>
          <p:cNvCxnSpPr/>
          <p:nvPr userDrawn="1"/>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15944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257800"/>
            <a:ext cx="8305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sz="4000" b="1" cap="none" baseline="0">
                <a:solidFill>
                  <a:schemeClr val="accent1">
                    <a:lumMod val="75000"/>
                  </a:schemeClr>
                </a:solidFill>
                <a:latin typeface="+mj-lt"/>
              </a:defRPr>
            </a:lvl1pPr>
          </a:lstStyle>
          <a:p>
            <a:r>
              <a:rPr lang="en-US"/>
              <a:t>Title: Capitalize First Letters</a:t>
            </a:r>
          </a:p>
        </p:txBody>
      </p:sp>
      <p:sp>
        <p:nvSpPr>
          <p:cNvPr id="9" name="Subtitle 2"/>
          <p:cNvSpPr txBox="1">
            <a:spLocks/>
          </p:cNvSpPr>
          <p:nvPr userDrawn="1"/>
        </p:nvSpPr>
        <p:spPr bwMode="auto">
          <a:xfrm>
            <a:off x="1981200" y="5257800"/>
            <a:ext cx="6243256" cy="160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br>
              <a:rPr lang="en-US" altLang="en-US" sz="2400" b="0">
                <a:solidFill>
                  <a:schemeClr val="bg1"/>
                </a:solidFill>
                <a:ea typeface="ＭＳ Ｐゴシック" pitchFamily="34" charset="-128"/>
                <a:cs typeface="Tahoma" pitchFamily="34" charset="0"/>
              </a:rPr>
            </a:b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
        <p:nvSpPr>
          <p:cNvPr id="3" name="Slide Number Placeholder 2">
            <a:extLst>
              <a:ext uri="{FF2B5EF4-FFF2-40B4-BE49-F238E27FC236}">
                <a16:creationId xmlns:a16="http://schemas.microsoft.com/office/drawing/2014/main" id="{C2BEEEF3-684D-427C-86BC-AAD8CF117560}"/>
              </a:ext>
            </a:extLst>
          </p:cNvPr>
          <p:cNvSpPr>
            <a:spLocks noGrp="1"/>
          </p:cNvSpPr>
          <p:nvPr>
            <p:ph type="sldNum" sz="quarter" idx="10"/>
          </p:nvPr>
        </p:nvSpPr>
        <p:spPr/>
        <p:txBody>
          <a:bodyPr/>
          <a:lstStyle/>
          <a:p>
            <a:pPr>
              <a:defRPr/>
            </a:pPr>
            <a:fld id="{B828E2CC-6DBF-4E60-8979-F9F95CAF8B8F}" type="slidenum">
              <a:rPr lang="en-US" smtClean="0"/>
              <a:pPr>
                <a:defRPr/>
              </a:pPr>
              <a:t>‹#›</a:t>
            </a:fld>
            <a:endParaRPr lang="en-US">
              <a:solidFill>
                <a:schemeClr val="bg1"/>
              </a:solidFill>
            </a:endParaRPr>
          </a:p>
        </p:txBody>
      </p:sp>
    </p:spTree>
    <p:extLst>
      <p:ext uri="{BB962C8B-B14F-4D97-AF65-F5344CB8AC3E}">
        <p14:creationId xmlns:p14="http://schemas.microsoft.com/office/powerpoint/2010/main" val="424939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rgbClr val="E46C0A"/>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508001" y="762000"/>
            <a:ext cx="9830764" cy="1143000"/>
          </a:xfrm>
        </p:spPr>
        <p:txBody>
          <a:bodyPr>
            <a:noAutofit/>
          </a:bodyPr>
          <a:lstStyle>
            <a:lvl1pPr algn="l">
              <a:defRPr sz="4000">
                <a:solidFill>
                  <a:schemeClr val="accent1">
                    <a:lumMod val="75000"/>
                  </a:schemeClr>
                </a:solidFill>
              </a:defRPr>
            </a:lvl1pPr>
          </a:lstStyle>
          <a:p>
            <a:r>
              <a:rPr lang="en-US"/>
              <a:t>Use Informative Titles for Slides</a:t>
            </a:r>
          </a:p>
        </p:txBody>
      </p:sp>
      <p:sp>
        <p:nvSpPr>
          <p:cNvPr id="3" name="Content Placeholder 2"/>
          <p:cNvSpPr>
            <a:spLocks noGrp="1"/>
          </p:cNvSpPr>
          <p:nvPr>
            <p:ph idx="1" hasCustomPrompt="1"/>
          </p:nvPr>
        </p:nvSpPr>
        <p:spPr>
          <a:xfrm>
            <a:off x="1219200" y="1981201"/>
            <a:ext cx="8534400" cy="4144963"/>
          </a:xfrm>
        </p:spPr>
        <p:txBody>
          <a:bodyPr/>
          <a:lstStyle>
            <a:lvl1pPr>
              <a:defRPr/>
            </a:lvl1pPr>
            <a:lvl2pPr>
              <a:defRPr/>
            </a:lvl2pPr>
          </a:lstStyle>
          <a:p>
            <a:pPr lvl="0"/>
            <a:r>
              <a:rPr lang="en-US"/>
              <a:t>Bullets do not need periods at the end</a:t>
            </a:r>
          </a:p>
          <a:p>
            <a:pPr lvl="1"/>
            <a:r>
              <a:rPr lang="en-US"/>
              <a:t>Keep font at 24+ for slide body</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Tree>
    <p:extLst>
      <p:ext uri="{BB962C8B-B14F-4D97-AF65-F5344CB8AC3E}">
        <p14:creationId xmlns:p14="http://schemas.microsoft.com/office/powerpoint/2010/main" val="6637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F515E-41AD-46B1-85D4-9BBA078212B9}"/>
              </a:ext>
            </a:extLst>
          </p:cNvPr>
          <p:cNvSpPr>
            <a:spLocks noGrp="1"/>
          </p:cNvSpPr>
          <p:nvPr>
            <p:ph type="dt" sz="half" idx="10"/>
          </p:nvPr>
        </p:nvSpPr>
        <p:spPr/>
        <p:txBody>
          <a:bodyPr/>
          <a:lstStyle/>
          <a:p>
            <a:fld id="{FDC56C7F-B8C4-4835-BF27-0A83CEDAF558}" type="datetimeFigureOut">
              <a:rPr lang="en-US" smtClean="0"/>
              <a:t>12/14/2023</a:t>
            </a:fld>
            <a:endParaRPr lang="en-US"/>
          </a:p>
        </p:txBody>
      </p:sp>
      <p:sp>
        <p:nvSpPr>
          <p:cNvPr id="3" name="Footer Placeholder 2">
            <a:extLst>
              <a:ext uri="{FF2B5EF4-FFF2-40B4-BE49-F238E27FC236}">
                <a16:creationId xmlns:a16="http://schemas.microsoft.com/office/drawing/2014/main" id="{D8A6E768-71B2-49B8-9A5F-6CE99BDADB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B091A-31F1-4519-83D9-BA89558AC1D7}"/>
              </a:ext>
            </a:extLst>
          </p:cNvPr>
          <p:cNvSpPr>
            <a:spLocks noGrp="1"/>
          </p:cNvSpPr>
          <p:nvPr>
            <p:ph type="sldNum" sz="quarter" idx="12"/>
          </p:nvPr>
        </p:nvSpPr>
        <p:spPr/>
        <p:txBody>
          <a:bodyPr/>
          <a:lstStyle/>
          <a:p>
            <a:fld id="{2609F4E1-D5FD-4CCC-81DD-7B3A282D7941}" type="slidenum">
              <a:rPr lang="en-US" smtClean="0"/>
              <a:t>‹#›</a:t>
            </a:fld>
            <a:endParaRPr lang="en-US"/>
          </a:p>
        </p:txBody>
      </p:sp>
    </p:spTree>
    <p:extLst>
      <p:ext uri="{BB962C8B-B14F-4D97-AF65-F5344CB8AC3E}">
        <p14:creationId xmlns:p14="http://schemas.microsoft.com/office/powerpoint/2010/main" val="329665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0" y="5257800"/>
            <a:ext cx="8432800" cy="1600200"/>
          </a:xfrm>
          <a:prstGeom prst="rect">
            <a:avLst/>
          </a:prstGeom>
          <a:solidFill>
            <a:srgbClr val="0070C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H="1">
            <a:off x="7315200" y="762000"/>
            <a:ext cx="4876800" cy="0"/>
          </a:xfrm>
          <a:prstGeom prst="line">
            <a:avLst/>
          </a:prstGeom>
          <a:ln w="171450" cap="flat" cmpd="tri">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0" y="5181600"/>
            <a:ext cx="6096000" cy="0"/>
          </a:xfrm>
          <a:prstGeom prst="line">
            <a:avLst/>
          </a:prstGeom>
          <a:ln w="171450" cap="flat" cmpd="tri">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219200" y="1600200"/>
            <a:ext cx="8432800" cy="2743200"/>
          </a:xfrm>
        </p:spPr>
        <p:txBody>
          <a:bodyPr/>
          <a:lstStyle>
            <a:lvl1pPr algn="l">
              <a:defRPr b="1">
                <a:solidFill>
                  <a:schemeClr val="accent1">
                    <a:lumMod val="75000"/>
                  </a:schemeClr>
                </a:solidFill>
                <a:latin typeface="+mj-lt"/>
              </a:defRPr>
            </a:lvl1pPr>
          </a:lstStyle>
          <a:p>
            <a:r>
              <a:rPr lang="en-US"/>
              <a:t>CLICK TO EDIT </a:t>
            </a:r>
            <a:br>
              <a:rPr lang="en-US"/>
            </a:br>
            <a:r>
              <a:rPr lang="en-US"/>
              <a:t>MASTER TITLE </a:t>
            </a:r>
            <a:br>
              <a:rPr lang="en-US"/>
            </a:br>
            <a:r>
              <a:rPr lang="en-US"/>
              <a:t>STYLE</a:t>
            </a:r>
          </a:p>
        </p:txBody>
      </p:sp>
      <p:sp>
        <p:nvSpPr>
          <p:cNvPr id="8" name="Slide Number Placeholder 3"/>
          <p:cNvSpPr>
            <a:spLocks noGrp="1"/>
          </p:cNvSpPr>
          <p:nvPr>
            <p:ph type="sldNum" sz="quarter" idx="11"/>
          </p:nvPr>
        </p:nvSpPr>
        <p:spPr/>
        <p:txBody>
          <a:bodyPr/>
          <a:lstStyle>
            <a:lvl1pPr>
              <a:defRPr/>
            </a:lvl1pPr>
          </a:lstStyle>
          <a:p>
            <a:pPr>
              <a:defRPr/>
            </a:pPr>
            <a:fld id="{EC6647EB-6625-4835-9C2B-BD20FBFC68DB}" type="slidenum">
              <a:rPr lang="en-US"/>
              <a:pPr>
                <a:defRPr/>
              </a:pPr>
              <a:t>‹#›</a:t>
            </a:fld>
            <a:endParaRPr lang="en-US">
              <a:solidFill>
                <a:schemeClr val="bg1"/>
              </a:solidFill>
            </a:endParaRPr>
          </a:p>
        </p:txBody>
      </p:sp>
      <p:sp>
        <p:nvSpPr>
          <p:cNvPr id="9" name="Subtitle 2"/>
          <p:cNvSpPr txBox="1">
            <a:spLocks/>
          </p:cNvSpPr>
          <p:nvPr userDrawn="1"/>
        </p:nvSpPr>
        <p:spPr bwMode="auto">
          <a:xfrm>
            <a:off x="406400" y="5257800"/>
            <a:ext cx="802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1800" b="1" i="0" kern="1200" baseline="0">
                <a:solidFill>
                  <a:schemeClr val="accent6">
                    <a:lumMod val="75000"/>
                  </a:schemeClr>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spcBef>
                <a:spcPts val="0"/>
              </a:spcBef>
              <a:defRPr/>
            </a:pPr>
            <a:endParaRPr lang="en-US" altLang="en-US" sz="2400" b="0">
              <a:solidFill>
                <a:schemeClr val="bg1"/>
              </a:solidFill>
              <a:ea typeface="ＭＳ Ｐゴシック" pitchFamily="34" charset="-128"/>
              <a:cs typeface="Tahoma" pitchFamily="34" charset="0"/>
            </a:endParaRPr>
          </a:p>
          <a:p>
            <a:pPr algn="r">
              <a:spcBef>
                <a:spcPts val="0"/>
              </a:spcBef>
              <a:defRPr/>
            </a:pPr>
            <a:r>
              <a:rPr lang="en-US" altLang="en-US" sz="2400" b="0">
                <a:solidFill>
                  <a:schemeClr val="bg1"/>
                </a:solidFill>
                <a:ea typeface="ＭＳ Ｐゴシック" pitchFamily="34" charset="-128"/>
                <a:cs typeface="Tahoma" pitchFamily="34" charset="0"/>
              </a:rPr>
              <a:t>Healthcare-Associated Infections Program</a:t>
            </a:r>
          </a:p>
          <a:p>
            <a:pPr algn="r">
              <a:spcBef>
                <a:spcPts val="0"/>
              </a:spcBef>
              <a:defRPr/>
            </a:pPr>
            <a:r>
              <a:rPr lang="en-US" altLang="en-US" sz="2400" b="0">
                <a:solidFill>
                  <a:schemeClr val="bg1"/>
                </a:solidFill>
                <a:ea typeface="ＭＳ Ｐゴシック" pitchFamily="34" charset="-128"/>
                <a:cs typeface="Tahoma" pitchFamily="34" charset="0"/>
              </a:rPr>
              <a:t>Center for Health Care Quality</a:t>
            </a:r>
          </a:p>
          <a:p>
            <a:pPr algn="r">
              <a:spcBef>
                <a:spcPts val="0"/>
              </a:spcBef>
              <a:defRPr/>
            </a:pPr>
            <a:r>
              <a:rPr lang="en-US" altLang="en-US" sz="2400" b="0">
                <a:solidFill>
                  <a:schemeClr val="bg1"/>
                </a:solidFill>
                <a:ea typeface="ＭＳ Ｐゴシック" pitchFamily="34" charset="-128"/>
                <a:cs typeface="Tahoma" pitchFamily="34" charset="0"/>
              </a:rPr>
              <a:t>California Department of Public Health</a:t>
            </a:r>
          </a:p>
        </p:txBody>
      </p:sp>
    </p:spTree>
    <p:extLst>
      <p:ext uri="{BB962C8B-B14F-4D97-AF65-F5344CB8AC3E}">
        <p14:creationId xmlns:p14="http://schemas.microsoft.com/office/powerpoint/2010/main" val="90472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6" name="Straight Connector 5"/>
          <p:cNvCxnSpPr/>
          <p:nvPr/>
        </p:nvCxnSpPr>
        <p:spPr>
          <a:xfrm flipH="1">
            <a:off x="0" y="5181600"/>
            <a:ext cx="12192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363200" y="1524000"/>
            <a:ext cx="1828800" cy="0"/>
          </a:xfrm>
          <a:prstGeom prst="line">
            <a:avLst/>
          </a:prstGeom>
          <a:ln w="171450" cap="flat" cmpd="tri">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8000" y="533400"/>
            <a:ext cx="9855200" cy="1143000"/>
          </a:xfrm>
        </p:spPr>
        <p:txBody>
          <a:bodyPr>
            <a:noAutofit/>
          </a:bodyPr>
          <a:lstStyle>
            <a:lvl1pPr algn="l">
              <a:defRPr sz="3200" b="1">
                <a:latin typeface="+mj-lt"/>
              </a:defRPr>
            </a:lvl1pPr>
          </a:lstStyle>
          <a:p>
            <a:r>
              <a:rPr lang="en-US"/>
              <a:t>Click to edit Master title style</a:t>
            </a:r>
          </a:p>
        </p:txBody>
      </p:sp>
      <p:sp>
        <p:nvSpPr>
          <p:cNvPr id="3" name="Content Placeholder 2"/>
          <p:cNvSpPr>
            <a:spLocks noGrp="1"/>
          </p:cNvSpPr>
          <p:nvPr>
            <p:ph idx="1" hasCustomPrompt="1"/>
          </p:nvPr>
        </p:nvSpPr>
        <p:spPr>
          <a:xfrm>
            <a:off x="1016000" y="1752600"/>
            <a:ext cx="9956800" cy="3810000"/>
          </a:xfrm>
        </p:spPr>
        <p:txBody>
          <a:bodyPr/>
          <a:lstStyle>
            <a:lvl1pPr>
              <a:spcBef>
                <a:spcPts val="0"/>
              </a:spcBef>
              <a:defRPr sz="2400">
                <a:solidFill>
                  <a:schemeClr val="tx1"/>
                </a:solidFill>
              </a:defRPr>
            </a:lvl1pPr>
            <a:lvl2pPr>
              <a:spcBef>
                <a:spcPts val="0"/>
              </a:spcBef>
              <a:defRPr sz="2400">
                <a:solidFill>
                  <a:schemeClr val="tx1"/>
                </a:solidFill>
              </a:defRPr>
            </a:lvl2pPr>
            <a:lvl3pPr>
              <a:spcBef>
                <a:spcPts val="0"/>
              </a:spcBef>
              <a:defRPr sz="2400">
                <a:solidFill>
                  <a:schemeClr val="tx1"/>
                </a:solidFill>
              </a:defRPr>
            </a:lvl3pPr>
            <a:lvl4pPr>
              <a:spcBef>
                <a:spcPts val="0"/>
              </a:spcBef>
              <a:defRPr sz="2400">
                <a:solidFill>
                  <a:schemeClr val="tx1"/>
                </a:solidFill>
              </a:defRPr>
            </a:lvl4pPr>
            <a:lvl5pPr>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8" name="Slide Number Placeholder 3"/>
          <p:cNvSpPr>
            <a:spLocks noGrp="1"/>
          </p:cNvSpPr>
          <p:nvPr>
            <p:ph type="sldNum" sz="quarter" idx="14"/>
          </p:nvPr>
        </p:nvSpPr>
        <p:spPr/>
        <p:txBody>
          <a:bodyPr/>
          <a:lstStyle>
            <a:lvl1pPr>
              <a:defRPr/>
            </a:lvl1pPr>
          </a:lstStyle>
          <a:p>
            <a:pPr>
              <a:defRPr/>
            </a:pPr>
            <a:fld id="{8F175D74-ED98-4489-9FB3-9363BDDBA762}" type="slidenum">
              <a:rPr lang="en-US"/>
              <a:pPr>
                <a:defRPr/>
              </a:pPr>
              <a:t>‹#›</a:t>
            </a:fld>
            <a:endParaRPr lang="en-US">
              <a:solidFill>
                <a:schemeClr val="bg1"/>
              </a:solidFill>
            </a:endParaRPr>
          </a:p>
        </p:txBody>
      </p:sp>
      <p:sp>
        <p:nvSpPr>
          <p:cNvPr id="10" name="Content Placeholder 2"/>
          <p:cNvSpPr>
            <a:spLocks noGrp="1"/>
          </p:cNvSpPr>
          <p:nvPr>
            <p:ph idx="15" hasCustomPrompt="1"/>
          </p:nvPr>
        </p:nvSpPr>
        <p:spPr>
          <a:xfrm>
            <a:off x="203200" y="5638800"/>
            <a:ext cx="10566400" cy="1066800"/>
          </a:xfrm>
        </p:spPr>
        <p:txBody>
          <a:bodyPr anchor="b"/>
          <a:lstStyle>
            <a:lvl1pPr marL="0" indent="0">
              <a:spcBef>
                <a:spcPts val="0"/>
              </a:spcBef>
              <a:buNone/>
              <a:defRPr sz="1800" b="1">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sz="1800"/>
              <a:t>Reference(s)</a:t>
            </a:r>
          </a:p>
        </p:txBody>
      </p:sp>
    </p:spTree>
    <p:extLst>
      <p:ext uri="{BB962C8B-B14F-4D97-AF65-F5344CB8AC3E}">
        <p14:creationId xmlns:p14="http://schemas.microsoft.com/office/powerpoint/2010/main" val="60248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9"/>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447221A5-8647-4785-B7A2-F172DACD7F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75" r:id="rId3"/>
    <p:sldLayoutId id="2147484161" r:id="rId4"/>
    <p:sldLayoutId id="2147484181" r:id="rId5"/>
    <p:sldLayoutId id="2147484171" r:id="rId6"/>
    <p:sldLayoutId id="2147484179" r:id="rId7"/>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 name="Picture 9"/>
          <p:cNvPicPr>
            <a:picLocks noChangeAspect="1"/>
          </p:cNvPicPr>
          <p:nvPr/>
        </p:nvPicPr>
        <p:blipFill>
          <a:blip r:embed="rId8"/>
          <a:stretch>
            <a:fillRect/>
          </a:stretch>
        </p:blipFill>
        <p:spPr>
          <a:xfrm>
            <a:off x="10871200" y="6019801"/>
            <a:ext cx="1219200" cy="728664"/>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2" name="Rectangle 1"/>
          <p:cNvSpPr/>
          <p:nvPr userDrawn="1"/>
        </p:nvSpPr>
        <p:spPr>
          <a:xfrm>
            <a:off x="3048000" y="1576"/>
            <a:ext cx="8331200" cy="338554"/>
          </a:xfrm>
          <a:prstGeom prst="rect">
            <a:avLst/>
          </a:prstGeom>
        </p:spPr>
        <p:txBody>
          <a:bodyPr wrap="square">
            <a:spAutoFit/>
          </a:bodyPr>
          <a:lstStyle/>
          <a:p>
            <a:pPr algn="r"/>
            <a:r>
              <a:rPr lang="en-US" sz="1600" b="1">
                <a:solidFill>
                  <a:schemeClr val="accent6">
                    <a:lumMod val="75000"/>
                  </a:schemeClr>
                </a:solidFill>
                <a:latin typeface="+mn-lt"/>
              </a:rPr>
              <a:t>HEALTHCARE-ASSOCIATED INFECTIONS PROGRAM</a:t>
            </a:r>
          </a:p>
        </p:txBody>
      </p:sp>
      <p:pic>
        <p:nvPicPr>
          <p:cNvPr id="7" name="Picture 6" descr="Project Firstline and CDPH logos">
            <a:extLst>
              <a:ext uri="{FF2B5EF4-FFF2-40B4-BE49-F238E27FC236}">
                <a16:creationId xmlns:a16="http://schemas.microsoft.com/office/drawing/2014/main" id="{9DF1892C-DBD2-4BC1-B367-8A6A428CCDF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66" r:id="rId1"/>
    <p:sldLayoutId id="2147484176" r:id="rId2"/>
    <p:sldLayoutId id="2147484180" r:id="rId3"/>
    <p:sldLayoutId id="2147484178" r:id="rId4"/>
    <p:sldLayoutId id="2147484162" r:id="rId5"/>
    <p:sldLayoutId id="2147484163" r:id="rId6"/>
  </p:sldLayoutIdLst>
  <p:hf hdr="0" ftr="0" dt="0"/>
  <p:txStyles>
    <p:titleStyle>
      <a:lvl1pPr algn="ctr"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609600"/>
            <a:ext cx="10972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3"/>
          <p:cNvSpPr>
            <a:spLocks noGrp="1"/>
          </p:cNvSpPr>
          <p:nvPr>
            <p:ph type="sldNum" sz="quarter" idx="4"/>
          </p:nvPr>
        </p:nvSpPr>
        <p:spPr>
          <a:xfrm>
            <a:off x="11379200" y="65089"/>
            <a:ext cx="7112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B828E2CC-6DBF-4E60-8979-F9F95CAF8B8F}" type="slidenum">
              <a:rPr lang="en-US"/>
              <a:pPr>
                <a:defRPr/>
              </a:pPr>
              <a:t>‹#›</a:t>
            </a:fld>
            <a:endParaRPr lang="en-US">
              <a:solidFill>
                <a:schemeClr val="bg1"/>
              </a:solidFill>
            </a:endParaRPr>
          </a:p>
        </p:txBody>
      </p:sp>
      <p:sp>
        <p:nvSpPr>
          <p:cNvPr id="6" name="Subtitle 2"/>
          <p:cNvSpPr txBox="1">
            <a:spLocks/>
          </p:cNvSpPr>
          <p:nvPr userDrawn="1"/>
        </p:nvSpPr>
        <p:spPr>
          <a:xfrm>
            <a:off x="4876800" y="228600"/>
            <a:ext cx="6705600" cy="381000"/>
          </a:xfrm>
          <a:prstGeom prst="rect">
            <a:avLst/>
          </a:prstGeom>
        </p:spPr>
        <p:txBody>
          <a:bodyPr>
            <a:noAutofit/>
          </a:bodyPr>
          <a:lstStyle>
            <a:lvl1pPr marL="0" indent="0" algn="r" rtl="0" eaLnBrk="0" fontAlgn="base" hangingPunct="0">
              <a:spcBef>
                <a:spcPct val="20000"/>
              </a:spcBef>
              <a:spcAft>
                <a:spcPct val="0"/>
              </a:spcAft>
              <a:buFont typeface="Arial" charset="0"/>
              <a:buNone/>
              <a:defRPr sz="1800" b="1" i="0" kern="1200" baseline="0">
                <a:solidFill>
                  <a:srgbClr val="EB6E1F"/>
                </a:solidFill>
                <a:latin typeface="Calibri" panose="020F0502020204030204" pitchFamily="34"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charset="0"/>
              <a:buNone/>
              <a:defRPr sz="28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a:solidFill>
                  <a:schemeClr val="accent6">
                    <a:lumMod val="75000"/>
                  </a:schemeClr>
                </a:solidFill>
              </a:rPr>
              <a:t>HEALTHCARE-ASSOCIATED INFECTIONS PROGRAM</a:t>
            </a:r>
          </a:p>
        </p:txBody>
      </p:sp>
      <p:pic>
        <p:nvPicPr>
          <p:cNvPr id="3" name="Picture 2" descr="Project Firstline and CDPH logos">
            <a:extLst>
              <a:ext uri="{FF2B5EF4-FFF2-40B4-BE49-F238E27FC236}">
                <a16:creationId xmlns:a16="http://schemas.microsoft.com/office/drawing/2014/main" id="{80AC2FE2-F021-4FC3-BDD0-C1E3B6BB70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78368" y="5690913"/>
            <a:ext cx="3913632" cy="1167087"/>
          </a:xfrm>
          <a:prstGeom prst="rect">
            <a:avLst/>
          </a:prstGeom>
          <a:ln>
            <a:noFill/>
          </a:ln>
        </p:spPr>
      </p:pic>
    </p:spTree>
  </p:cSld>
  <p:clrMap bg1="lt1" tx1="dk1" bg2="lt2" tx2="dk2" accent1="accent1" accent2="accent2" accent3="accent3" accent4="accent4" accent5="accent5" accent6="accent6" hlink="hlink" folHlink="folHlink"/>
  <p:sldLayoutIdLst>
    <p:sldLayoutId id="2147484173" r:id="rId1"/>
    <p:sldLayoutId id="2147484172" r:id="rId2"/>
    <p:sldLayoutId id="2147484183" r:id="rId3"/>
    <p:sldLayoutId id="2147484184" r:id="rId4"/>
    <p:sldLayoutId id="2147484185" r:id="rId5"/>
    <p:sldLayoutId id="2147484186" r:id="rId6"/>
    <p:sldLayoutId id="2147484168" r:id="rId7"/>
    <p:sldLayoutId id="2147484174" r:id="rId8"/>
    <p:sldLayoutId id="2147484160" r:id="rId9"/>
    <p:sldLayoutId id="2147484167" r:id="rId10"/>
    <p:sldLayoutId id="2147484165" r:id="rId11"/>
    <p:sldLayoutId id="2147484169" r:id="rId12"/>
    <p:sldLayoutId id="2147484164" r:id="rId13"/>
    <p:sldLayoutId id="2147484187" r:id="rId14"/>
    <p:sldLayoutId id="2147484170" r:id="rId15"/>
  </p:sldLayoutIdLst>
  <p:hf hdr="0" ftr="0" dt="0"/>
  <p:txStyles>
    <p:titleStyle>
      <a:lvl1pPr algn="l" rtl="0" eaLnBrk="0" fontAlgn="base" hangingPunct="0">
        <a:spcBef>
          <a:spcPct val="0"/>
        </a:spcBef>
        <a:spcAft>
          <a:spcPct val="0"/>
        </a:spcAft>
        <a:defRPr sz="4000" b="1" kern="1200">
          <a:solidFill>
            <a:schemeClr val="accent1">
              <a:lumMod val="75000"/>
            </a:schemeClr>
          </a:solidFill>
          <a:latin typeface="+mj-lt"/>
          <a:ea typeface="+mj-ea"/>
          <a:cs typeface="+mj-cs"/>
        </a:defRPr>
      </a:lvl1pPr>
      <a:lvl2pPr algn="ctr" rtl="0" eaLnBrk="0" fontAlgn="base" hangingPunct="0">
        <a:spcBef>
          <a:spcPct val="0"/>
        </a:spcBef>
        <a:spcAft>
          <a:spcPct val="0"/>
        </a:spcAft>
        <a:defRPr sz="4400">
          <a:solidFill>
            <a:srgbClr val="17375E"/>
          </a:solidFill>
          <a:latin typeface="Franklin Gothic Medium Cond" pitchFamily="34" charset="0"/>
        </a:defRPr>
      </a:lvl2pPr>
      <a:lvl3pPr algn="ctr" rtl="0" eaLnBrk="0" fontAlgn="base" hangingPunct="0">
        <a:spcBef>
          <a:spcPct val="0"/>
        </a:spcBef>
        <a:spcAft>
          <a:spcPct val="0"/>
        </a:spcAft>
        <a:defRPr sz="4400">
          <a:solidFill>
            <a:srgbClr val="17375E"/>
          </a:solidFill>
          <a:latin typeface="Franklin Gothic Medium Cond" pitchFamily="34" charset="0"/>
        </a:defRPr>
      </a:lvl3pPr>
      <a:lvl4pPr algn="ctr" rtl="0" eaLnBrk="0" fontAlgn="base" hangingPunct="0">
        <a:spcBef>
          <a:spcPct val="0"/>
        </a:spcBef>
        <a:spcAft>
          <a:spcPct val="0"/>
        </a:spcAft>
        <a:defRPr sz="4400">
          <a:solidFill>
            <a:srgbClr val="17375E"/>
          </a:solidFill>
          <a:latin typeface="Franklin Gothic Medium Cond" pitchFamily="34" charset="0"/>
        </a:defRPr>
      </a:lvl4pPr>
      <a:lvl5pPr algn="ctr" rtl="0" eaLnBrk="0" fontAlgn="base" hangingPunct="0">
        <a:spcBef>
          <a:spcPct val="0"/>
        </a:spcBef>
        <a:spcAft>
          <a:spcPct val="0"/>
        </a:spcAft>
        <a:defRPr sz="4400">
          <a:solidFill>
            <a:srgbClr val="17375E"/>
          </a:solidFill>
          <a:latin typeface="Franklin Gothic Medium Cond" pitchFamily="34" charset="0"/>
        </a:defRPr>
      </a:lvl5pPr>
      <a:lvl6pPr marL="457200" algn="ctr" rtl="0" fontAlgn="base">
        <a:spcBef>
          <a:spcPct val="0"/>
        </a:spcBef>
        <a:spcAft>
          <a:spcPct val="0"/>
        </a:spcAft>
        <a:defRPr sz="4400">
          <a:solidFill>
            <a:srgbClr val="17375E"/>
          </a:solidFill>
          <a:latin typeface="Franklin Gothic Medium Cond" pitchFamily="34" charset="0"/>
        </a:defRPr>
      </a:lvl6pPr>
      <a:lvl7pPr marL="914400" algn="ctr" rtl="0" fontAlgn="base">
        <a:spcBef>
          <a:spcPct val="0"/>
        </a:spcBef>
        <a:spcAft>
          <a:spcPct val="0"/>
        </a:spcAft>
        <a:defRPr sz="4400">
          <a:solidFill>
            <a:srgbClr val="17375E"/>
          </a:solidFill>
          <a:latin typeface="Franklin Gothic Medium Cond" pitchFamily="34" charset="0"/>
        </a:defRPr>
      </a:lvl7pPr>
      <a:lvl8pPr marL="1371600" algn="ctr" rtl="0" fontAlgn="base">
        <a:spcBef>
          <a:spcPct val="0"/>
        </a:spcBef>
        <a:spcAft>
          <a:spcPct val="0"/>
        </a:spcAft>
        <a:defRPr sz="4400">
          <a:solidFill>
            <a:srgbClr val="17375E"/>
          </a:solidFill>
          <a:latin typeface="Franklin Gothic Medium Cond" pitchFamily="34" charset="0"/>
        </a:defRPr>
      </a:lvl8pPr>
      <a:lvl9pPr marL="1828800" algn="ctr" rtl="0" fontAlgn="base">
        <a:spcBef>
          <a:spcPct val="0"/>
        </a:spcBef>
        <a:spcAft>
          <a:spcPct val="0"/>
        </a:spcAft>
        <a:defRPr sz="4400">
          <a:solidFill>
            <a:srgbClr val="17375E"/>
          </a:solidFill>
          <a:latin typeface="Franklin Gothic Medium Cond"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cdc.gov/hai/pdfs/HowToReadALabel-Infographic-508.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cdc.gov/oralhealth/infectioncontrol/faqs/cleaning-disinfecting-environmental-surfaces.html" TargetMode="External"/><Relationship Id="rId3" Type="http://schemas.openxmlformats.org/officeDocument/2006/relationships/hyperlink" Target="http://www.cdph.ca.gov/Programs/CHCQ/HAI/CDPH%20Document%20Library/SNF_OnlineIPCourse_Gs_Cleaning%20Disinfection%20Reprocessing_012521_ADA.pdf" TargetMode="External"/><Relationship Id="rId7" Type="http://schemas.openxmlformats.org/officeDocument/2006/relationships/hyperlink" Target="http://www.cdc.gov/infectioncontrol/guidelines/disinfection/efficacy.html#anchor_1554391167"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cdc.gov/infectioncontrol/training/evs-battle-infection.html" TargetMode="External"/><Relationship Id="rId5" Type="http://schemas.openxmlformats.org/officeDocument/2006/relationships/hyperlink" Target="http://www.epa.gov/pesticide-registration/list-k-antimicrobial-products-registered-epa-claims-against-clostridium" TargetMode="External"/><Relationship Id="rId4" Type="http://schemas.openxmlformats.org/officeDocument/2006/relationships/hyperlink" Target="courses.cdc.train.org/Module11B_EnvironmentalCleaningandDisinfection_LTC/index.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infectioncontrol/guidelines/disinfection/disinfectionmethods/index.html#anchor_155432807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epa.gov/sites/default/files/202004/documents/disinfectants/onepager.pdf" TargetMode="External"/><Relationship Id="rId5" Type="http://schemas.openxmlformats.org/officeDocument/2006/relationships/hyperlink" Target="http://www.cdc.gov/hai/prevent/environment/surfaces.html" TargetMode="External"/><Relationship Id="rId4" Type="http://schemas.openxmlformats.org/officeDocument/2006/relationships/hyperlink" Target="http://www.cdc.gov/infectioncontrol/guidelines/disinfection/recommendation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ph.ca.gov/Programs/CHCQ/HAI/Pages/ProjectFirstline.aspx"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hyperlink" Target="mailto:ProjectFirstline@cdph.ca.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4672-9C94-4587-BF31-E76D2A7A207E}"/>
              </a:ext>
            </a:extLst>
          </p:cNvPr>
          <p:cNvSpPr>
            <a:spLocks noGrp="1"/>
          </p:cNvSpPr>
          <p:nvPr>
            <p:ph type="ctrTitle"/>
          </p:nvPr>
        </p:nvSpPr>
        <p:spPr>
          <a:xfrm>
            <a:off x="1219200" y="1600200"/>
            <a:ext cx="10591800" cy="2743200"/>
          </a:xfrm>
        </p:spPr>
        <p:txBody>
          <a:bodyPr/>
          <a:lstStyle/>
          <a:p>
            <a:br>
              <a:rPr lang="en-US" sz="4800" dirty="0"/>
            </a:br>
            <a:r>
              <a:rPr lang="en-US" sz="4800" dirty="0"/>
              <a:t>Module 2: Understanding Disinfectants</a:t>
            </a:r>
            <a:br>
              <a:rPr lang="en-US" sz="4800" dirty="0"/>
            </a:br>
            <a:r>
              <a:rPr lang="en-US" sz="4000" b="0" dirty="0"/>
              <a:t>Infection Prevention and Control Training for Environmental Services Staff</a:t>
            </a:r>
            <a:br>
              <a:rPr lang="en-US" dirty="0"/>
            </a:br>
            <a:endParaRPr lang="en-US" dirty="0"/>
          </a:p>
        </p:txBody>
      </p:sp>
      <p:sp>
        <p:nvSpPr>
          <p:cNvPr id="3" name="Slide Number Placeholder 2">
            <a:extLst>
              <a:ext uri="{FF2B5EF4-FFF2-40B4-BE49-F238E27FC236}">
                <a16:creationId xmlns:a16="http://schemas.microsoft.com/office/drawing/2014/main" id="{C1BBD6E7-CDFF-4FB0-BD4F-9E35E1F8A20E}"/>
              </a:ext>
            </a:extLst>
          </p:cNvPr>
          <p:cNvSpPr>
            <a:spLocks noGrp="1"/>
          </p:cNvSpPr>
          <p:nvPr>
            <p:ph type="sldNum" sz="quarter" idx="10"/>
          </p:nvPr>
        </p:nvSpPr>
        <p:spPr/>
        <p:txBody>
          <a:bodyPr/>
          <a:lstStyle/>
          <a:p>
            <a:pPr>
              <a:defRPr/>
            </a:pPr>
            <a:fld id="{B828E2CC-6DBF-4E60-8979-F9F95CAF8B8F}" type="slidenum">
              <a:rPr lang="en-US" smtClean="0"/>
              <a:pPr>
                <a:defRPr/>
              </a:pPr>
              <a:t>1</a:t>
            </a:fld>
            <a:endParaRPr lang="en-US">
              <a:solidFill>
                <a:schemeClr val="bg1"/>
              </a:solidFill>
            </a:endParaRPr>
          </a:p>
        </p:txBody>
      </p:sp>
      <p:pic>
        <p:nvPicPr>
          <p:cNvPr id="4" name="Picture 4" descr="A picture containing text&#10;&#10;Description automatically generated">
            <a:extLst>
              <a:ext uri="{FF2B5EF4-FFF2-40B4-BE49-F238E27FC236}">
                <a16:creationId xmlns:a16="http://schemas.microsoft.com/office/drawing/2014/main" id="{48E397EE-6E0F-C695-81B4-D17015D8D400}"/>
              </a:ext>
            </a:extLst>
          </p:cNvPr>
          <p:cNvPicPr>
            <a:picLocks noChangeAspect="1"/>
          </p:cNvPicPr>
          <p:nvPr/>
        </p:nvPicPr>
        <p:blipFill>
          <a:blip r:embed="rId3"/>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104495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3264-0ED7-4B3D-95F7-BDAB3D84E827}"/>
              </a:ext>
            </a:extLst>
          </p:cNvPr>
          <p:cNvSpPr>
            <a:spLocks noGrp="1"/>
          </p:cNvSpPr>
          <p:nvPr>
            <p:ph type="title"/>
          </p:nvPr>
        </p:nvSpPr>
        <p:spPr/>
        <p:txBody>
          <a:bodyPr/>
          <a:lstStyle/>
          <a:p>
            <a:r>
              <a:rPr lang="fr-FR" altLang="en-US" dirty="0">
                <a:latin typeface="Calibri" panose="020F0502020204030204" pitchFamily="34" charset="0"/>
                <a:ea typeface="ＭＳ Ｐゴシック" pitchFamily="34" charset="-128"/>
                <a:cs typeface="Calibri" panose="020F0502020204030204" pitchFamily="34" charset="0"/>
              </a:rPr>
              <a:t>Contact/</a:t>
            </a:r>
            <a:r>
              <a:rPr lang="fr-FR" altLang="en-US" dirty="0" err="1">
                <a:latin typeface="Calibri" panose="020F0502020204030204" pitchFamily="34" charset="0"/>
                <a:ea typeface="ＭＳ Ｐゴシック" pitchFamily="34" charset="-128"/>
                <a:cs typeface="Calibri" panose="020F0502020204030204" pitchFamily="34" charset="0"/>
              </a:rPr>
              <a:t>Wet</a:t>
            </a:r>
            <a:r>
              <a:rPr lang="fr-FR" altLang="en-US" dirty="0">
                <a:latin typeface="Calibri" panose="020F0502020204030204" pitchFamily="34" charset="0"/>
                <a:ea typeface="ＭＳ Ｐゴシック" pitchFamily="34" charset="-128"/>
                <a:cs typeface="Calibri" panose="020F0502020204030204" pitchFamily="34" charset="0"/>
              </a:rPr>
              <a:t> Time</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6B64413-9AC6-4E79-BB9F-EFAEAF6AAC1B}"/>
              </a:ext>
            </a:extLst>
          </p:cNvPr>
          <p:cNvSpPr>
            <a:spLocks noGrp="1"/>
          </p:cNvSpPr>
          <p:nvPr>
            <p:ph idx="1"/>
          </p:nvPr>
        </p:nvSpPr>
        <p:spPr>
          <a:xfrm>
            <a:off x="914400" y="1600200"/>
            <a:ext cx="7594601" cy="4038600"/>
          </a:xfrm>
          <a:solidFill>
            <a:schemeClr val="bg1"/>
          </a:solidFill>
        </p:spPr>
        <p:txBody>
          <a:bodyPr/>
          <a:lstStyle/>
          <a:p>
            <a:pPr>
              <a:spcBef>
                <a:spcPts val="600"/>
              </a:spcBef>
              <a:spcAft>
                <a:spcPts val="600"/>
              </a:spcAft>
            </a:pPr>
            <a:r>
              <a:rPr lang="en-US" sz="2800" dirty="0">
                <a:latin typeface="Calibri"/>
                <a:cs typeface="Calibri"/>
              </a:rPr>
              <a:t>Contact/wet time is the </a:t>
            </a:r>
            <a:r>
              <a:rPr lang="en-US" sz="2800" b="1" dirty="0">
                <a:latin typeface="Calibri"/>
                <a:cs typeface="Calibri"/>
              </a:rPr>
              <a:t>amount of time</a:t>
            </a:r>
            <a:r>
              <a:rPr lang="en-US" sz="2800" dirty="0">
                <a:latin typeface="Calibri"/>
                <a:cs typeface="Calibri"/>
              </a:rPr>
              <a:t> required for a disinfectant </a:t>
            </a:r>
            <a:r>
              <a:rPr lang="en-US" sz="2800" b="1" dirty="0">
                <a:latin typeface="Calibri"/>
                <a:cs typeface="Calibri"/>
              </a:rPr>
              <a:t>to kill germs </a:t>
            </a:r>
            <a:r>
              <a:rPr lang="en-US" sz="2800" dirty="0">
                <a:latin typeface="Calibri"/>
                <a:cs typeface="Calibri"/>
              </a:rPr>
              <a:t>on a pre-cleaned surface </a:t>
            </a:r>
            <a:endParaRPr lang="en-US" sz="2800" dirty="0">
              <a:latin typeface="Calibri" panose="020F0502020204030204" pitchFamily="34" charset="0"/>
              <a:cs typeface="Calibri" panose="020F0502020204030204" pitchFamily="34" charset="0"/>
            </a:endParaRPr>
          </a:p>
          <a:p>
            <a:pPr>
              <a:spcBef>
                <a:spcPts val="600"/>
              </a:spcBef>
              <a:spcAft>
                <a:spcPts val="600"/>
              </a:spcAft>
            </a:pPr>
            <a:r>
              <a:rPr lang="en-US" sz="2800" dirty="0">
                <a:latin typeface="Calibri"/>
                <a:cs typeface="Calibri"/>
              </a:rPr>
              <a:t>A surface must remain </a:t>
            </a:r>
            <a:r>
              <a:rPr lang="en-US" sz="2800" b="1" dirty="0">
                <a:latin typeface="Calibri"/>
                <a:cs typeface="Calibri"/>
              </a:rPr>
              <a:t>wet long enough</a:t>
            </a:r>
            <a:r>
              <a:rPr lang="en-US" sz="2800" dirty="0">
                <a:latin typeface="Calibri"/>
                <a:cs typeface="Calibri"/>
              </a:rPr>
              <a:t> to achieve surface disinfection </a:t>
            </a:r>
            <a:endParaRPr lang="en-US" sz="2800" dirty="0">
              <a:latin typeface="Calibri" panose="020F0502020204030204" pitchFamily="34" charset="0"/>
              <a:cs typeface="Calibri" panose="020F0502020204030204" pitchFamily="34" charset="0"/>
            </a:endParaRPr>
          </a:p>
          <a:p>
            <a:pPr lvl="1">
              <a:spcBef>
                <a:spcPts val="600"/>
              </a:spcBef>
              <a:spcAft>
                <a:spcPts val="600"/>
              </a:spcAft>
            </a:pPr>
            <a:r>
              <a:rPr lang="en-US" sz="2800" dirty="0">
                <a:latin typeface="Calibri"/>
                <a:cs typeface="Calibri"/>
              </a:rPr>
              <a:t>You may have to re-apply to achieve the contact/wet time </a:t>
            </a:r>
            <a:endParaRPr lang="en-US" sz="2800" dirty="0">
              <a:latin typeface="Calibri" panose="020F0502020204030204" pitchFamily="34" charset="0"/>
              <a:cs typeface="Calibri" panose="020F0502020204030204" pitchFamily="34" charset="0"/>
            </a:endParaRPr>
          </a:p>
          <a:p>
            <a:pPr>
              <a:spcBef>
                <a:spcPts val="600"/>
              </a:spcBef>
              <a:spcAft>
                <a:spcPts val="600"/>
              </a:spcAft>
            </a:pPr>
            <a:r>
              <a:rPr lang="en-US" sz="2800" dirty="0">
                <a:latin typeface="Calibri"/>
                <a:cs typeface="Calibri"/>
              </a:rPr>
              <a:t>Follow </a:t>
            </a:r>
            <a:r>
              <a:rPr lang="en-US" sz="2800" b="1" dirty="0">
                <a:latin typeface="Calibri"/>
                <a:cs typeface="Calibri"/>
              </a:rPr>
              <a:t>label instructions </a:t>
            </a:r>
            <a:r>
              <a:rPr lang="en-US" sz="2800" dirty="0">
                <a:latin typeface="Calibri"/>
                <a:cs typeface="Calibri"/>
              </a:rPr>
              <a:t>for the appropriate contact/wet time</a:t>
            </a:r>
          </a:p>
        </p:txBody>
      </p:sp>
      <p:sp>
        <p:nvSpPr>
          <p:cNvPr id="4" name="Slide Number Placeholder 3">
            <a:extLst>
              <a:ext uri="{FF2B5EF4-FFF2-40B4-BE49-F238E27FC236}">
                <a16:creationId xmlns:a16="http://schemas.microsoft.com/office/drawing/2014/main" id="{7952D7BC-AD1B-4B17-AEBD-6396C620EEE9}"/>
              </a:ext>
            </a:extLst>
          </p:cNvPr>
          <p:cNvSpPr>
            <a:spLocks noGrp="1"/>
          </p:cNvSpPr>
          <p:nvPr>
            <p:ph type="sldNum" sz="quarter" idx="14"/>
          </p:nvPr>
        </p:nvSpPr>
        <p:spPr/>
        <p:txBody>
          <a:bodyPr/>
          <a:lstStyle/>
          <a:p>
            <a:pPr>
              <a:defRPr/>
            </a:pPr>
            <a:fld id="{8F175D74-ED98-4489-9FB3-9363BDDBA762}" type="slidenum">
              <a:rPr lang="en-US" smtClean="0"/>
              <a:pPr>
                <a:defRPr/>
              </a:pPr>
              <a:t>10</a:t>
            </a:fld>
            <a:endParaRPr lang="en-US">
              <a:solidFill>
                <a:schemeClr val="bg1"/>
              </a:solidFill>
            </a:endParaRPr>
          </a:p>
        </p:txBody>
      </p:sp>
      <p:pic>
        <p:nvPicPr>
          <p:cNvPr id="1028" name="Picture 4" descr="clock Icon 4223152">
            <a:extLst>
              <a:ext uri="{FF2B5EF4-FFF2-40B4-BE49-F238E27FC236}">
                <a16:creationId xmlns:a16="http://schemas.microsoft.com/office/drawing/2014/main" id="{C4CBDD66-7D9D-4D5E-9002-3736FDDAC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1" y="2209800"/>
            <a:ext cx="2997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picture containing text&#10;&#10;Description automatically generated">
            <a:extLst>
              <a:ext uri="{FF2B5EF4-FFF2-40B4-BE49-F238E27FC236}">
                <a16:creationId xmlns:a16="http://schemas.microsoft.com/office/drawing/2014/main" id="{01139455-E684-7896-1E45-886E306B6116}"/>
              </a:ext>
            </a:extLst>
          </p:cNvPr>
          <p:cNvPicPr>
            <a:picLocks noChangeAspect="1"/>
          </p:cNvPicPr>
          <p:nvPr/>
        </p:nvPicPr>
        <p:blipFill>
          <a:blip r:embed="rId4"/>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4267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1939-95A4-40EC-BD5E-09FC57C9A811}"/>
              </a:ext>
            </a:extLst>
          </p:cNvPr>
          <p:cNvSpPr>
            <a:spLocks noGrp="1"/>
          </p:cNvSpPr>
          <p:nvPr>
            <p:ph type="title"/>
          </p:nvPr>
        </p:nvSpPr>
        <p:spPr/>
        <p:txBody>
          <a:bodyPr/>
          <a:lstStyle/>
          <a:p>
            <a:r>
              <a:rPr lang="en-US" sz="3200" dirty="0"/>
              <a:t>Knowledge Check</a:t>
            </a:r>
          </a:p>
        </p:txBody>
      </p:sp>
      <p:sp>
        <p:nvSpPr>
          <p:cNvPr id="3" name="Content Placeholder 2">
            <a:extLst>
              <a:ext uri="{FF2B5EF4-FFF2-40B4-BE49-F238E27FC236}">
                <a16:creationId xmlns:a16="http://schemas.microsoft.com/office/drawing/2014/main" id="{D3630EE7-44BC-4ECD-BE7A-B80B1C66FAC2}"/>
              </a:ext>
            </a:extLst>
          </p:cNvPr>
          <p:cNvSpPr>
            <a:spLocks noGrp="1"/>
          </p:cNvSpPr>
          <p:nvPr>
            <p:ph idx="1"/>
          </p:nvPr>
        </p:nvSpPr>
        <p:spPr>
          <a:xfrm>
            <a:off x="1219200" y="1981201"/>
            <a:ext cx="10160000" cy="4144963"/>
          </a:xfrm>
        </p:spPr>
        <p:txBody>
          <a:bodyPr/>
          <a:lstStyle/>
          <a:p>
            <a:pPr marL="0" indent="0" algn="ctr">
              <a:buNone/>
            </a:pPr>
            <a:r>
              <a:rPr lang="en-US" b="1" i="1" dirty="0">
                <a:cs typeface="Calibri"/>
              </a:rPr>
              <a:t>In order for a disinfectant to be effective, what must occur? </a:t>
            </a:r>
          </a:p>
          <a:p>
            <a:pPr marL="0" indent="0" algn="ctr">
              <a:buNone/>
            </a:pPr>
            <a:r>
              <a:rPr lang="en-US" b="1" i="1" dirty="0">
                <a:cs typeface="Calibri"/>
              </a:rPr>
              <a:t>Select all that apply.</a:t>
            </a:r>
            <a:endParaRPr lang="en-US" dirty="0">
              <a:cs typeface="Calibri"/>
            </a:endParaRPr>
          </a:p>
          <a:p>
            <a:pPr marL="514350" indent="-514350">
              <a:buAutoNum type="alphaUcPeriod"/>
            </a:pPr>
            <a:r>
              <a:rPr lang="en-US" dirty="0">
                <a:cs typeface="Calibri"/>
              </a:rPr>
              <a:t>Surface must be cleaned</a:t>
            </a:r>
          </a:p>
          <a:p>
            <a:pPr marL="514350" indent="-514350">
              <a:buAutoNum type="alphaUcPeriod"/>
            </a:pPr>
            <a:r>
              <a:rPr lang="en-US" dirty="0">
                <a:cs typeface="Calibri"/>
              </a:rPr>
              <a:t>Surface must remain wet for the disinfectant contact/wet time</a:t>
            </a:r>
          </a:p>
          <a:p>
            <a:pPr marL="514350" indent="-514350">
              <a:buAutoNum type="alphaUcPeriod"/>
            </a:pPr>
            <a:r>
              <a:rPr lang="en-US" dirty="0">
                <a:cs typeface="Calibri"/>
              </a:rPr>
              <a:t>EVS staff must know and use the disinfectant contact/wet time</a:t>
            </a:r>
          </a:p>
          <a:p>
            <a:pPr marL="514350" indent="-514350">
              <a:buAutoNum type="alphaUcPeriod"/>
            </a:pPr>
            <a:r>
              <a:rPr lang="en-US" dirty="0">
                <a:cs typeface="Calibri"/>
              </a:rPr>
              <a:t>All the above</a:t>
            </a:r>
          </a:p>
          <a:p>
            <a:pPr marL="514350" indent="-514350">
              <a:buAutoNum type="alphaLcParenR"/>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F8444DC0-8C24-4F46-88DA-7D282C60A6BC}"/>
              </a:ext>
            </a:extLst>
          </p:cNvPr>
          <p:cNvSpPr>
            <a:spLocks noGrp="1"/>
          </p:cNvSpPr>
          <p:nvPr>
            <p:ph type="sldNum" sz="quarter" idx="14"/>
          </p:nvPr>
        </p:nvSpPr>
        <p:spPr/>
        <p:txBody>
          <a:bodyPr/>
          <a:lstStyle/>
          <a:p>
            <a:pPr>
              <a:defRPr/>
            </a:pPr>
            <a:fld id="{8F175D74-ED98-4489-9FB3-9363BDDBA762}" type="slidenum">
              <a:rPr lang="en-US" smtClean="0"/>
              <a:pPr>
                <a:defRPr/>
              </a:pPr>
              <a:t>11</a:t>
            </a:fld>
            <a:endParaRPr lang="en-US">
              <a:solidFill>
                <a:schemeClr val="bg1"/>
              </a:solidFill>
            </a:endParaRPr>
          </a:p>
        </p:txBody>
      </p:sp>
      <p:pic>
        <p:nvPicPr>
          <p:cNvPr id="5" name="Picture 4" descr="A picture containing text&#10;&#10;Description automatically generated">
            <a:extLst>
              <a:ext uri="{FF2B5EF4-FFF2-40B4-BE49-F238E27FC236}">
                <a16:creationId xmlns:a16="http://schemas.microsoft.com/office/drawing/2014/main" id="{49E2983B-4F56-4355-9F1A-BB0E20EDB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8446" y="5734604"/>
            <a:ext cx="3752520" cy="1119042"/>
          </a:xfrm>
          <a:prstGeom prst="rect">
            <a:avLst/>
          </a:prstGeom>
        </p:spPr>
      </p:pic>
      <p:pic>
        <p:nvPicPr>
          <p:cNvPr id="7" name="Picture 4" descr="A picture containing text&#10;&#10;Description automatically generated">
            <a:extLst>
              <a:ext uri="{FF2B5EF4-FFF2-40B4-BE49-F238E27FC236}">
                <a16:creationId xmlns:a16="http://schemas.microsoft.com/office/drawing/2014/main" id="{99EAE493-1522-AD55-641C-5FCFC2FDB002}"/>
              </a:ext>
            </a:extLst>
          </p:cNvPr>
          <p:cNvPicPr>
            <a:picLocks noChangeAspect="1"/>
          </p:cNvPicPr>
          <p:nvPr/>
        </p:nvPicPr>
        <p:blipFill>
          <a:blip r:embed="rId4"/>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230527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1939-95A4-40EC-BD5E-09FC57C9A811}"/>
              </a:ext>
            </a:extLst>
          </p:cNvPr>
          <p:cNvSpPr>
            <a:spLocks noGrp="1"/>
          </p:cNvSpPr>
          <p:nvPr>
            <p:ph type="title"/>
          </p:nvPr>
        </p:nvSpPr>
        <p:spPr/>
        <p:txBody>
          <a:bodyPr/>
          <a:lstStyle/>
          <a:p>
            <a:r>
              <a:rPr lang="en-US" sz="3200" dirty="0"/>
              <a:t>Knowledge Check</a:t>
            </a:r>
          </a:p>
        </p:txBody>
      </p:sp>
      <p:sp>
        <p:nvSpPr>
          <p:cNvPr id="3" name="Content Placeholder 2">
            <a:extLst>
              <a:ext uri="{FF2B5EF4-FFF2-40B4-BE49-F238E27FC236}">
                <a16:creationId xmlns:a16="http://schemas.microsoft.com/office/drawing/2014/main" id="{D3630EE7-44BC-4ECD-BE7A-B80B1C66FAC2}"/>
              </a:ext>
            </a:extLst>
          </p:cNvPr>
          <p:cNvSpPr>
            <a:spLocks noGrp="1"/>
          </p:cNvSpPr>
          <p:nvPr>
            <p:ph idx="1"/>
          </p:nvPr>
        </p:nvSpPr>
        <p:spPr>
          <a:xfrm>
            <a:off x="1219200" y="1981201"/>
            <a:ext cx="10160000" cy="4144963"/>
          </a:xfrm>
        </p:spPr>
        <p:txBody>
          <a:bodyPr/>
          <a:lstStyle/>
          <a:p>
            <a:pPr marL="0" indent="0" algn="ctr">
              <a:buNone/>
            </a:pPr>
            <a:r>
              <a:rPr lang="en-US" b="1" i="1" dirty="0">
                <a:cs typeface="Calibri"/>
              </a:rPr>
              <a:t>In order for a disinfectant to be effective, what must occur? </a:t>
            </a:r>
          </a:p>
          <a:p>
            <a:pPr marL="0" indent="0" algn="ctr">
              <a:buNone/>
            </a:pPr>
            <a:r>
              <a:rPr lang="en-US" b="1" i="1" dirty="0">
                <a:cs typeface="Calibri"/>
              </a:rPr>
              <a:t>Select all that apply.</a:t>
            </a:r>
            <a:endParaRPr lang="en-US" dirty="0">
              <a:cs typeface="Calibri"/>
            </a:endParaRPr>
          </a:p>
          <a:p>
            <a:pPr marL="514350" indent="-514350">
              <a:buAutoNum type="alphaUcPeriod"/>
            </a:pPr>
            <a:r>
              <a:rPr lang="en-US" dirty="0">
                <a:cs typeface="Calibri"/>
              </a:rPr>
              <a:t>Surface must be cleaned</a:t>
            </a:r>
          </a:p>
          <a:p>
            <a:pPr marL="514350" indent="-514350">
              <a:buAutoNum type="alphaUcPeriod"/>
            </a:pPr>
            <a:r>
              <a:rPr lang="en-US" dirty="0">
                <a:cs typeface="Calibri"/>
              </a:rPr>
              <a:t>Surface must remain wet for the disinfectant contact/wet time</a:t>
            </a:r>
          </a:p>
          <a:p>
            <a:pPr marL="514350" indent="-514350">
              <a:buAutoNum type="alphaUcPeriod"/>
            </a:pPr>
            <a:r>
              <a:rPr lang="en-US" dirty="0">
                <a:cs typeface="Calibri"/>
              </a:rPr>
              <a:t>EVS staff must know and use the disinfectant contact/wet time</a:t>
            </a:r>
          </a:p>
          <a:p>
            <a:pPr marL="514350" indent="-514350">
              <a:buAutoNum type="alphaUcPeriod"/>
            </a:pPr>
            <a:r>
              <a:rPr lang="en-US" b="1" dirty="0">
                <a:cs typeface="Calibri"/>
              </a:rPr>
              <a:t>All the above</a:t>
            </a:r>
          </a:p>
          <a:p>
            <a:pPr marL="514350" indent="-514350">
              <a:buAutoNum type="alphaLcParenR"/>
            </a:pP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F8444DC0-8C24-4F46-88DA-7D282C60A6BC}"/>
              </a:ext>
            </a:extLst>
          </p:cNvPr>
          <p:cNvSpPr>
            <a:spLocks noGrp="1"/>
          </p:cNvSpPr>
          <p:nvPr>
            <p:ph type="sldNum" sz="quarter" idx="14"/>
          </p:nvPr>
        </p:nvSpPr>
        <p:spPr/>
        <p:txBody>
          <a:bodyPr/>
          <a:lstStyle/>
          <a:p>
            <a:pPr>
              <a:defRPr/>
            </a:pPr>
            <a:fld id="{8F175D74-ED98-4489-9FB3-9363BDDBA762}" type="slidenum">
              <a:rPr lang="en-US" smtClean="0"/>
              <a:pPr>
                <a:defRPr/>
              </a:pPr>
              <a:t>12</a:t>
            </a:fld>
            <a:endParaRPr lang="en-US">
              <a:solidFill>
                <a:schemeClr val="bg1"/>
              </a:solidFill>
            </a:endParaRPr>
          </a:p>
        </p:txBody>
      </p:sp>
      <p:pic>
        <p:nvPicPr>
          <p:cNvPr id="7" name="Picture 4" descr="A picture containing text&#10;&#10;Description automatically generated">
            <a:extLst>
              <a:ext uri="{FF2B5EF4-FFF2-40B4-BE49-F238E27FC236}">
                <a16:creationId xmlns:a16="http://schemas.microsoft.com/office/drawing/2014/main" id="{36E747A8-12F8-CAF8-3D70-954B55018B83}"/>
              </a:ext>
            </a:extLst>
          </p:cNvPr>
          <p:cNvPicPr>
            <a:picLocks noChangeAspect="1"/>
          </p:cNvPicPr>
          <p:nvPr/>
        </p:nvPicPr>
        <p:blipFill>
          <a:blip r:embed="rId3"/>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186116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dirty="0">
                <a:latin typeface="Calibri" panose="020F0502020204030204" pitchFamily="34" charset="0"/>
                <a:cs typeface="Calibri" panose="020F0502020204030204" pitchFamily="34" charset="0"/>
              </a:rPr>
              <a:t>How to Read a Disinfectant Label </a:t>
            </a: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13</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oster of How to Read a Disinfectant Label; takeaway being read the entire label because the label is the law">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Tree>
    <p:extLst>
      <p:ext uri="{BB962C8B-B14F-4D97-AF65-F5344CB8AC3E}">
        <p14:creationId xmlns:p14="http://schemas.microsoft.com/office/powerpoint/2010/main" val="102325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dirty="0">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dirty="0">
                <a:latin typeface="Calibri" panose="020F0502020204030204" pitchFamily="34" charset="0"/>
                <a:cs typeface="Calibri" panose="020F0502020204030204" pitchFamily="34" charset="0"/>
              </a:rPr>
              <a:t>Active Ingredients</a:t>
            </a:r>
          </a:p>
          <a:p>
            <a:pPr lvl="1">
              <a:spcBef>
                <a:spcPts val="60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What are the main disinfecting chemicals?</a:t>
            </a:r>
          </a:p>
          <a:p>
            <a:pPr marL="457200" lvl="1" indent="0">
              <a:spcBef>
                <a:spcPts val="600"/>
              </a:spcBef>
              <a:spcAft>
                <a:spcPts val="600"/>
              </a:spcAft>
              <a:buNone/>
            </a:pPr>
            <a:endParaRPr lang="en-US" b="1" i="0"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14</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Active Ingredients">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4" name="Rectangle 13">
            <a:extLst>
              <a:ext uri="{FF2B5EF4-FFF2-40B4-BE49-F238E27FC236}">
                <a16:creationId xmlns:a16="http://schemas.microsoft.com/office/drawing/2014/main" id="{439FB3E7-0178-B44A-E45E-83F8177E1928}"/>
              </a:ext>
            </a:extLst>
          </p:cNvPr>
          <p:cNvSpPr/>
          <p:nvPr/>
        </p:nvSpPr>
        <p:spPr>
          <a:xfrm>
            <a:off x="8555396" y="2667000"/>
            <a:ext cx="1807803" cy="5147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984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dirty="0">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508000" y="1309496"/>
            <a:ext cx="5588000" cy="5313399"/>
          </a:xfrm>
          <a:solidFill>
            <a:schemeClr val="bg1"/>
          </a:solidFill>
        </p:spPr>
        <p:txBody>
          <a:bodyPr/>
          <a:lstStyle/>
          <a:p>
            <a:pPr marL="457200" lvl="1" indent="0">
              <a:spcBef>
                <a:spcPts val="600"/>
              </a:spcBef>
              <a:spcAft>
                <a:spcPts val="600"/>
              </a:spcAft>
              <a:buNone/>
            </a:pPr>
            <a:r>
              <a:rPr lang="en-US" sz="2800" b="1" dirty="0">
                <a:latin typeface="Calibri" panose="020F0502020204030204" pitchFamily="34" charset="0"/>
                <a:cs typeface="Calibri" panose="020F0502020204030204" pitchFamily="34" charset="0"/>
              </a:rPr>
              <a:t>Directions for Use</a:t>
            </a:r>
          </a:p>
          <a:p>
            <a:pPr lvl="1">
              <a:spcBef>
                <a:spcPts val="60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Identify (e.g., bacteria, viruses, fungi) the germs it kills </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Follow directions for use (e.g., how to mix product, how to disinfect)</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U</a:t>
            </a:r>
            <a:r>
              <a:rPr lang="en-US" sz="2800" i="0" dirty="0">
                <a:solidFill>
                  <a:srgbClr val="000000"/>
                </a:solidFill>
                <a:effectLst/>
                <a:latin typeface="Calibri" panose="020F0502020204030204" pitchFamily="34" charset="0"/>
                <a:cs typeface="Calibri" panose="020F0502020204030204" pitchFamily="34" charset="0"/>
              </a:rPr>
              <a:t>se recommended amount for the correct duration (</a:t>
            </a:r>
            <a:r>
              <a:rPr lang="en-US" sz="2800" dirty="0">
                <a:solidFill>
                  <a:srgbClr val="000000"/>
                </a:solidFill>
                <a:latin typeface="Calibri" panose="020F0502020204030204" pitchFamily="34" charset="0"/>
                <a:cs typeface="Calibri" panose="020F0502020204030204" pitchFamily="34" charset="0"/>
              </a:rPr>
              <a:t>contact/wet</a:t>
            </a:r>
            <a:r>
              <a:rPr lang="en-US" sz="2800" i="0" dirty="0">
                <a:solidFill>
                  <a:srgbClr val="000000"/>
                </a:solidFill>
                <a:effectLst/>
                <a:latin typeface="Calibri" panose="020F0502020204030204" pitchFamily="34" charset="0"/>
                <a:cs typeface="Calibri" panose="020F0502020204030204" pitchFamily="34" charset="0"/>
              </a:rPr>
              <a:t> time)</a:t>
            </a:r>
          </a:p>
          <a:p>
            <a:pPr marL="457200" lvl="1" indent="0">
              <a:spcBef>
                <a:spcPts val="600"/>
              </a:spcBef>
              <a:spcAft>
                <a:spcPts val="600"/>
              </a:spcAft>
              <a:buNone/>
            </a:pPr>
            <a:endParaRPr lang="en-US" sz="2800" dirty="0">
              <a:solidFill>
                <a:srgbClr val="000000"/>
              </a:solidFill>
              <a:latin typeface="Calibri" panose="020F0502020204030204" pitchFamily="34" charset="0"/>
              <a:cs typeface="Calibri" panose="020F0502020204030204" pitchFamily="34" charset="0"/>
            </a:endParaRPr>
          </a:p>
          <a:p>
            <a:pPr marL="457200" lvl="1" indent="0">
              <a:spcBef>
                <a:spcPts val="600"/>
              </a:spcBef>
              <a:spcAft>
                <a:spcPts val="600"/>
              </a:spcAft>
              <a:buNone/>
            </a:pPr>
            <a:endParaRPr lang="en-US" sz="2800" b="1" i="0"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15</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Directions for Use">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0" name="Rectangle 9">
            <a:extLst>
              <a:ext uri="{FF2B5EF4-FFF2-40B4-BE49-F238E27FC236}">
                <a16:creationId xmlns:a16="http://schemas.microsoft.com/office/drawing/2014/main" id="{4444952E-C633-0D24-E2EC-94FD06865BE8}"/>
              </a:ext>
            </a:extLst>
          </p:cNvPr>
          <p:cNvSpPr/>
          <p:nvPr/>
        </p:nvSpPr>
        <p:spPr>
          <a:xfrm>
            <a:off x="8509850" y="3429000"/>
            <a:ext cx="938950" cy="15308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5EEFE9-6A02-8F3D-CF7B-17E3E02A5BCD}"/>
              </a:ext>
            </a:extLst>
          </p:cNvPr>
          <p:cNvSpPr/>
          <p:nvPr/>
        </p:nvSpPr>
        <p:spPr>
          <a:xfrm>
            <a:off x="914401" y="1905001"/>
            <a:ext cx="5104824" cy="985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25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dirty="0">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508000" y="1309496"/>
            <a:ext cx="5588000" cy="5313399"/>
          </a:xfrm>
          <a:solidFill>
            <a:schemeClr val="bg1"/>
          </a:solidFill>
        </p:spPr>
        <p:txBody>
          <a:bodyPr/>
          <a:lstStyle/>
          <a:p>
            <a:pPr marL="457200" lvl="1" indent="0">
              <a:spcBef>
                <a:spcPts val="600"/>
              </a:spcBef>
              <a:spcAft>
                <a:spcPts val="600"/>
              </a:spcAft>
              <a:buNone/>
            </a:pPr>
            <a:r>
              <a:rPr lang="en-US" sz="2800" b="1" dirty="0">
                <a:latin typeface="Calibri" panose="020F0502020204030204" pitchFamily="34" charset="0"/>
                <a:cs typeface="Calibri" panose="020F0502020204030204" pitchFamily="34" charset="0"/>
              </a:rPr>
              <a:t>Directions for Use</a:t>
            </a:r>
          </a:p>
          <a:p>
            <a:pPr lvl="1">
              <a:spcBef>
                <a:spcPts val="60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Identify (e.g., bacteria, viruses, fungi) the germs it kills </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Follow directions for use (e.g., how to mix product, how to disinfect)</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U</a:t>
            </a:r>
            <a:r>
              <a:rPr lang="en-US" sz="2800" i="0" dirty="0">
                <a:solidFill>
                  <a:srgbClr val="000000"/>
                </a:solidFill>
                <a:effectLst/>
                <a:latin typeface="Calibri" panose="020F0502020204030204" pitchFamily="34" charset="0"/>
                <a:cs typeface="Calibri" panose="020F0502020204030204" pitchFamily="34" charset="0"/>
              </a:rPr>
              <a:t>se recommended amount for the correct duration (</a:t>
            </a:r>
            <a:r>
              <a:rPr lang="en-US" sz="2800" dirty="0">
                <a:solidFill>
                  <a:srgbClr val="000000"/>
                </a:solidFill>
                <a:latin typeface="Calibri" panose="020F0502020204030204" pitchFamily="34" charset="0"/>
                <a:cs typeface="Calibri" panose="020F0502020204030204" pitchFamily="34" charset="0"/>
              </a:rPr>
              <a:t>contact/wet</a:t>
            </a:r>
            <a:r>
              <a:rPr lang="en-US" sz="2800" i="0" dirty="0">
                <a:solidFill>
                  <a:srgbClr val="000000"/>
                </a:solidFill>
                <a:effectLst/>
                <a:latin typeface="Calibri" panose="020F0502020204030204" pitchFamily="34" charset="0"/>
                <a:cs typeface="Calibri" panose="020F0502020204030204" pitchFamily="34" charset="0"/>
              </a:rPr>
              <a:t> time)</a:t>
            </a:r>
          </a:p>
          <a:p>
            <a:pPr marL="457200" lvl="1" indent="0">
              <a:spcBef>
                <a:spcPts val="600"/>
              </a:spcBef>
              <a:spcAft>
                <a:spcPts val="600"/>
              </a:spcAft>
              <a:buNone/>
            </a:pPr>
            <a:endParaRPr lang="en-US" sz="2800" dirty="0">
              <a:solidFill>
                <a:srgbClr val="000000"/>
              </a:solidFill>
              <a:latin typeface="Calibri" panose="020F0502020204030204" pitchFamily="34" charset="0"/>
              <a:cs typeface="Calibri" panose="020F0502020204030204" pitchFamily="34" charset="0"/>
            </a:endParaRPr>
          </a:p>
          <a:p>
            <a:pPr marL="457200" lvl="1" indent="0">
              <a:spcBef>
                <a:spcPts val="600"/>
              </a:spcBef>
              <a:spcAft>
                <a:spcPts val="600"/>
              </a:spcAft>
              <a:buNone/>
            </a:pPr>
            <a:endParaRPr lang="en-US" sz="2800" b="1" i="0"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16</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Directions for Use">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0" name="Rectangle 9">
            <a:extLst>
              <a:ext uri="{FF2B5EF4-FFF2-40B4-BE49-F238E27FC236}">
                <a16:creationId xmlns:a16="http://schemas.microsoft.com/office/drawing/2014/main" id="{4444952E-C633-0D24-E2EC-94FD06865BE8}"/>
              </a:ext>
            </a:extLst>
          </p:cNvPr>
          <p:cNvSpPr/>
          <p:nvPr/>
        </p:nvSpPr>
        <p:spPr>
          <a:xfrm>
            <a:off x="8509850" y="3429000"/>
            <a:ext cx="938950" cy="15308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5EEFE9-6A02-8F3D-CF7B-17E3E02A5BCD}"/>
              </a:ext>
            </a:extLst>
          </p:cNvPr>
          <p:cNvSpPr/>
          <p:nvPr/>
        </p:nvSpPr>
        <p:spPr>
          <a:xfrm>
            <a:off x="914401" y="2890092"/>
            <a:ext cx="5104824" cy="1453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89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508000" y="1309496"/>
            <a:ext cx="5588000" cy="5313399"/>
          </a:xfrm>
          <a:solidFill>
            <a:schemeClr val="bg1"/>
          </a:solidFill>
        </p:spPr>
        <p:txBody>
          <a:bodyPr/>
          <a:lstStyle/>
          <a:p>
            <a:pPr marL="457200" lvl="1" indent="0">
              <a:spcBef>
                <a:spcPts val="600"/>
              </a:spcBef>
              <a:spcAft>
                <a:spcPts val="600"/>
              </a:spcAft>
              <a:buNone/>
            </a:pPr>
            <a:r>
              <a:rPr lang="en-US" sz="2800" b="1">
                <a:latin typeface="Calibri" panose="020F0502020204030204" pitchFamily="34" charset="0"/>
                <a:cs typeface="Calibri" panose="020F0502020204030204" pitchFamily="34" charset="0"/>
              </a:rPr>
              <a:t>Directions for Use</a:t>
            </a:r>
          </a:p>
          <a:p>
            <a:pPr lvl="1">
              <a:spcBef>
                <a:spcPts val="600"/>
              </a:spcBef>
              <a:spcAft>
                <a:spcPts val="600"/>
              </a:spcAft>
              <a:buFont typeface="Arial" panose="020B0604020202020204" pitchFamily="34" charset="0"/>
              <a:buChar char="•"/>
            </a:pPr>
            <a:r>
              <a:rPr lang="en-US" sz="2800">
                <a:latin typeface="Calibri" panose="020F0502020204030204" pitchFamily="34" charset="0"/>
                <a:cs typeface="Calibri" panose="020F0502020204030204" pitchFamily="34" charset="0"/>
              </a:rPr>
              <a:t>Identify (e.g., bacteria, viruses, fungi) the germs it kills </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Follow directions for use (e.g., how to mix product, how to disinfect)</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U</a:t>
            </a:r>
            <a:r>
              <a:rPr lang="en-US" sz="2800" i="0">
                <a:solidFill>
                  <a:srgbClr val="000000"/>
                </a:solidFill>
                <a:effectLst/>
                <a:latin typeface="Calibri" panose="020F0502020204030204" pitchFamily="34" charset="0"/>
                <a:cs typeface="Calibri" panose="020F0502020204030204" pitchFamily="34" charset="0"/>
              </a:rPr>
              <a:t>se recommended amount for the correct duration (</a:t>
            </a:r>
            <a:r>
              <a:rPr lang="en-US" sz="2800">
                <a:solidFill>
                  <a:srgbClr val="000000"/>
                </a:solidFill>
                <a:latin typeface="Calibri" panose="020F0502020204030204" pitchFamily="34" charset="0"/>
                <a:cs typeface="Calibri" panose="020F0502020204030204" pitchFamily="34" charset="0"/>
              </a:rPr>
              <a:t>contact/wet</a:t>
            </a:r>
            <a:r>
              <a:rPr lang="en-US" sz="2800" i="0">
                <a:solidFill>
                  <a:srgbClr val="000000"/>
                </a:solidFill>
                <a:effectLst/>
                <a:latin typeface="Calibri" panose="020F0502020204030204" pitchFamily="34" charset="0"/>
                <a:cs typeface="Calibri" panose="020F0502020204030204" pitchFamily="34" charset="0"/>
              </a:rPr>
              <a:t> time)</a:t>
            </a:r>
          </a:p>
          <a:p>
            <a:pPr marL="457200" lvl="1" indent="0">
              <a:spcBef>
                <a:spcPts val="600"/>
              </a:spcBef>
              <a:spcAft>
                <a:spcPts val="600"/>
              </a:spcAft>
              <a:buNone/>
            </a:pPr>
            <a:endParaRPr lang="en-US" sz="2800">
              <a:solidFill>
                <a:srgbClr val="000000"/>
              </a:solidFill>
              <a:latin typeface="Calibri" panose="020F0502020204030204" pitchFamily="34" charset="0"/>
              <a:cs typeface="Calibri" panose="020F0502020204030204" pitchFamily="34" charset="0"/>
            </a:endParaRPr>
          </a:p>
          <a:p>
            <a:pPr marL="457200" lvl="1" indent="0">
              <a:spcBef>
                <a:spcPts val="600"/>
              </a:spcBef>
              <a:spcAft>
                <a:spcPts val="600"/>
              </a:spcAft>
              <a:buNone/>
            </a:pPr>
            <a:endParaRPr lang="en-US" b="1" i="0">
              <a:solidFill>
                <a:srgbClr val="000000"/>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17</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Directions for Use">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0" name="Rectangle 9">
            <a:extLst>
              <a:ext uri="{FF2B5EF4-FFF2-40B4-BE49-F238E27FC236}">
                <a16:creationId xmlns:a16="http://schemas.microsoft.com/office/drawing/2014/main" id="{4444952E-C633-0D24-E2EC-94FD06865BE8}"/>
              </a:ext>
            </a:extLst>
          </p:cNvPr>
          <p:cNvSpPr/>
          <p:nvPr/>
        </p:nvSpPr>
        <p:spPr>
          <a:xfrm>
            <a:off x="8509850" y="3429000"/>
            <a:ext cx="938950" cy="15308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C5D168-D0B6-ADB4-52B3-0E4084A3464F}"/>
              </a:ext>
            </a:extLst>
          </p:cNvPr>
          <p:cNvSpPr/>
          <p:nvPr/>
        </p:nvSpPr>
        <p:spPr>
          <a:xfrm>
            <a:off x="914401" y="4267200"/>
            <a:ext cx="5104824" cy="1529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11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a:solidFill>
                  <a:srgbClr val="000000"/>
                </a:solidFill>
                <a:latin typeface="Calibri" panose="020F0502020204030204" pitchFamily="34" charset="0"/>
                <a:cs typeface="Calibri" panose="020F0502020204030204" pitchFamily="34" charset="0"/>
              </a:rPr>
              <a:t>Precautionary Statements</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Confirm required PPE</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Review precautions</a:t>
            </a:r>
          </a:p>
          <a:p>
            <a:pPr lvl="1">
              <a:spcBef>
                <a:spcPts val="600"/>
              </a:spcBef>
              <a:spcAft>
                <a:spcPts val="600"/>
              </a:spcAft>
              <a:buFont typeface="Arial" panose="020B0604020202020204" pitchFamily="34" charset="0"/>
              <a:buChar char="•"/>
            </a:pPr>
            <a:endParaRPr lang="en-US" sz="280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18</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Precautionary Statements and First Aid">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4" name="Rectangle 13">
            <a:extLst>
              <a:ext uri="{FF2B5EF4-FFF2-40B4-BE49-F238E27FC236}">
                <a16:creationId xmlns:a16="http://schemas.microsoft.com/office/drawing/2014/main" id="{439FB3E7-0178-B44A-E45E-83F8177E1928}"/>
              </a:ext>
            </a:extLst>
          </p:cNvPr>
          <p:cNvSpPr/>
          <p:nvPr/>
        </p:nvSpPr>
        <p:spPr>
          <a:xfrm>
            <a:off x="9422481" y="3403595"/>
            <a:ext cx="1008211" cy="1930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958025-0DA9-CFDB-DB38-17E60234A665}"/>
              </a:ext>
            </a:extLst>
          </p:cNvPr>
          <p:cNvSpPr/>
          <p:nvPr/>
        </p:nvSpPr>
        <p:spPr>
          <a:xfrm>
            <a:off x="914401" y="1899492"/>
            <a:ext cx="5104824" cy="553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824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a:solidFill>
                  <a:srgbClr val="000000"/>
                </a:solidFill>
                <a:latin typeface="Calibri" panose="020F0502020204030204" pitchFamily="34" charset="0"/>
                <a:cs typeface="Calibri" panose="020F0502020204030204" pitchFamily="34" charset="0"/>
              </a:rPr>
              <a:t>Storage and Disposal</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Identify storage and disposal recommendations</a:t>
            </a: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19</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oster of How to Read a Disinfectant Label; takeaway being read the Storage and Disposal">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0" name="Rectangle 9">
            <a:extLst>
              <a:ext uri="{FF2B5EF4-FFF2-40B4-BE49-F238E27FC236}">
                <a16:creationId xmlns:a16="http://schemas.microsoft.com/office/drawing/2014/main" id="{4444952E-C633-0D24-E2EC-94FD06865BE8}"/>
              </a:ext>
            </a:extLst>
          </p:cNvPr>
          <p:cNvSpPr/>
          <p:nvPr/>
        </p:nvSpPr>
        <p:spPr>
          <a:xfrm>
            <a:off x="9411578" y="5216689"/>
            <a:ext cx="1008211" cy="711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B6EB57-000A-84AC-C442-0B41824B4934}"/>
              </a:ext>
            </a:extLst>
          </p:cNvPr>
          <p:cNvSpPr/>
          <p:nvPr/>
        </p:nvSpPr>
        <p:spPr>
          <a:xfrm>
            <a:off x="914401" y="1844843"/>
            <a:ext cx="5104824" cy="10503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16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8DEF-C5A3-41A4-98E7-F170AE9E725D}"/>
              </a:ext>
            </a:extLst>
          </p:cNvPr>
          <p:cNvSpPr>
            <a:spLocks noGrp="1"/>
          </p:cNvSpPr>
          <p:nvPr>
            <p:ph type="title"/>
          </p:nvPr>
        </p:nvSpPr>
        <p:spPr>
          <a:xfrm>
            <a:off x="533400" y="430214"/>
            <a:ext cx="9855200" cy="1143000"/>
          </a:xfrm>
        </p:spPr>
        <p:txBody>
          <a:bodyPr/>
          <a:lstStyle/>
          <a:p>
            <a:r>
              <a:rPr lang="en-US" dirty="0">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ADC196A1-44B1-4108-AD81-62EEF2D04BF9}"/>
              </a:ext>
            </a:extLst>
          </p:cNvPr>
          <p:cNvSpPr>
            <a:spLocks noGrp="1"/>
          </p:cNvSpPr>
          <p:nvPr>
            <p:ph idx="1"/>
          </p:nvPr>
        </p:nvSpPr>
        <p:spPr>
          <a:xfrm>
            <a:off x="1016000" y="1752600"/>
            <a:ext cx="10363200" cy="4343400"/>
          </a:xfrm>
        </p:spPr>
        <p:txBody>
          <a:bodyPr/>
          <a:lstStyle/>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Review the difference between cleaning and disinfection</a:t>
            </a:r>
          </a:p>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Examine types of disinfectants</a:t>
            </a:r>
            <a:endParaRPr lang="en-US" altLang="en-US" sz="2800" strike="sngStrike" dirty="0">
              <a:latin typeface="Calibri" panose="020F0502020204030204" pitchFamily="34" charset="0"/>
              <a:ea typeface="ＭＳ Ｐゴシック" pitchFamily="34" charset="-128"/>
              <a:cs typeface="Calibri" panose="020F0502020204030204" pitchFamily="34" charset="0"/>
            </a:endParaRPr>
          </a:p>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Demonstrate how to select a disinfectant</a:t>
            </a:r>
          </a:p>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Identify key components of reading a disinfectant label</a:t>
            </a:r>
          </a:p>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Discuss on the importance of proper disinfectant dilution</a:t>
            </a:r>
          </a:p>
        </p:txBody>
      </p:sp>
      <p:sp>
        <p:nvSpPr>
          <p:cNvPr id="4" name="Slide Number Placeholder 3">
            <a:extLst>
              <a:ext uri="{FF2B5EF4-FFF2-40B4-BE49-F238E27FC236}">
                <a16:creationId xmlns:a16="http://schemas.microsoft.com/office/drawing/2014/main" id="{62C2C51D-23AE-49AA-A81F-0F6B571C5E63}"/>
              </a:ext>
            </a:extLst>
          </p:cNvPr>
          <p:cNvSpPr>
            <a:spLocks noGrp="1"/>
          </p:cNvSpPr>
          <p:nvPr>
            <p:ph type="sldNum" sz="quarter" idx="14"/>
          </p:nvPr>
        </p:nvSpPr>
        <p:spPr/>
        <p:txBody>
          <a:bodyPr/>
          <a:lstStyle/>
          <a:p>
            <a:pPr>
              <a:defRPr/>
            </a:pPr>
            <a:fld id="{8F175D74-ED98-4489-9FB3-9363BDDBA762}" type="slidenum">
              <a:rPr lang="en-US" smtClean="0"/>
              <a:pPr>
                <a:defRPr/>
              </a:pPr>
              <a:t>2</a:t>
            </a:fld>
            <a:endParaRPr lang="en-US">
              <a:solidFill>
                <a:schemeClr val="bg1"/>
              </a:solidFill>
            </a:endParaRPr>
          </a:p>
        </p:txBody>
      </p:sp>
      <p:pic>
        <p:nvPicPr>
          <p:cNvPr id="6" name="Picture 4" descr="A picture containing text&#10;&#10;Description automatically generated">
            <a:extLst>
              <a:ext uri="{FF2B5EF4-FFF2-40B4-BE49-F238E27FC236}">
                <a16:creationId xmlns:a16="http://schemas.microsoft.com/office/drawing/2014/main" id="{D0D4114E-2209-BF6D-BBC2-F31596E86C89}"/>
              </a:ext>
            </a:extLst>
          </p:cNvPr>
          <p:cNvPicPr>
            <a:picLocks noChangeAspect="1"/>
          </p:cNvPicPr>
          <p:nvPr/>
        </p:nvPicPr>
        <p:blipFill>
          <a:blip r:embed="rId3"/>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187306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a:solidFill>
                  <a:srgbClr val="000000"/>
                </a:solidFill>
                <a:latin typeface="Calibri" panose="020F0502020204030204" pitchFamily="34" charset="0"/>
                <a:cs typeface="Calibri" panose="020F0502020204030204" pitchFamily="34" charset="0"/>
              </a:rPr>
              <a:t>Precautionary Statements</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Confirm required PPE</a:t>
            </a:r>
          </a:p>
          <a:p>
            <a:pPr lvl="1">
              <a:spcBef>
                <a:spcPts val="600"/>
              </a:spcBef>
              <a:spcAft>
                <a:spcPts val="600"/>
              </a:spcAft>
              <a:buFont typeface="Arial" panose="020B0604020202020204" pitchFamily="34" charset="0"/>
              <a:buChar char="•"/>
            </a:pPr>
            <a:r>
              <a:rPr lang="en-US" sz="2800">
                <a:solidFill>
                  <a:srgbClr val="000000"/>
                </a:solidFill>
                <a:latin typeface="Calibri" panose="020F0502020204030204" pitchFamily="34" charset="0"/>
                <a:cs typeface="Calibri" panose="020F0502020204030204" pitchFamily="34" charset="0"/>
              </a:rPr>
              <a:t>Review precautions</a:t>
            </a:r>
          </a:p>
          <a:p>
            <a:pPr lvl="1">
              <a:spcBef>
                <a:spcPts val="600"/>
              </a:spcBef>
              <a:spcAft>
                <a:spcPts val="600"/>
              </a:spcAft>
              <a:buFont typeface="Arial" panose="020B0604020202020204" pitchFamily="34" charset="0"/>
              <a:buChar char="•"/>
            </a:pPr>
            <a:endParaRPr lang="en-US" sz="280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20</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Precautionary Statement and First Aid">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4" name="Rectangle 13">
            <a:extLst>
              <a:ext uri="{FF2B5EF4-FFF2-40B4-BE49-F238E27FC236}">
                <a16:creationId xmlns:a16="http://schemas.microsoft.com/office/drawing/2014/main" id="{439FB3E7-0178-B44A-E45E-83F8177E1928}"/>
              </a:ext>
            </a:extLst>
          </p:cNvPr>
          <p:cNvSpPr/>
          <p:nvPr/>
        </p:nvSpPr>
        <p:spPr>
          <a:xfrm>
            <a:off x="9422481" y="3403595"/>
            <a:ext cx="1008211" cy="1930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DE196D-C429-B886-6831-7CEFF44212A3}"/>
              </a:ext>
            </a:extLst>
          </p:cNvPr>
          <p:cNvSpPr/>
          <p:nvPr/>
        </p:nvSpPr>
        <p:spPr>
          <a:xfrm>
            <a:off x="914401" y="2438400"/>
            <a:ext cx="5104824" cy="553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9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dirty="0">
                <a:solidFill>
                  <a:srgbClr val="000000"/>
                </a:solidFill>
                <a:latin typeface="Calibri" panose="020F0502020204030204" pitchFamily="34" charset="0"/>
                <a:cs typeface="Calibri" panose="020F0502020204030204" pitchFamily="34" charset="0"/>
              </a:rPr>
              <a:t>Check Expiration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Manufacturer’s expiration date</a:t>
            </a:r>
            <a:endParaRPr lang="en-US" b="1" dirty="0">
              <a:solidFill>
                <a:srgbClr val="000000"/>
              </a:solidFill>
              <a:latin typeface="Calibri" panose="020F0502020204030204" pitchFamily="34" charset="0"/>
              <a:cs typeface="Calibri" panose="020F0502020204030204" pitchFamily="34" charset="0"/>
            </a:endParaRP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Open date/discard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Mix date/discard date</a:t>
            </a: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21</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expiration date">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2" name="Oval 11">
            <a:extLst>
              <a:ext uri="{FF2B5EF4-FFF2-40B4-BE49-F238E27FC236}">
                <a16:creationId xmlns:a16="http://schemas.microsoft.com/office/drawing/2014/main" id="{B74AE077-EEDB-8D52-E097-7BD3F9216C34}"/>
              </a:ext>
            </a:extLst>
          </p:cNvPr>
          <p:cNvSpPr/>
          <p:nvPr/>
        </p:nvSpPr>
        <p:spPr>
          <a:xfrm>
            <a:off x="8327446" y="138620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Lst>
          </p:cNvPr>
          <p:cNvSpPr/>
          <p:nvPr/>
        </p:nvSpPr>
        <p:spPr>
          <a:xfrm>
            <a:off x="8500751" y="5479652"/>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21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dirty="0">
                <a:solidFill>
                  <a:srgbClr val="000000"/>
                </a:solidFill>
                <a:latin typeface="Calibri" panose="020F0502020204030204" pitchFamily="34" charset="0"/>
                <a:cs typeface="Calibri" panose="020F0502020204030204" pitchFamily="34" charset="0"/>
              </a:rPr>
              <a:t>Check Expiration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Manufacturer’s expiration date</a:t>
            </a:r>
            <a:endParaRPr lang="en-US" sz="2800" b="1" dirty="0">
              <a:solidFill>
                <a:srgbClr val="000000"/>
              </a:solidFill>
              <a:latin typeface="Calibri" panose="020F0502020204030204" pitchFamily="34" charset="0"/>
              <a:cs typeface="Calibri" panose="020F0502020204030204" pitchFamily="34" charset="0"/>
            </a:endParaRP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Open date/discard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Mix date/discard date</a:t>
            </a: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22</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manufacturer's expiration date">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2" name="Oval 11">
            <a:extLst>
              <a:ext uri="{FF2B5EF4-FFF2-40B4-BE49-F238E27FC236}">
                <a16:creationId xmlns:a16="http://schemas.microsoft.com/office/drawing/2014/main" id="{B74AE077-EEDB-8D52-E097-7BD3F9216C34}"/>
              </a:ext>
            </a:extLst>
          </p:cNvPr>
          <p:cNvSpPr/>
          <p:nvPr/>
        </p:nvSpPr>
        <p:spPr>
          <a:xfrm>
            <a:off x="8327446" y="138620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Lst>
          </p:cNvPr>
          <p:cNvSpPr/>
          <p:nvPr/>
        </p:nvSpPr>
        <p:spPr>
          <a:xfrm>
            <a:off x="8500751" y="565044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E3061E-5280-3C76-FBB4-4AE43C8B54C6}"/>
              </a:ext>
            </a:extLst>
          </p:cNvPr>
          <p:cNvSpPr/>
          <p:nvPr/>
        </p:nvSpPr>
        <p:spPr>
          <a:xfrm>
            <a:off x="914400" y="1833833"/>
            <a:ext cx="51816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4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dirty="0">
                <a:solidFill>
                  <a:srgbClr val="000000"/>
                </a:solidFill>
                <a:latin typeface="Calibri" panose="020F0502020204030204" pitchFamily="34" charset="0"/>
                <a:cs typeface="Calibri" panose="020F0502020204030204" pitchFamily="34" charset="0"/>
              </a:rPr>
              <a:t>Check Expiration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Manufacturer’s expiration date</a:t>
            </a:r>
            <a:endParaRPr lang="en-US" sz="2800" b="1" dirty="0">
              <a:solidFill>
                <a:srgbClr val="000000"/>
              </a:solidFill>
              <a:latin typeface="Calibri" panose="020F0502020204030204" pitchFamily="34" charset="0"/>
              <a:cs typeface="Calibri" panose="020F0502020204030204" pitchFamily="34" charset="0"/>
            </a:endParaRP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Open date/discard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Mix date/discard date</a:t>
            </a:r>
          </a:p>
          <a:p>
            <a:pPr lvl="1">
              <a:spcBef>
                <a:spcPts val="600"/>
              </a:spcBef>
              <a:spcAft>
                <a:spcPts val="600"/>
              </a:spcAft>
              <a:buFont typeface="Arial" panose="020B0604020202020204" pitchFamily="34" charset="0"/>
              <a:buChar char="•"/>
            </a:pPr>
            <a:endParaRPr lang="en-US" sz="2800" dirty="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23</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30214"/>
            <a:ext cx="4920092" cy="6367179"/>
          </a:xfrm>
          <a:prstGeom prst="rect">
            <a:avLst/>
          </a:prstGeom>
        </p:spPr>
      </p:pic>
      <p:sp>
        <p:nvSpPr>
          <p:cNvPr id="15" name="TextBox 14" descr="Poster of How to Read a Disinfectant Label; takeaway being read the open date and discard date">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2" name="Oval 11">
            <a:extLst>
              <a:ext uri="{FF2B5EF4-FFF2-40B4-BE49-F238E27FC236}">
                <a16:creationId xmlns:a16="http://schemas.microsoft.com/office/drawing/2014/main" id="{B74AE077-EEDB-8D52-E097-7BD3F9216C34}"/>
              </a:ext>
            </a:extLst>
          </p:cNvPr>
          <p:cNvSpPr/>
          <p:nvPr/>
        </p:nvSpPr>
        <p:spPr>
          <a:xfrm>
            <a:off x="8327446" y="138620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Lst>
          </p:cNvPr>
          <p:cNvSpPr/>
          <p:nvPr/>
        </p:nvSpPr>
        <p:spPr>
          <a:xfrm>
            <a:off x="8500751" y="565044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A45DA7-0373-236F-F89E-B376E2F33762}"/>
              </a:ext>
            </a:extLst>
          </p:cNvPr>
          <p:cNvSpPr/>
          <p:nvPr/>
        </p:nvSpPr>
        <p:spPr>
          <a:xfrm>
            <a:off x="914400" y="2401669"/>
            <a:ext cx="51816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62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F5C4E1-2F4C-4D16-BC4B-DBDA880A901C}"/>
              </a:ext>
            </a:extLst>
          </p:cNvPr>
          <p:cNvSpPr/>
          <p:nvPr/>
        </p:nvSpPr>
        <p:spPr>
          <a:xfrm>
            <a:off x="10295494" y="5955784"/>
            <a:ext cx="1828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0F6E56-D356-4579-89E2-71C676E80805}"/>
              </a:ext>
            </a:extLst>
          </p:cNvPr>
          <p:cNvSpPr txBox="1"/>
          <p:nvPr/>
        </p:nvSpPr>
        <p:spPr>
          <a:xfrm>
            <a:off x="8763000" y="2890092"/>
            <a:ext cx="495300" cy="167289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08000" y="320040"/>
            <a:ext cx="9855200" cy="1143000"/>
          </a:xfrm>
        </p:spPr>
        <p:txBody>
          <a:bodyPr/>
          <a:lstStyle/>
          <a:p>
            <a:r>
              <a:rPr lang="en-US">
                <a:latin typeface="Calibri" panose="020F0502020204030204" pitchFamily="34" charset="0"/>
                <a:cs typeface="Calibri" panose="020F0502020204030204" pitchFamily="34" charset="0"/>
              </a:rPr>
              <a:t>How to Read a Disinfectant Label </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idx="1"/>
          </p:nvPr>
        </p:nvSpPr>
        <p:spPr>
          <a:xfrm>
            <a:off x="412093" y="1309496"/>
            <a:ext cx="5683907" cy="5313399"/>
          </a:xfrm>
          <a:solidFill>
            <a:schemeClr val="bg1"/>
          </a:solidFill>
        </p:spPr>
        <p:txBody>
          <a:bodyPr/>
          <a:lstStyle/>
          <a:p>
            <a:pPr marL="457200" lvl="1" indent="0">
              <a:spcBef>
                <a:spcPts val="600"/>
              </a:spcBef>
              <a:spcAft>
                <a:spcPts val="600"/>
              </a:spcAft>
              <a:buNone/>
            </a:pPr>
            <a:r>
              <a:rPr lang="en-US" sz="2800" b="1" dirty="0">
                <a:solidFill>
                  <a:srgbClr val="000000"/>
                </a:solidFill>
                <a:latin typeface="Calibri" panose="020F0502020204030204" pitchFamily="34" charset="0"/>
                <a:cs typeface="Calibri" panose="020F0502020204030204" pitchFamily="34" charset="0"/>
              </a:rPr>
              <a:t>Check Expiration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Manufacturer’s expiration date</a:t>
            </a:r>
            <a:endParaRPr lang="en-US" sz="2800" b="1" dirty="0">
              <a:solidFill>
                <a:srgbClr val="000000"/>
              </a:solidFill>
              <a:latin typeface="Calibri" panose="020F0502020204030204" pitchFamily="34" charset="0"/>
              <a:cs typeface="Calibri" panose="020F0502020204030204" pitchFamily="34" charset="0"/>
            </a:endParaRP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Open date/discard date</a:t>
            </a:r>
          </a:p>
          <a:p>
            <a:pPr lvl="1">
              <a:spcBef>
                <a:spcPts val="600"/>
              </a:spcBef>
              <a:spcAft>
                <a:spcPts val="600"/>
              </a:spcAft>
              <a:buFont typeface="Arial" panose="020B0604020202020204" pitchFamily="34" charset="0"/>
              <a:buChar char="•"/>
            </a:pPr>
            <a:r>
              <a:rPr lang="en-US" sz="2800" dirty="0">
                <a:solidFill>
                  <a:srgbClr val="000000"/>
                </a:solidFill>
                <a:latin typeface="Calibri" panose="020F0502020204030204" pitchFamily="34" charset="0"/>
                <a:cs typeface="Calibri" panose="020F0502020204030204" pitchFamily="34" charset="0"/>
              </a:rPr>
              <a:t>Mix date/discard date</a:t>
            </a:r>
          </a:p>
          <a:p>
            <a:pPr lvl="1">
              <a:spcBef>
                <a:spcPts val="600"/>
              </a:spcBef>
              <a:spcAft>
                <a:spcPts val="600"/>
              </a:spcAft>
              <a:buFont typeface="Arial" panose="020B0604020202020204" pitchFamily="34" charset="0"/>
              <a:buChar char="•"/>
            </a:pPr>
            <a:endParaRPr lang="en-US" sz="2800" dirty="0">
              <a:solidFill>
                <a:srgbClr val="000000"/>
              </a:solidFill>
              <a:latin typeface="Calibri" panose="020F0502020204030204" pitchFamily="34" charset="0"/>
              <a:cs typeface="Calibri" panose="020F0502020204030204" pitchFamily="34" charset="0"/>
            </a:endParaRPr>
          </a:p>
          <a:p>
            <a:pPr lvl="1">
              <a:spcBef>
                <a:spcPts val="600"/>
              </a:spcBef>
              <a:spcAft>
                <a:spcPts val="600"/>
              </a:spcAft>
              <a:buFont typeface="Arial" panose="020B0604020202020204" pitchFamily="34" charset="0"/>
              <a:buChar char="•"/>
            </a:pPr>
            <a:endParaRPr lang="en-US" sz="2800" dirty="0">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14"/>
          </p:nvPr>
        </p:nvSpPr>
        <p:spPr/>
        <p:txBody>
          <a:bodyPr/>
          <a:lstStyle/>
          <a:p>
            <a:pPr>
              <a:defRPr/>
            </a:pPr>
            <a:fld id="{8F175D74-ED98-4489-9FB3-9363BDDBA762}" type="slidenum">
              <a:rPr lang="en-US" smtClean="0"/>
              <a:pPr>
                <a:defRPr/>
              </a:pPr>
              <a:t>24</a:t>
            </a:fld>
            <a:endParaRPr lang="en-US">
              <a:solidFill>
                <a:schemeClr val="bg1"/>
              </a:solidFill>
            </a:endParaRPr>
          </a:p>
        </p:txBody>
      </p:sp>
      <p:sp>
        <p:nvSpPr>
          <p:cNvPr id="6" name="Rectangle 5">
            <a:extLst>
              <a:ext uri="{FF2B5EF4-FFF2-40B4-BE49-F238E27FC236}">
                <a16:creationId xmlns:a16="http://schemas.microsoft.com/office/drawing/2014/main" id="{2DDF3025-8414-4CF1-90C0-C585770DAE78}"/>
              </a:ext>
            </a:extLst>
          </p:cNvPr>
          <p:cNvSpPr/>
          <p:nvPr/>
        </p:nvSpPr>
        <p:spPr>
          <a:xfrm>
            <a:off x="9540756" y="3582493"/>
            <a:ext cx="2155944" cy="1294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oster of How to Read a Disinfectant Label; takeaway being read the mix date/discard date">
            <a:extLst>
              <a:ext uri="{FF2B5EF4-FFF2-40B4-BE49-F238E27FC236}">
                <a16:creationId xmlns:a16="http://schemas.microsoft.com/office/drawing/2014/main" id="{0A24FEFC-4D5D-475C-8771-D41D95391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334" y="445155"/>
            <a:ext cx="4920092" cy="6367179"/>
          </a:xfrm>
          <a:prstGeom prst="rect">
            <a:avLst/>
          </a:prstGeom>
        </p:spPr>
      </p:pic>
      <p:sp>
        <p:nvSpPr>
          <p:cNvPr id="15" name="TextBox 14">
            <a:extLst>
              <a:ext uri="{FF2B5EF4-FFF2-40B4-BE49-F238E27FC236}">
                <a16:creationId xmlns:a16="http://schemas.microsoft.com/office/drawing/2014/main" id="{FA1587BB-620F-4313-8B37-DF0E820D834E}"/>
              </a:ext>
            </a:extLst>
          </p:cNvPr>
          <p:cNvSpPr txBox="1"/>
          <p:nvPr/>
        </p:nvSpPr>
        <p:spPr>
          <a:xfrm>
            <a:off x="0" y="6164890"/>
            <a:ext cx="7391400" cy="646331"/>
          </a:xfrm>
          <a:prstGeom prst="rect">
            <a:avLst/>
          </a:prstGeom>
          <a:noFill/>
        </p:spPr>
        <p:txBody>
          <a:bodyPr wrap="square" rtlCol="0">
            <a:spAutoFit/>
          </a:bodyPr>
          <a:lstStyle/>
          <a:p>
            <a:r>
              <a:rPr lang="en-US" dirty="0">
                <a:latin typeface="+mn-lt"/>
                <a:cs typeface="Arial" panose="020B0604020202020204" pitchFamily="34" charset="0"/>
                <a:hlinkClick r:id="rId4"/>
              </a:rPr>
              <a:t>How to Read a Disinfectant Label</a:t>
            </a:r>
            <a:r>
              <a:rPr lang="en-US" dirty="0">
                <a:latin typeface="+mn-lt"/>
                <a:cs typeface="Arial" panose="020B0604020202020204" pitchFamily="34" charset="0"/>
              </a:rPr>
              <a:t> (PDF)</a:t>
            </a:r>
          </a:p>
          <a:p>
            <a:r>
              <a:rPr lang="en-US" dirty="0">
                <a:latin typeface="+mn-lt"/>
                <a:cs typeface="Arial" panose="020B0604020202020204" pitchFamily="34" charset="0"/>
              </a:rPr>
              <a:t>(www.cdc.gov/hai/pdfs/HowToReadALabel-Infographic-508.pdf)</a:t>
            </a:r>
          </a:p>
        </p:txBody>
      </p:sp>
      <p:sp>
        <p:nvSpPr>
          <p:cNvPr id="12" name="Oval 11">
            <a:extLst>
              <a:ext uri="{FF2B5EF4-FFF2-40B4-BE49-F238E27FC236}">
                <a16:creationId xmlns:a16="http://schemas.microsoft.com/office/drawing/2014/main" id="{B74AE077-EEDB-8D52-E097-7BD3F9216C34}"/>
              </a:ext>
            </a:extLst>
          </p:cNvPr>
          <p:cNvSpPr/>
          <p:nvPr/>
        </p:nvSpPr>
        <p:spPr>
          <a:xfrm>
            <a:off x="8327446" y="138620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098B0E-11D4-A0F4-83F3-BA114A6272B6}"/>
              </a:ext>
            </a:extLst>
          </p:cNvPr>
          <p:cNvSpPr/>
          <p:nvPr/>
        </p:nvSpPr>
        <p:spPr>
          <a:xfrm>
            <a:off x="8500751" y="565044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F522CC-60AD-A138-A485-7F9B8357740D}"/>
              </a:ext>
            </a:extLst>
          </p:cNvPr>
          <p:cNvSpPr/>
          <p:nvPr/>
        </p:nvSpPr>
        <p:spPr>
          <a:xfrm>
            <a:off x="914400" y="2971800"/>
            <a:ext cx="5181600"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81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409F-7A40-49D6-A7AE-62B3C9502D4E}"/>
              </a:ext>
            </a:extLst>
          </p:cNvPr>
          <p:cNvSpPr>
            <a:spLocks noGrp="1"/>
          </p:cNvSpPr>
          <p:nvPr>
            <p:ph type="title"/>
          </p:nvPr>
        </p:nvSpPr>
        <p:spPr>
          <a:xfrm>
            <a:off x="627529" y="481807"/>
            <a:ext cx="8915400" cy="1143000"/>
          </a:xfrm>
        </p:spPr>
        <p:txBody>
          <a:bodyPr/>
          <a:lstStyle/>
          <a:p>
            <a:r>
              <a:rPr lang="en-US" sz="3200" dirty="0">
                <a:latin typeface="Calibri"/>
                <a:cs typeface="Calibri"/>
              </a:rPr>
              <a:t>Dilute Disinfectant Per Label Instructions</a:t>
            </a:r>
          </a:p>
        </p:txBody>
      </p:sp>
      <p:sp>
        <p:nvSpPr>
          <p:cNvPr id="3" name="Content Placeholder 2">
            <a:extLst>
              <a:ext uri="{FF2B5EF4-FFF2-40B4-BE49-F238E27FC236}">
                <a16:creationId xmlns:a16="http://schemas.microsoft.com/office/drawing/2014/main" id="{AD86EB9B-D78C-463A-8BE8-0D1AB9855162}"/>
              </a:ext>
            </a:extLst>
          </p:cNvPr>
          <p:cNvSpPr>
            <a:spLocks noGrp="1"/>
          </p:cNvSpPr>
          <p:nvPr>
            <p:ph idx="1"/>
          </p:nvPr>
        </p:nvSpPr>
        <p:spPr>
          <a:xfrm>
            <a:off x="627529" y="1705154"/>
            <a:ext cx="10751671" cy="4118053"/>
          </a:xfrm>
          <a:solidFill>
            <a:schemeClr val="bg1"/>
          </a:solidFill>
        </p:spPr>
        <p:txBody>
          <a:bodyPr/>
          <a:lstStyle/>
          <a:p>
            <a:pPr>
              <a:spcBef>
                <a:spcPts val="600"/>
              </a:spcBef>
              <a:spcAft>
                <a:spcPts val="600"/>
              </a:spcAft>
              <a:buFont typeface="Arial" panose="020B0604020202020204" pitchFamily="34" charset="0"/>
              <a:buChar char="•"/>
            </a:pPr>
            <a:r>
              <a:rPr lang="en-US" b="1" dirty="0">
                <a:ea typeface="+mj-lt"/>
                <a:cs typeface="+mj-lt"/>
              </a:rPr>
              <a:t>Always use disinfectant in correct dilution</a:t>
            </a:r>
            <a:endParaRPr lang="en-US" dirty="0">
              <a:ea typeface="+mj-lt"/>
              <a:cs typeface="+mj-lt"/>
            </a:endParaRPr>
          </a:p>
          <a:p>
            <a:pPr>
              <a:spcBef>
                <a:spcPts val="600"/>
              </a:spcBef>
              <a:spcAft>
                <a:spcPts val="600"/>
              </a:spcAft>
              <a:buFont typeface="Arial" panose="020B0604020202020204" pitchFamily="34" charset="0"/>
              <a:buChar char="•"/>
            </a:pPr>
            <a:r>
              <a:rPr lang="en-US" b="1" dirty="0">
                <a:ea typeface="+mj-lt"/>
                <a:cs typeface="+mj-lt"/>
              </a:rPr>
              <a:t>Never mix different disinfectants together</a:t>
            </a:r>
            <a:endParaRPr lang="en-US" dirty="0">
              <a:ea typeface="+mj-lt"/>
              <a:cs typeface="+mj-lt"/>
            </a:endParaRPr>
          </a:p>
          <a:p>
            <a:pPr>
              <a:spcBef>
                <a:spcPts val="600"/>
              </a:spcBef>
              <a:spcAft>
                <a:spcPts val="600"/>
              </a:spcAft>
              <a:buFont typeface="Arial" panose="020B0604020202020204" pitchFamily="34" charset="0"/>
              <a:buChar char="•"/>
            </a:pPr>
            <a:r>
              <a:rPr lang="en-US" b="1" dirty="0">
                <a:ea typeface="+mj-lt"/>
                <a:cs typeface="+mj-lt"/>
              </a:rPr>
              <a:t>Automated dispenser: </a:t>
            </a:r>
            <a:r>
              <a:rPr lang="en-US" dirty="0">
                <a:ea typeface="+mj-lt"/>
                <a:cs typeface="+mj-lt"/>
              </a:rPr>
              <a:t>Automatically dispenses disinfectant mixed with water</a:t>
            </a:r>
            <a:endParaRPr lang="en-US" dirty="0">
              <a:latin typeface="Calibri" panose="020F0502020204030204" pitchFamily="34" charset="0"/>
              <a:ea typeface="+mj-lt"/>
              <a:cs typeface="Calibri" panose="020F0502020204030204" pitchFamily="34" charset="0"/>
            </a:endParaRPr>
          </a:p>
          <a:p>
            <a:pPr>
              <a:spcBef>
                <a:spcPts val="600"/>
              </a:spcBef>
              <a:spcAft>
                <a:spcPts val="600"/>
              </a:spcAft>
              <a:buFont typeface="Arial" panose="020B0604020202020204" pitchFamily="34" charset="0"/>
              <a:buChar char="•"/>
            </a:pPr>
            <a:r>
              <a:rPr lang="en-US" b="1" dirty="0">
                <a:latin typeface="Calibri"/>
                <a:cs typeface="Calibri"/>
              </a:rPr>
              <a:t>Manual dispenser:</a:t>
            </a:r>
            <a:r>
              <a:rPr lang="en-US" dirty="0">
                <a:latin typeface="Calibri"/>
                <a:cs typeface="Calibri"/>
              </a:rPr>
              <a:t> Requires careful measuring to </a:t>
            </a:r>
            <a:r>
              <a:rPr lang="en-US" dirty="0"/>
              <a:t>manually mix concentrated disinfectant with water</a:t>
            </a:r>
            <a:endParaRPr lang="en-US" dirty="0">
              <a:latin typeface="Calibri" panose="020F0502020204030204" pitchFamily="34" charset="0"/>
              <a:cs typeface="Calibri" panose="020F0502020204030204" pitchFamily="34" charset="0"/>
            </a:endParaRPr>
          </a:p>
          <a:p>
            <a:pPr>
              <a:spcBef>
                <a:spcPts val="600"/>
              </a:spcBef>
              <a:spcAft>
                <a:spcPts val="600"/>
              </a:spcAft>
              <a:buFont typeface="Arial" panose="020B0604020202020204" pitchFamily="34" charset="0"/>
              <a:buChar char="•"/>
            </a:pPr>
            <a:endParaRPr lang="en-US" b="1" i="0" dirty="0">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49F3C37-25CD-40DC-83F2-08F6C211855C}"/>
              </a:ext>
            </a:extLst>
          </p:cNvPr>
          <p:cNvSpPr>
            <a:spLocks noGrp="1"/>
          </p:cNvSpPr>
          <p:nvPr>
            <p:ph type="sldNum" sz="quarter" idx="14"/>
          </p:nvPr>
        </p:nvSpPr>
        <p:spPr/>
        <p:txBody>
          <a:bodyPr/>
          <a:lstStyle/>
          <a:p>
            <a:pPr>
              <a:defRPr/>
            </a:pPr>
            <a:fld id="{8F175D74-ED98-4489-9FB3-9363BDDBA762}" type="slidenum">
              <a:rPr lang="en-US" smtClean="0"/>
              <a:pPr>
                <a:defRPr/>
              </a:pPr>
              <a:t>25</a:t>
            </a:fld>
            <a:endParaRPr lang="en-US">
              <a:solidFill>
                <a:schemeClr val="bg1"/>
              </a:solidFill>
            </a:endParaRPr>
          </a:p>
        </p:txBody>
      </p:sp>
      <p:sp>
        <p:nvSpPr>
          <p:cNvPr id="5" name="Rectangle 4">
            <a:extLst>
              <a:ext uri="{FF2B5EF4-FFF2-40B4-BE49-F238E27FC236}">
                <a16:creationId xmlns:a16="http://schemas.microsoft.com/office/drawing/2014/main" id="{92C55B2F-316C-4757-9C81-44B46462434A}"/>
              </a:ext>
            </a:extLst>
          </p:cNvPr>
          <p:cNvSpPr/>
          <p:nvPr/>
        </p:nvSpPr>
        <p:spPr>
          <a:xfrm>
            <a:off x="10668000" y="3048000"/>
            <a:ext cx="421904"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A picture containing text&#10;&#10;Description automatically generated">
            <a:extLst>
              <a:ext uri="{FF2B5EF4-FFF2-40B4-BE49-F238E27FC236}">
                <a16:creationId xmlns:a16="http://schemas.microsoft.com/office/drawing/2014/main" id="{B31EB851-C679-7B5B-5B10-3D3F26AA25D4}"/>
              </a:ext>
            </a:extLst>
          </p:cNvPr>
          <p:cNvPicPr>
            <a:picLocks noChangeAspect="1"/>
          </p:cNvPicPr>
          <p:nvPr/>
        </p:nvPicPr>
        <p:blipFill>
          <a:blip r:embed="rId3"/>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2587951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443026" y="513171"/>
            <a:ext cx="11063174" cy="1143000"/>
          </a:xfrm>
        </p:spPr>
        <p:txBody>
          <a:bodyPr/>
          <a:lstStyle/>
          <a:p>
            <a:r>
              <a:rPr lang="en-US" dirty="0"/>
              <a:t>Preparing Environmental Cleaning Products: </a:t>
            </a:r>
            <a:br>
              <a:rPr lang="en-US" dirty="0"/>
            </a:br>
            <a:r>
              <a:rPr lang="en-US" dirty="0"/>
              <a:t>Manual Preparation</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idx="1"/>
          </p:nvPr>
        </p:nvSpPr>
        <p:spPr>
          <a:xfrm>
            <a:off x="558800" y="1739128"/>
            <a:ext cx="9956800" cy="4356872"/>
          </a:xfrm>
          <a:solidFill>
            <a:schemeClr val="bg1"/>
          </a:solidFill>
        </p:spPr>
        <p:txBody>
          <a:bodyPr/>
          <a:lstStyle/>
          <a:p>
            <a:pPr>
              <a:spcAft>
                <a:spcPts val="600"/>
              </a:spcAft>
              <a:buFont typeface="Arial" panose="020B0604020202020204" pitchFamily="34" charset="0"/>
              <a:buChar char="•"/>
            </a:pPr>
            <a:r>
              <a:rPr lang="en-US" sz="2800" dirty="0"/>
              <a:t>Prepare solutions in a designated area (i.e., housekeeping closet)</a:t>
            </a:r>
            <a:endParaRPr lang="en-US" sz="2800" dirty="0">
              <a:cs typeface="Calibri"/>
            </a:endParaRPr>
          </a:p>
          <a:p>
            <a:pPr>
              <a:spcAft>
                <a:spcPts val="600"/>
              </a:spcAft>
              <a:buFont typeface="Arial" panose="020B0604020202020204" pitchFamily="34" charset="0"/>
              <a:buChar char="•"/>
            </a:pPr>
            <a:r>
              <a:rPr lang="en-US" sz="2800" dirty="0"/>
              <a:t>Follow label instructions</a:t>
            </a:r>
            <a:endParaRPr lang="en-US" sz="2800" dirty="0">
              <a:cs typeface="Calibri"/>
            </a:endParaRPr>
          </a:p>
          <a:p>
            <a:pPr>
              <a:spcAft>
                <a:spcPts val="600"/>
              </a:spcAft>
              <a:buFont typeface="Arial" panose="020B0604020202020204" pitchFamily="34" charset="0"/>
              <a:buChar char="•"/>
            </a:pPr>
            <a:r>
              <a:rPr lang="en-US" sz="2800" dirty="0"/>
              <a:t>Use accurate measuring tools (i.e., use a measuring cup). Never eyeball or guesstimate the measurement of disinfectant solution to water.</a:t>
            </a:r>
          </a:p>
          <a:p>
            <a:pPr>
              <a:spcAft>
                <a:spcPts val="600"/>
              </a:spcAft>
              <a:buFont typeface="Arial" panose="020B0604020202020204" pitchFamily="34" charset="0"/>
              <a:buChar char="•"/>
            </a:pPr>
            <a:r>
              <a:rPr lang="en-US" sz="2800" dirty="0">
                <a:cs typeface="Calibri"/>
              </a:rPr>
              <a:t>Use PPE to prevent splashes or sprays</a:t>
            </a:r>
          </a:p>
          <a:p>
            <a:pPr>
              <a:spcAft>
                <a:spcPts val="600"/>
              </a:spcAft>
              <a:buFont typeface="Arial" panose="020B0604020202020204" pitchFamily="34" charset="0"/>
              <a:buChar char="•"/>
            </a:pPr>
            <a:endParaRPr lang="en-US" sz="2800" dirty="0">
              <a:cs typeface="Calibri"/>
            </a:endParaRPr>
          </a:p>
          <a:p>
            <a:pPr lvl="1">
              <a:spcAft>
                <a:spcPts val="600"/>
              </a:spcAft>
              <a:buFont typeface="Arial" panose="020B0604020202020204" pitchFamily="34" charset="0"/>
              <a:buChar char="•"/>
            </a:pPr>
            <a:endParaRPr lang="en-US" sz="2800" b="1" dirty="0">
              <a:highlight>
                <a:srgbClr val="FFFF00"/>
              </a:highlight>
              <a:cs typeface="Calibri"/>
            </a:endParaRPr>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14"/>
          </p:nvPr>
        </p:nvSpPr>
        <p:spPr/>
        <p:txBody>
          <a:bodyPr/>
          <a:lstStyle/>
          <a:p>
            <a:pPr>
              <a:defRPr/>
            </a:pPr>
            <a:fld id="{8F175D74-ED98-4489-9FB3-9363BDDBA762}" type="slidenum">
              <a:rPr lang="en-US" smtClean="0"/>
              <a:pPr>
                <a:defRPr/>
              </a:pPr>
              <a:t>26</a:t>
            </a:fld>
            <a:endParaRPr lang="en-US">
              <a:solidFill>
                <a:schemeClr val="bg1"/>
              </a:solidFill>
            </a:endParaRPr>
          </a:p>
        </p:txBody>
      </p:sp>
      <p:pic>
        <p:nvPicPr>
          <p:cNvPr id="9" name="Picture 4" descr="A picture containing text&#10;&#10;Description automatically generated">
            <a:extLst>
              <a:ext uri="{FF2B5EF4-FFF2-40B4-BE49-F238E27FC236}">
                <a16:creationId xmlns:a16="http://schemas.microsoft.com/office/drawing/2014/main" id="{F0164334-9929-2F27-24E1-D8AED42CD9E6}"/>
              </a:ext>
            </a:extLst>
          </p:cNvPr>
          <p:cNvPicPr>
            <a:picLocks noChangeAspect="1"/>
          </p:cNvPicPr>
          <p:nvPr/>
        </p:nvPicPr>
        <p:blipFill>
          <a:blip r:embed="rId3"/>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122111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FCB8D-8E59-4FEE-84EA-832C4A492B29}"/>
              </a:ext>
            </a:extLst>
          </p:cNvPr>
          <p:cNvSpPr/>
          <p:nvPr/>
        </p:nvSpPr>
        <p:spPr>
          <a:xfrm>
            <a:off x="8275483" y="5920666"/>
            <a:ext cx="389197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69A5B5-A5CD-46D7-BD54-35AA8B1BFF62}"/>
              </a:ext>
            </a:extLst>
          </p:cNvPr>
          <p:cNvSpPr txBox="1"/>
          <p:nvPr/>
        </p:nvSpPr>
        <p:spPr>
          <a:xfrm>
            <a:off x="0" y="4928950"/>
            <a:ext cx="1532471" cy="405050"/>
          </a:xfrm>
          <a:prstGeom prst="rect">
            <a:avLst/>
          </a:prstGeom>
          <a:solidFill>
            <a:schemeClr val="bg1"/>
          </a:solidFill>
        </p:spPr>
        <p:txBody>
          <a:bodyPr wrap="square" rtlCol="0">
            <a:spAutoFit/>
          </a:bodyPr>
          <a:lstStyle/>
          <a:p>
            <a:endParaRPr lang="en-US"/>
          </a:p>
        </p:txBody>
      </p:sp>
      <p:sp>
        <p:nvSpPr>
          <p:cNvPr id="16" name="TextBox 15">
            <a:extLst>
              <a:ext uri="{FF2B5EF4-FFF2-40B4-BE49-F238E27FC236}">
                <a16:creationId xmlns:a16="http://schemas.microsoft.com/office/drawing/2014/main" id="{EC9205B3-1FA3-421B-BDCF-615CFC89AA93}"/>
              </a:ext>
            </a:extLst>
          </p:cNvPr>
          <p:cNvSpPr txBox="1"/>
          <p:nvPr/>
        </p:nvSpPr>
        <p:spPr>
          <a:xfrm>
            <a:off x="653466" y="1874046"/>
            <a:ext cx="5442534" cy="181588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US" sz="2800" i="0" dirty="0">
                <a:effectLst/>
                <a:latin typeface="Calibri"/>
                <a:cs typeface="Calibri"/>
              </a:rPr>
              <a:t>Follow</a:t>
            </a:r>
            <a:r>
              <a:rPr lang="en-US" sz="2800" dirty="0">
                <a:latin typeface="Calibri"/>
                <a:cs typeface="Calibri"/>
              </a:rPr>
              <a:t> label instructions</a:t>
            </a:r>
            <a:endParaRPr lang="en-US" sz="2800" i="0" dirty="0">
              <a:effectLst/>
              <a:latin typeface="Calibri"/>
              <a:cs typeface="Calibri"/>
            </a:endParaRPr>
          </a:p>
          <a:p>
            <a:pPr marL="342900" indent="-342900">
              <a:buFont typeface="Wingdings" panose="05000000000000000000" pitchFamily="2" charset="2"/>
              <a:buChar char="ü"/>
            </a:pPr>
            <a:r>
              <a:rPr lang="en-US" sz="2800" dirty="0">
                <a:latin typeface="Calibri"/>
                <a:cs typeface="Calibri"/>
              </a:rPr>
              <a:t>Use the appropriate disinfectant for the surface</a:t>
            </a:r>
          </a:p>
          <a:p>
            <a:endParaRPr lang="en-US" sz="280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457200" y="793875"/>
            <a:ext cx="9855200" cy="1143000"/>
          </a:xfrm>
        </p:spPr>
        <p:txBody>
          <a:bodyPr/>
          <a:lstStyle/>
          <a:p>
            <a:r>
              <a:rPr lang="en-US"/>
              <a:t>Best Practices For Disinfectant Use</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27</a:t>
            </a:fld>
            <a:endParaRPr lang="en-US">
              <a:solidFill>
                <a:schemeClr val="bg1"/>
              </a:solidFill>
            </a:endParaRPr>
          </a:p>
        </p:txBody>
      </p:sp>
      <p:pic>
        <p:nvPicPr>
          <p:cNvPr id="15" name="Picture 14" descr="Timeline&#10;&#10;Description automatically generated">
            <a:extLst>
              <a:ext uri="{FF2B5EF4-FFF2-40B4-BE49-F238E27FC236}">
                <a16:creationId xmlns:a16="http://schemas.microsoft.com/office/drawing/2014/main" id="{E37480FF-5D13-4541-9225-6A964821B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950836"/>
            <a:ext cx="4549913" cy="5888129"/>
          </a:xfrm>
          <a:prstGeom prst="rect">
            <a:avLst/>
          </a:prstGeom>
        </p:spPr>
      </p:pic>
    </p:spTree>
    <p:extLst>
      <p:ext uri="{BB962C8B-B14F-4D97-AF65-F5344CB8AC3E}">
        <p14:creationId xmlns:p14="http://schemas.microsoft.com/office/powerpoint/2010/main" val="156464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70E3A9-A21B-4366-B0B0-FED2A2C694FB}"/>
              </a:ext>
            </a:extLst>
          </p:cNvPr>
          <p:cNvSpPr/>
          <p:nvPr/>
        </p:nvSpPr>
        <p:spPr>
          <a:xfrm>
            <a:off x="8397717" y="5847480"/>
            <a:ext cx="3769743" cy="987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69A5B5-A5CD-46D7-BD54-35AA8B1BFF62}"/>
              </a:ext>
            </a:extLst>
          </p:cNvPr>
          <p:cNvSpPr txBox="1"/>
          <p:nvPr/>
        </p:nvSpPr>
        <p:spPr>
          <a:xfrm>
            <a:off x="0" y="4928950"/>
            <a:ext cx="1532471" cy="40505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457200" y="793875"/>
            <a:ext cx="9855200" cy="1143000"/>
          </a:xfrm>
        </p:spPr>
        <p:txBody>
          <a:bodyPr/>
          <a:lstStyle/>
          <a:p>
            <a:r>
              <a:rPr lang="en-US" dirty="0"/>
              <a:t>Best Practices For Disinfectant Use</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28</a:t>
            </a:fld>
            <a:endParaRPr lang="en-US">
              <a:solidFill>
                <a:schemeClr val="bg1"/>
              </a:solidFill>
            </a:endParaRPr>
          </a:p>
        </p:txBody>
      </p:sp>
      <p:sp>
        <p:nvSpPr>
          <p:cNvPr id="17" name="TextBox 16">
            <a:extLst>
              <a:ext uri="{FF2B5EF4-FFF2-40B4-BE49-F238E27FC236}">
                <a16:creationId xmlns:a16="http://schemas.microsoft.com/office/drawing/2014/main" id="{24F02822-B9D0-49F6-A9F9-CBD39DE29D19}"/>
              </a:ext>
            </a:extLst>
          </p:cNvPr>
          <p:cNvSpPr txBox="1"/>
          <p:nvPr/>
        </p:nvSpPr>
        <p:spPr>
          <a:xfrm>
            <a:off x="457200" y="1922226"/>
            <a:ext cx="7239000" cy="267765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pPr>
            <a:r>
              <a:rPr lang="en-US" sz="2800" dirty="0">
                <a:latin typeface="Calibri"/>
                <a:cs typeface="Calibri"/>
              </a:rPr>
              <a:t>Follow contact/wet time</a:t>
            </a:r>
          </a:p>
          <a:p>
            <a:pPr marL="342900" indent="-342900">
              <a:buFont typeface="Wingdings" panose="05000000000000000000" pitchFamily="2" charset="2"/>
              <a:buChar char="ü"/>
            </a:pPr>
            <a:r>
              <a:rPr lang="en-US" sz="2800" dirty="0">
                <a:latin typeface="Calibri"/>
                <a:cs typeface="Calibri"/>
              </a:rPr>
              <a:t>Ensure the disinfectant dilution is accurate</a:t>
            </a:r>
          </a:p>
          <a:p>
            <a:pPr marL="342900" indent="-342900">
              <a:buFont typeface="Wingdings" panose="05000000000000000000" pitchFamily="2" charset="2"/>
              <a:buChar char="ü"/>
            </a:pPr>
            <a:r>
              <a:rPr lang="en-US" sz="2800" dirty="0">
                <a:latin typeface="Calibri"/>
                <a:cs typeface="Calibri"/>
              </a:rPr>
              <a:t>Ensure the right PPE for the job</a:t>
            </a:r>
            <a:endParaRPr lang="en-US" sz="2800" i="0" dirty="0">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en-US" sz="2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en-US" sz="2800" dirty="0">
              <a:latin typeface="Calibri" panose="020F0502020204030204" pitchFamily="34" charset="0"/>
              <a:cs typeface="Calibri" panose="020F050202020403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9B3F02E6-24C9-B5AC-E974-4E7B787D07D4}"/>
              </a:ext>
            </a:extLst>
          </p:cNvPr>
          <p:cNvPicPr>
            <a:picLocks noChangeAspect="1"/>
          </p:cNvPicPr>
          <p:nvPr/>
        </p:nvPicPr>
        <p:blipFill>
          <a:blip r:embed="rId3"/>
          <a:stretch>
            <a:fillRect/>
          </a:stretch>
        </p:blipFill>
        <p:spPr>
          <a:xfrm>
            <a:off x="8453718" y="5717632"/>
            <a:ext cx="3738282" cy="1115323"/>
          </a:xfrm>
          <a:prstGeom prst="rect">
            <a:avLst/>
          </a:prstGeom>
        </p:spPr>
      </p:pic>
      <p:pic>
        <p:nvPicPr>
          <p:cNvPr id="3" name="Picture 4" descr="clock Icon 4223152">
            <a:extLst>
              <a:ext uri="{FF2B5EF4-FFF2-40B4-BE49-F238E27FC236}">
                <a16:creationId xmlns:a16="http://schemas.microsoft.com/office/drawing/2014/main" id="{FDCA80E1-7EAE-5BB1-11E4-76A920B9D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212" y="3248189"/>
            <a:ext cx="2528594" cy="24428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DE16E5-CFB8-B393-5A04-D0852111F42B}"/>
              </a:ext>
            </a:extLst>
          </p:cNvPr>
          <p:cNvPicPr>
            <a:picLocks noChangeAspect="1"/>
          </p:cNvPicPr>
          <p:nvPr/>
        </p:nvPicPr>
        <p:blipFill>
          <a:blip r:embed="rId5"/>
          <a:stretch>
            <a:fillRect/>
          </a:stretch>
        </p:blipFill>
        <p:spPr>
          <a:xfrm>
            <a:off x="8397717" y="2844846"/>
            <a:ext cx="3672647" cy="2905036"/>
          </a:xfrm>
          <a:prstGeom prst="rect">
            <a:avLst/>
          </a:prstGeom>
        </p:spPr>
      </p:pic>
    </p:spTree>
    <p:extLst>
      <p:ext uri="{BB962C8B-B14F-4D97-AF65-F5344CB8AC3E}">
        <p14:creationId xmlns:p14="http://schemas.microsoft.com/office/powerpoint/2010/main" val="1678324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69A5B5-A5CD-46D7-BD54-35AA8B1BFF62}"/>
              </a:ext>
            </a:extLst>
          </p:cNvPr>
          <p:cNvSpPr txBox="1"/>
          <p:nvPr/>
        </p:nvSpPr>
        <p:spPr>
          <a:xfrm>
            <a:off x="0" y="4928950"/>
            <a:ext cx="1532471" cy="405050"/>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457200" y="793875"/>
            <a:ext cx="9855200" cy="1143000"/>
          </a:xfrm>
        </p:spPr>
        <p:txBody>
          <a:bodyPr/>
          <a:lstStyle/>
          <a:p>
            <a:r>
              <a:rPr lang="en-US" dirty="0"/>
              <a:t>Practices to Avoid For Disinfectant Use</a:t>
            </a:r>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14"/>
          </p:nvPr>
        </p:nvSpPr>
        <p:spPr/>
        <p:txBody>
          <a:bodyPr/>
          <a:lstStyle/>
          <a:p>
            <a:pPr>
              <a:defRPr/>
            </a:pPr>
            <a:fld id="{8F175D74-ED98-4489-9FB3-9363BDDBA762}" type="slidenum">
              <a:rPr lang="en-US" smtClean="0"/>
              <a:pPr>
                <a:defRPr/>
              </a:pPr>
              <a:t>29</a:t>
            </a:fld>
            <a:endParaRPr lang="en-US">
              <a:solidFill>
                <a:schemeClr val="bg1"/>
              </a:solidFill>
            </a:endParaRPr>
          </a:p>
        </p:txBody>
      </p:sp>
      <p:sp>
        <p:nvSpPr>
          <p:cNvPr id="18" name="TextBox 17">
            <a:extLst>
              <a:ext uri="{FF2B5EF4-FFF2-40B4-BE49-F238E27FC236}">
                <a16:creationId xmlns:a16="http://schemas.microsoft.com/office/drawing/2014/main" id="{B75472CE-7669-4EE5-B33A-33DCB8C79B3C}"/>
              </a:ext>
            </a:extLst>
          </p:cNvPr>
          <p:cNvSpPr txBox="1"/>
          <p:nvPr/>
        </p:nvSpPr>
        <p:spPr>
          <a:xfrm>
            <a:off x="457200" y="1880388"/>
            <a:ext cx="6858000" cy="2246769"/>
          </a:xfrm>
          <a:prstGeom prst="rect">
            <a:avLst/>
          </a:prstGeom>
          <a:noFill/>
        </p:spPr>
        <p:txBody>
          <a:bodyPr wrap="square" rtlCol="0">
            <a:spAutoFit/>
          </a:bodyPr>
          <a:lstStyle/>
          <a:p>
            <a:pPr marL="342900" indent="-342900">
              <a:buFont typeface="Wingdings" panose="05000000000000000000" pitchFamily="2" charset="2"/>
              <a:buChar char="ü"/>
            </a:pPr>
            <a:r>
              <a:rPr lang="en-US" sz="2800">
                <a:latin typeface="Calibri" panose="020F0502020204030204" pitchFamily="34" charset="0"/>
                <a:cs typeface="Calibri" panose="020F0502020204030204" pitchFamily="34" charset="0"/>
              </a:rPr>
              <a:t>Don’t mix or dilute unless specified on the label</a:t>
            </a:r>
          </a:p>
          <a:p>
            <a:pPr marL="342900" indent="-342900">
              <a:buFont typeface="Wingdings" panose="05000000000000000000" pitchFamily="2" charset="2"/>
              <a:buChar char="ü"/>
            </a:pPr>
            <a:r>
              <a:rPr lang="en-US" sz="2800">
                <a:latin typeface="Calibri" panose="020F0502020204030204" pitchFamily="34" charset="0"/>
                <a:cs typeface="Calibri" panose="020F0502020204030204" pitchFamily="34" charset="0"/>
              </a:rPr>
              <a:t>Don’t “top off” or add new solution to containers </a:t>
            </a:r>
          </a:p>
          <a:p>
            <a:pPr marL="342900" indent="-342900">
              <a:buFont typeface="Wingdings" panose="05000000000000000000" pitchFamily="2" charset="2"/>
              <a:buChar char="ü"/>
            </a:pPr>
            <a:r>
              <a:rPr lang="en-US" sz="2800">
                <a:latin typeface="Calibri" panose="020F0502020204030204" pitchFamily="34" charset="0"/>
                <a:cs typeface="Calibri" panose="020F0502020204030204" pitchFamily="34" charset="0"/>
              </a:rPr>
              <a:t>Don’t mix different disinfectants!</a:t>
            </a:r>
          </a:p>
        </p:txBody>
      </p:sp>
      <p:sp>
        <p:nvSpPr>
          <p:cNvPr id="5" name="Rectangle 4">
            <a:extLst>
              <a:ext uri="{FF2B5EF4-FFF2-40B4-BE49-F238E27FC236}">
                <a16:creationId xmlns:a16="http://schemas.microsoft.com/office/drawing/2014/main" id="{5216F264-23A1-4451-81BD-7BFF1A021A80}"/>
              </a:ext>
            </a:extLst>
          </p:cNvPr>
          <p:cNvSpPr/>
          <p:nvPr/>
        </p:nvSpPr>
        <p:spPr>
          <a:xfrm>
            <a:off x="8340092" y="5920666"/>
            <a:ext cx="382736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536BC5D-CFA7-4C6B-AC7E-B2515E032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639" y="3393700"/>
            <a:ext cx="4492111" cy="2984166"/>
          </a:xfrm>
          <a:prstGeom prst="rect">
            <a:avLst/>
          </a:prstGeom>
        </p:spPr>
      </p:pic>
    </p:spTree>
    <p:extLst>
      <p:ext uri="{BB962C8B-B14F-4D97-AF65-F5344CB8AC3E}">
        <p14:creationId xmlns:p14="http://schemas.microsoft.com/office/powerpoint/2010/main" val="624048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9B12-11E9-4FFD-ACE9-B7E5EEB2FC88}"/>
              </a:ext>
            </a:extLst>
          </p:cNvPr>
          <p:cNvSpPr>
            <a:spLocks noGrp="1"/>
          </p:cNvSpPr>
          <p:nvPr>
            <p:ph type="title"/>
          </p:nvPr>
        </p:nvSpPr>
        <p:spPr>
          <a:xfrm>
            <a:off x="508000" y="422564"/>
            <a:ext cx="9855200" cy="1143000"/>
          </a:xfrm>
        </p:spPr>
        <p:txBody>
          <a:bodyPr/>
          <a:lstStyle/>
          <a:p>
            <a:r>
              <a:rPr lang="en-US" dirty="0">
                <a:latin typeface="Calibri" panose="020F0502020204030204" pitchFamily="34" charset="0"/>
                <a:cs typeface="Calibri" panose="020F0502020204030204" pitchFamily="34" charset="0"/>
              </a:rPr>
              <a:t>You Can Make a Difference!</a:t>
            </a:r>
          </a:p>
        </p:txBody>
      </p:sp>
      <p:sp>
        <p:nvSpPr>
          <p:cNvPr id="3" name="Content Placeholder 2">
            <a:extLst>
              <a:ext uri="{FF2B5EF4-FFF2-40B4-BE49-F238E27FC236}">
                <a16:creationId xmlns:a16="http://schemas.microsoft.com/office/drawing/2014/main" id="{30C374B1-1B80-4CF9-A954-671A79921DE0}"/>
              </a:ext>
            </a:extLst>
          </p:cNvPr>
          <p:cNvSpPr>
            <a:spLocks noGrp="1"/>
          </p:cNvSpPr>
          <p:nvPr>
            <p:ph idx="1"/>
          </p:nvPr>
        </p:nvSpPr>
        <p:spPr>
          <a:xfrm>
            <a:off x="1104901" y="1565564"/>
            <a:ext cx="5143499" cy="4628147"/>
          </a:xfrm>
        </p:spPr>
        <p:txBody>
          <a:bodyPr/>
          <a:lstStyle/>
          <a:p>
            <a:pPr>
              <a:spcBef>
                <a:spcPts val="600"/>
              </a:spcBef>
              <a:spcAft>
                <a:spcPts val="600"/>
              </a:spcAft>
              <a:buFont typeface="Arial" panose="020B0604020202020204" pitchFamily="34" charset="0"/>
              <a:buChar char="•"/>
            </a:pPr>
            <a:r>
              <a:rPr lang="en-US" sz="2800" dirty="0">
                <a:latin typeface="Calibri"/>
                <a:cs typeface="Calibri"/>
              </a:rPr>
              <a:t>Improper</a:t>
            </a:r>
            <a:r>
              <a:rPr lang="en-US" sz="2800" dirty="0">
                <a:effectLst/>
                <a:latin typeface="Calibri"/>
                <a:cs typeface="Calibri"/>
              </a:rPr>
              <a:t> cleaning and disinfection of environmental surfaces allow germs to spread and lead to infections</a:t>
            </a:r>
          </a:p>
          <a:p>
            <a:pPr>
              <a:spcBef>
                <a:spcPts val="600"/>
              </a:spcBef>
              <a:spcAft>
                <a:spcPts val="600"/>
              </a:spcAft>
              <a:buFont typeface="Arial" panose="020B0604020202020204" pitchFamily="34" charset="0"/>
              <a:buChar char="•"/>
            </a:pPr>
            <a:r>
              <a:rPr lang="en-US" sz="2800" b="1" dirty="0">
                <a:latin typeface="Calibri"/>
                <a:cs typeface="Calibri"/>
              </a:rPr>
              <a:t>The Environmental Services (EVS) team can be the first line of defense against germs!</a:t>
            </a:r>
          </a:p>
        </p:txBody>
      </p:sp>
      <p:sp>
        <p:nvSpPr>
          <p:cNvPr id="4" name="Slide Number Placeholder 3">
            <a:extLst>
              <a:ext uri="{FF2B5EF4-FFF2-40B4-BE49-F238E27FC236}">
                <a16:creationId xmlns:a16="http://schemas.microsoft.com/office/drawing/2014/main" id="{93B11D33-FFB1-47DD-87FA-C612DC9DE44E}"/>
              </a:ext>
            </a:extLst>
          </p:cNvPr>
          <p:cNvSpPr>
            <a:spLocks noGrp="1"/>
          </p:cNvSpPr>
          <p:nvPr>
            <p:ph type="sldNum" sz="quarter" idx="14"/>
          </p:nvPr>
        </p:nvSpPr>
        <p:spPr/>
        <p:txBody>
          <a:bodyPr/>
          <a:lstStyle/>
          <a:p>
            <a:pPr>
              <a:defRPr/>
            </a:pPr>
            <a:fld id="{8F175D74-ED98-4489-9FB3-9363BDDBA762}" type="slidenum">
              <a:rPr lang="en-US" smtClean="0"/>
              <a:pPr>
                <a:defRPr/>
              </a:pPr>
              <a:t>3</a:t>
            </a:fld>
            <a:endParaRPr lang="en-US">
              <a:solidFill>
                <a:schemeClr val="bg1"/>
              </a:solidFill>
            </a:endParaRPr>
          </a:p>
        </p:txBody>
      </p:sp>
      <p:pic>
        <p:nvPicPr>
          <p:cNvPr id="6" name="Picture 5" descr="EVS and the Battle Against Infection poster">
            <a:extLst>
              <a:ext uri="{FF2B5EF4-FFF2-40B4-BE49-F238E27FC236}">
                <a16:creationId xmlns:a16="http://schemas.microsoft.com/office/drawing/2014/main" id="{27B174DA-1E0D-4056-990D-10741CB55A06}"/>
              </a:ext>
            </a:extLst>
          </p:cNvPr>
          <p:cNvPicPr>
            <a:picLocks noChangeAspect="1"/>
          </p:cNvPicPr>
          <p:nvPr/>
        </p:nvPicPr>
        <p:blipFill>
          <a:blip r:embed="rId3"/>
          <a:stretch>
            <a:fillRect/>
          </a:stretch>
        </p:blipFill>
        <p:spPr>
          <a:xfrm>
            <a:off x="6629400" y="788152"/>
            <a:ext cx="5461000" cy="5872583"/>
          </a:xfrm>
          <a:prstGeom prst="rect">
            <a:avLst/>
          </a:prstGeom>
        </p:spPr>
      </p:pic>
    </p:spTree>
    <p:extLst>
      <p:ext uri="{BB962C8B-B14F-4D97-AF65-F5344CB8AC3E}">
        <p14:creationId xmlns:p14="http://schemas.microsoft.com/office/powerpoint/2010/main" val="63844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CB847A-F7C1-4692-B4C8-9EEF67469231}"/>
              </a:ext>
            </a:extLst>
          </p:cNvPr>
          <p:cNvSpPr>
            <a:spLocks noGrp="1"/>
          </p:cNvSpPr>
          <p:nvPr>
            <p:ph type="title"/>
          </p:nvPr>
        </p:nvSpPr>
        <p:spPr/>
        <p:txBody>
          <a:bodyPr/>
          <a:lstStyle/>
          <a:p>
            <a:r>
              <a:rPr lang="en-US"/>
              <a:t>Summary</a:t>
            </a:r>
          </a:p>
        </p:txBody>
      </p:sp>
      <p:sp>
        <p:nvSpPr>
          <p:cNvPr id="11" name="Content Placeholder 10">
            <a:extLst>
              <a:ext uri="{FF2B5EF4-FFF2-40B4-BE49-F238E27FC236}">
                <a16:creationId xmlns:a16="http://schemas.microsoft.com/office/drawing/2014/main" id="{C94F7D40-5AF6-4C0D-08D6-36FB12DFD2AE}"/>
              </a:ext>
            </a:extLst>
          </p:cNvPr>
          <p:cNvSpPr>
            <a:spLocks noGrp="1"/>
          </p:cNvSpPr>
          <p:nvPr>
            <p:ph idx="1"/>
          </p:nvPr>
        </p:nvSpPr>
        <p:spPr/>
        <p:txBody>
          <a:bodyPr/>
          <a:lstStyle/>
          <a:p>
            <a:pPr>
              <a:spcAft>
                <a:spcPts val="600"/>
              </a:spcAft>
            </a:pPr>
            <a:r>
              <a:rPr lang="en-US" altLang="en-US" sz="2800" dirty="0">
                <a:latin typeface="Calibri"/>
                <a:ea typeface="ＭＳ Ｐゴシック"/>
                <a:cs typeface="Calibri"/>
              </a:rPr>
              <a:t>Only clean surfaces can be disinfected</a:t>
            </a:r>
          </a:p>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Disinfectant choice depends on the surface being cleaned</a:t>
            </a:r>
          </a:p>
          <a:p>
            <a:pPr>
              <a:spcAft>
                <a:spcPts val="600"/>
              </a:spcAft>
            </a:pPr>
            <a:r>
              <a:rPr lang="en-US" altLang="en-US" sz="2800" dirty="0">
                <a:latin typeface="Calibri"/>
                <a:ea typeface="ＭＳ Ｐゴシック"/>
                <a:cs typeface="Calibri"/>
              </a:rPr>
              <a:t>Follow the label instructions for use including contact/wet time</a:t>
            </a:r>
          </a:p>
          <a:p>
            <a:pPr>
              <a:spcAft>
                <a:spcPts val="600"/>
              </a:spcAft>
            </a:pPr>
            <a:r>
              <a:rPr lang="en-US" altLang="en-US" sz="2800" dirty="0">
                <a:latin typeface="Calibri" panose="020F0502020204030204" pitchFamily="34" charset="0"/>
                <a:ea typeface="ＭＳ Ｐゴシック" pitchFamily="34" charset="-128"/>
                <a:cs typeface="Calibri" panose="020F0502020204030204" pitchFamily="34" charset="0"/>
              </a:rPr>
              <a:t>Don’t mix different disinfectants</a:t>
            </a:r>
          </a:p>
          <a:p>
            <a:pPr>
              <a:spcAft>
                <a:spcPts val="600"/>
              </a:spcAft>
            </a:pPr>
            <a:endParaRPr lang="en-US" altLang="en-US" sz="2800" dirty="0">
              <a:latin typeface="Calibri" panose="020F0502020204030204" pitchFamily="34" charset="0"/>
              <a:ea typeface="ＭＳ Ｐゴシック" pitchFamily="34" charset="-128"/>
              <a:cs typeface="Calibri" panose="020F0502020204030204" pitchFamily="34" charset="0"/>
            </a:endParaRPr>
          </a:p>
          <a:p>
            <a:pPr>
              <a:spcAft>
                <a:spcPts val="600"/>
              </a:spcAft>
            </a:pPr>
            <a:endParaRPr lang="en-US" altLang="en-US" sz="2800" dirty="0">
              <a:latin typeface="Calibri" panose="020F0502020204030204" pitchFamily="34" charset="0"/>
              <a:ea typeface="ＭＳ Ｐゴシック" pitchFamily="34" charset="-128"/>
              <a:cs typeface="Calibri" panose="020F0502020204030204" pitchFamily="34" charset="0"/>
            </a:endParaRPr>
          </a:p>
          <a:p>
            <a:endParaRPr lang="en-US" sz="2800" dirty="0"/>
          </a:p>
        </p:txBody>
      </p:sp>
      <p:sp>
        <p:nvSpPr>
          <p:cNvPr id="6" name="Slide Number Placeholder 5">
            <a:extLst>
              <a:ext uri="{FF2B5EF4-FFF2-40B4-BE49-F238E27FC236}">
                <a16:creationId xmlns:a16="http://schemas.microsoft.com/office/drawing/2014/main" id="{4D2EFDE3-3E4D-49AD-A0B0-9BEF57815C60}"/>
              </a:ext>
            </a:extLst>
          </p:cNvPr>
          <p:cNvSpPr>
            <a:spLocks noGrp="1"/>
          </p:cNvSpPr>
          <p:nvPr>
            <p:ph type="sldNum" sz="quarter" idx="14"/>
          </p:nvPr>
        </p:nvSpPr>
        <p:spPr/>
        <p:txBody>
          <a:bodyPr/>
          <a:lstStyle/>
          <a:p>
            <a:pPr>
              <a:defRPr/>
            </a:pPr>
            <a:fld id="{97263FB1-5F4E-49C0-818C-5AC8EE0282D4}" type="slidenum">
              <a:rPr lang="en-US" smtClean="0"/>
              <a:pPr>
                <a:defRPr/>
              </a:pPr>
              <a:t>30</a:t>
            </a:fld>
            <a:endParaRPr lang="en-US">
              <a:solidFill>
                <a:schemeClr val="bg1"/>
              </a:solidFill>
            </a:endParaRPr>
          </a:p>
        </p:txBody>
      </p:sp>
      <p:pic>
        <p:nvPicPr>
          <p:cNvPr id="3" name="Picture 4" descr="A picture containing text&#10;&#10;Description automatically generated">
            <a:extLst>
              <a:ext uri="{FF2B5EF4-FFF2-40B4-BE49-F238E27FC236}">
                <a16:creationId xmlns:a16="http://schemas.microsoft.com/office/drawing/2014/main" id="{C4565987-3C08-9C14-EA9D-398070612490}"/>
              </a:ext>
            </a:extLst>
          </p:cNvPr>
          <p:cNvPicPr>
            <a:picLocks noChangeAspect="1"/>
          </p:cNvPicPr>
          <p:nvPr/>
        </p:nvPicPr>
        <p:blipFill>
          <a:blip r:embed="rId3"/>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1523343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F0C35C-BC4F-4E6F-80D2-5007277E1B01}"/>
              </a:ext>
            </a:extLst>
          </p:cNvPr>
          <p:cNvSpPr/>
          <p:nvPr/>
        </p:nvSpPr>
        <p:spPr>
          <a:xfrm>
            <a:off x="19334" y="4876800"/>
            <a:ext cx="1342304"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457200" y="491836"/>
            <a:ext cx="9906000" cy="1143000"/>
          </a:xfrm>
        </p:spPr>
        <p:txBody>
          <a:bodyPr/>
          <a:lstStyle/>
          <a:p>
            <a:r>
              <a:rPr lang="en-US">
                <a:latin typeface="Calibri"/>
                <a:cs typeface="Calibri"/>
              </a:rPr>
              <a:t>References</a:t>
            </a:r>
            <a:endParaRPr lang="en-US">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14"/>
          </p:nvPr>
        </p:nvSpPr>
        <p:spPr/>
        <p:txBody>
          <a:bodyPr/>
          <a:lstStyle/>
          <a:p>
            <a:pPr>
              <a:defRPr/>
            </a:pPr>
            <a:fld id="{8F175D74-ED98-4489-9FB3-9363BDDBA762}" type="slidenum">
              <a:rPr lang="en-US" smtClean="0"/>
              <a:pPr>
                <a:defRPr/>
              </a:pPr>
              <a:t>31</a:t>
            </a:fld>
            <a:endParaRPr lang="en-US">
              <a:solidFill>
                <a:schemeClr val="bg1"/>
              </a:solidFill>
            </a:endParaRPr>
          </a:p>
        </p:txBody>
      </p:sp>
      <p:sp>
        <p:nvSpPr>
          <p:cNvPr id="5" name="Rectangle 4">
            <a:extLst>
              <a:ext uri="{FF2B5EF4-FFF2-40B4-BE49-F238E27FC236}">
                <a16:creationId xmlns:a16="http://schemas.microsoft.com/office/drawing/2014/main" id="{D592842F-EC47-485F-C8C9-1B2BD30A2439}"/>
              </a:ext>
            </a:extLst>
          </p:cNvPr>
          <p:cNvSpPr/>
          <p:nvPr/>
        </p:nvSpPr>
        <p:spPr>
          <a:xfrm>
            <a:off x="8229600" y="5902671"/>
            <a:ext cx="3927126" cy="95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idx="1"/>
          </p:nvPr>
        </p:nvSpPr>
        <p:spPr>
          <a:xfrm>
            <a:off x="457200" y="1371600"/>
            <a:ext cx="11125200" cy="4840478"/>
          </a:xfrm>
          <a:solidFill>
            <a:schemeClr val="bg1"/>
          </a:solidFill>
        </p:spPr>
        <p:txBody>
          <a:bodyPr/>
          <a:lstStyle/>
          <a:p>
            <a:pPr marL="461963" indent="-461963">
              <a:spcAft>
                <a:spcPts val="600"/>
              </a:spcAft>
              <a:buFont typeface="+mj-lt"/>
              <a:buAutoNum type="arabicPeriod"/>
            </a:pPr>
            <a:r>
              <a:rPr lang="en-US" sz="2000" dirty="0">
                <a:cs typeface="Calibri"/>
                <a:hlinkClick r:id="rId3"/>
              </a:rPr>
              <a:t>Cleaning, Disinfection and Reprocessing Reusable Equipment, California Department of Public Health Healthcare-Associated Infections Program (CDPH)</a:t>
            </a:r>
            <a:r>
              <a:rPr lang="en-US" sz="2000" dirty="0">
                <a:cs typeface="Calibri"/>
              </a:rPr>
              <a:t> (PDF) (www.cdph.ca.gov/Programs/CHCQ/HAI/CDPH%20Document%20Library/SNF_OnlineIPCourse_Gs_Cleaning%20Disinfection%20Reprocessing_012521_ADA.pdf)</a:t>
            </a:r>
          </a:p>
          <a:p>
            <a:pPr marL="461963" indent="-461963">
              <a:spcAft>
                <a:spcPts val="600"/>
              </a:spcAft>
              <a:buFont typeface="+mj-lt"/>
              <a:buAutoNum type="arabicPeriod"/>
            </a:pPr>
            <a:r>
              <a:rPr lang="en-US" sz="2000" dirty="0">
                <a:cs typeface="Calibri"/>
                <a:hlinkClick r:id="rId4"/>
              </a:rPr>
              <a:t>Environmental Cleaning and Disinfection Course, Centers for Disease Control and Prevention (CDC)</a:t>
            </a:r>
            <a:r>
              <a:rPr lang="en-US" sz="2000" dirty="0">
                <a:cs typeface="Calibri"/>
              </a:rPr>
              <a:t>  (courses.cdc.train.org/Module11B_EnvironmentalCleaningandDisinfection_LTC/index.html)</a:t>
            </a:r>
          </a:p>
          <a:p>
            <a:pPr marL="461963" indent="-461963">
              <a:spcAft>
                <a:spcPts val="600"/>
              </a:spcAft>
              <a:buFont typeface="+mj-lt"/>
              <a:buAutoNum type="arabicPeriod"/>
            </a:pPr>
            <a:r>
              <a:rPr lang="en-US" sz="2000" dirty="0">
                <a:cs typeface="Calibri"/>
                <a:hlinkClick r:id="rId5"/>
              </a:rPr>
              <a:t>EPA’s Registered Antimicrobial Products Effective Against Clostridium difficile Spores, Environmental Protection Agency (EPA)</a:t>
            </a:r>
            <a:r>
              <a:rPr lang="en-US" sz="2000" dirty="0">
                <a:cs typeface="Calibri"/>
              </a:rPr>
              <a:t> (PDF)(www.epa.gov/pesticide-registration/list-k-antimicrobial-products-registered-epa-claims-against-clostridium)</a:t>
            </a:r>
            <a:endParaRPr lang="en-US" sz="2000" dirty="0"/>
          </a:p>
          <a:p>
            <a:pPr marL="461963" indent="-461963">
              <a:spcAft>
                <a:spcPts val="600"/>
              </a:spcAft>
              <a:buFont typeface="+mj-lt"/>
              <a:buAutoNum type="arabicPeriod"/>
            </a:pPr>
            <a:r>
              <a:rPr lang="en-US" sz="2000" b="0" i="0" dirty="0">
                <a:effectLst/>
                <a:cs typeface="Calibri"/>
                <a:hlinkClick r:id="rId6"/>
              </a:rPr>
              <a:t>EVS and the Battle Against Infection: a Graphic Novel</a:t>
            </a:r>
            <a:r>
              <a:rPr lang="en-US" sz="2000" dirty="0">
                <a:cs typeface="Calibri"/>
                <a:hlinkClick r:id="rId6"/>
              </a:rPr>
              <a:t>, </a:t>
            </a:r>
            <a:r>
              <a:rPr lang="en-US" sz="2000" b="0" i="0" dirty="0">
                <a:effectLst/>
                <a:cs typeface="Calibri"/>
                <a:hlinkClick r:id="rId6"/>
              </a:rPr>
              <a:t>CDC</a:t>
            </a:r>
            <a:r>
              <a:rPr lang="en-US" sz="2000" b="0" i="0" dirty="0">
                <a:cs typeface="Calibri"/>
              </a:rPr>
              <a:t> </a:t>
            </a:r>
            <a:r>
              <a:rPr lang="en-US" sz="2000" dirty="0">
                <a:effectLst/>
                <a:ea typeface="Calibri" panose="020F0502020204030204" pitchFamily="34" charset="0"/>
                <a:cs typeface="Calibri"/>
              </a:rPr>
              <a:t>(www.cdc.gov/infectioncontrol/training/evs-battle-infection.html)</a:t>
            </a:r>
            <a:endParaRPr lang="en-US" sz="2000" dirty="0"/>
          </a:p>
          <a:p>
            <a:pPr marL="461963" indent="-461963">
              <a:spcAft>
                <a:spcPts val="600"/>
              </a:spcAft>
              <a:buFont typeface="+mj-lt"/>
              <a:buAutoNum type="arabicPeriod"/>
            </a:pPr>
            <a:r>
              <a:rPr lang="en-US" sz="2000" b="0" i="0" dirty="0">
                <a:effectLst/>
                <a:cs typeface="Calibri"/>
                <a:hlinkClick r:id="rId7"/>
              </a:rPr>
              <a:t>Factors Affecting the Efficacy of Disinfection and Sterilization</a:t>
            </a:r>
            <a:r>
              <a:rPr lang="en-US" sz="2000" b="0" i="0">
                <a:effectLst/>
                <a:cs typeface="Calibri"/>
                <a:hlinkClick r:id="rId7"/>
              </a:rPr>
              <a:t>, CDC</a:t>
            </a:r>
            <a:r>
              <a:rPr lang="en-US" sz="2000" b="0" i="0">
                <a:effectLst/>
                <a:cs typeface="Calibri"/>
              </a:rPr>
              <a:t> (</a:t>
            </a:r>
            <a:r>
              <a:rPr lang="en-US" sz="2000" dirty="0">
                <a:cs typeface="Calibri"/>
              </a:rPr>
              <a:t>www.cdc.gov/infectioncontrol/guidelines/disinfection/efficacy.html#anchor_1554391167)</a:t>
            </a:r>
          </a:p>
          <a:p>
            <a:pPr marL="461963" indent="-461963">
              <a:spcAft>
                <a:spcPts val="600"/>
              </a:spcAft>
              <a:buFont typeface="+mj-lt"/>
              <a:buAutoNum type="arabicPeriod"/>
            </a:pPr>
            <a:r>
              <a:rPr lang="en-US" sz="2000" dirty="0">
                <a:cs typeface="Calibri"/>
                <a:hlinkClick r:id="rId8"/>
              </a:rPr>
              <a:t>FAQs, Cleaning &amp; Disinfecting Environmental Surfaces, CDC</a:t>
            </a:r>
            <a:r>
              <a:rPr lang="en-US" sz="2000" dirty="0">
                <a:cs typeface="Calibri"/>
              </a:rPr>
              <a:t> (www.cdc.gov/oralhealth/infectioncontrol/faqs/cleaning-disinfecting-environmental-surfaces.html)</a:t>
            </a:r>
          </a:p>
          <a:p>
            <a:pPr marL="461963" indent="-461963">
              <a:spcAft>
                <a:spcPts val="600"/>
              </a:spcAft>
              <a:buNone/>
            </a:pPr>
            <a:endParaRPr lang="en-US" sz="1200" dirty="0">
              <a:cs typeface="Calibri"/>
            </a:endParaRPr>
          </a:p>
        </p:txBody>
      </p:sp>
    </p:spTree>
    <p:extLst>
      <p:ext uri="{BB962C8B-B14F-4D97-AF65-F5344CB8AC3E}">
        <p14:creationId xmlns:p14="http://schemas.microsoft.com/office/powerpoint/2010/main" val="4104508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F0C35C-BC4F-4E6F-80D2-5007277E1B01}"/>
              </a:ext>
            </a:extLst>
          </p:cNvPr>
          <p:cNvSpPr/>
          <p:nvPr/>
        </p:nvSpPr>
        <p:spPr>
          <a:xfrm>
            <a:off x="19334" y="4876800"/>
            <a:ext cx="1342304" cy="744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457200" y="491836"/>
            <a:ext cx="9906000" cy="1143000"/>
          </a:xfrm>
        </p:spPr>
        <p:txBody>
          <a:bodyPr/>
          <a:lstStyle/>
          <a:p>
            <a:r>
              <a:rPr lang="en-US">
                <a:latin typeface="Calibri"/>
                <a:cs typeface="Calibri"/>
              </a:rPr>
              <a:t>References</a:t>
            </a:r>
            <a:endParaRPr lang="en-US">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14"/>
          </p:nvPr>
        </p:nvSpPr>
        <p:spPr/>
        <p:txBody>
          <a:bodyPr/>
          <a:lstStyle/>
          <a:p>
            <a:pPr>
              <a:defRPr/>
            </a:pPr>
            <a:fld id="{8F175D74-ED98-4489-9FB3-9363BDDBA762}" type="slidenum">
              <a:rPr lang="en-US" smtClean="0"/>
              <a:pPr>
                <a:defRPr/>
              </a:pPr>
              <a:t>32</a:t>
            </a:fld>
            <a:endParaRPr lang="en-US">
              <a:solidFill>
                <a:schemeClr val="bg1"/>
              </a:solidFill>
            </a:endParaRPr>
          </a:p>
        </p:txBody>
      </p:sp>
      <p:sp>
        <p:nvSpPr>
          <p:cNvPr id="5" name="Rectangle 4">
            <a:extLst>
              <a:ext uri="{FF2B5EF4-FFF2-40B4-BE49-F238E27FC236}">
                <a16:creationId xmlns:a16="http://schemas.microsoft.com/office/drawing/2014/main" id="{D592842F-EC47-485F-C8C9-1B2BD30A2439}"/>
              </a:ext>
            </a:extLst>
          </p:cNvPr>
          <p:cNvSpPr/>
          <p:nvPr/>
        </p:nvSpPr>
        <p:spPr>
          <a:xfrm>
            <a:off x="8229600" y="5902671"/>
            <a:ext cx="3927126" cy="95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idx="1"/>
          </p:nvPr>
        </p:nvSpPr>
        <p:spPr>
          <a:xfrm>
            <a:off x="457200" y="1371600"/>
            <a:ext cx="11125200" cy="4840478"/>
          </a:xfrm>
          <a:solidFill>
            <a:schemeClr val="bg1"/>
          </a:solidFill>
        </p:spPr>
        <p:txBody>
          <a:bodyPr/>
          <a:lstStyle/>
          <a:p>
            <a:pPr marL="461963" indent="-461963">
              <a:spcAft>
                <a:spcPts val="600"/>
              </a:spcAft>
              <a:buFont typeface="+mj-lt"/>
              <a:buAutoNum type="arabicPeriod" startAt="7"/>
            </a:pPr>
            <a:r>
              <a:rPr lang="en-US" sz="2000" dirty="0">
                <a:cs typeface="Calibri"/>
                <a:hlinkClick r:id="rId3"/>
              </a:rPr>
              <a:t>Methods of Disinfection, Disinfection, CDC</a:t>
            </a:r>
            <a:r>
              <a:rPr lang="en-US" sz="2000" dirty="0">
                <a:cs typeface="Calibri"/>
              </a:rPr>
              <a:t> (www.cdc.gov/infectioncontrol/guidelines/disinfection/disinfectionmethods/index.html#anchor_1554328072)</a:t>
            </a:r>
          </a:p>
          <a:p>
            <a:pPr marL="461963" indent="-461963">
              <a:spcAft>
                <a:spcPts val="600"/>
              </a:spcAft>
              <a:buFont typeface="+mj-lt"/>
              <a:buAutoNum type="arabicPeriod" startAt="7"/>
            </a:pPr>
            <a:r>
              <a:rPr lang="en-US" sz="2000" dirty="0">
                <a:cs typeface="Calibri"/>
                <a:hlinkClick r:id="rId4"/>
              </a:rPr>
              <a:t>Recommendations for Disinfection and Sterilization in Healthcare Facilities, CDC</a:t>
            </a:r>
            <a:r>
              <a:rPr lang="en-US" sz="2000" dirty="0">
                <a:cs typeface="Calibri"/>
              </a:rPr>
              <a:t> (www.cdc.gov/infectioncontrol/guidelines/disinfection/recommendations.html)</a:t>
            </a:r>
          </a:p>
          <a:p>
            <a:pPr marL="461963" indent="-461963">
              <a:spcAft>
                <a:spcPts val="600"/>
              </a:spcAft>
              <a:buFont typeface="+mj-lt"/>
              <a:buAutoNum type="arabicPeriod" startAt="7"/>
            </a:pPr>
            <a:r>
              <a:rPr lang="en-US" sz="2000" dirty="0">
                <a:cs typeface="Calibri"/>
                <a:hlinkClick r:id="rId5"/>
              </a:rPr>
              <a:t>Reduce Risk from Surfaces, CDC</a:t>
            </a:r>
            <a:r>
              <a:rPr lang="en-US" sz="2000" dirty="0">
                <a:cs typeface="Calibri"/>
              </a:rPr>
              <a:t> (www.cdc.gov/hai/prevent/environment/surfaces.html)   </a:t>
            </a:r>
            <a:endParaRPr lang="en-US" sz="2000" u="sng" dirty="0">
              <a:cs typeface="Calibri"/>
            </a:endParaRPr>
          </a:p>
          <a:p>
            <a:pPr marL="461963" indent="-461963">
              <a:spcAft>
                <a:spcPts val="600"/>
              </a:spcAft>
              <a:buFont typeface="+mj-lt"/>
              <a:buAutoNum type="arabicPeriod" startAt="7"/>
            </a:pPr>
            <a:r>
              <a:rPr lang="en-US" sz="2000" dirty="0">
                <a:cs typeface="Calibri"/>
                <a:hlinkClick r:id="rId6"/>
              </a:rPr>
              <a:t>Steps for Safe &amp; Effective Disinfectant Use, EPA</a:t>
            </a:r>
            <a:r>
              <a:rPr lang="en-US" sz="2000" dirty="0">
                <a:cs typeface="Calibri"/>
              </a:rPr>
              <a:t> (PDF) (www.epa.gov/sites/default/files/202004/documents/disinfectants/onepager.pdf)</a:t>
            </a:r>
          </a:p>
          <a:p>
            <a:pPr marL="461963" indent="-461963">
              <a:spcAft>
                <a:spcPts val="600"/>
              </a:spcAft>
              <a:buNone/>
            </a:pPr>
            <a:endParaRPr lang="en-US" sz="2000" dirty="0">
              <a:cs typeface="Calibri"/>
            </a:endParaRPr>
          </a:p>
          <a:p>
            <a:pPr marL="461963" indent="-461963">
              <a:spcAft>
                <a:spcPts val="600"/>
              </a:spcAft>
              <a:buNone/>
            </a:pPr>
            <a:endParaRPr lang="en-US" sz="1200" dirty="0">
              <a:cs typeface="Calibri"/>
            </a:endParaRPr>
          </a:p>
        </p:txBody>
      </p:sp>
    </p:spTree>
    <p:extLst>
      <p:ext uri="{BB962C8B-B14F-4D97-AF65-F5344CB8AC3E}">
        <p14:creationId xmlns:p14="http://schemas.microsoft.com/office/powerpoint/2010/main" val="162094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p:txBody>
          <a:bodyPr/>
          <a:lstStyle/>
          <a:p>
            <a:r>
              <a:rPr lang="en-US" sz="3200" dirty="0"/>
              <a:t>Project Firstline Resources</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idx="1"/>
          </p:nvPr>
        </p:nvSpPr>
        <p:spPr>
          <a:xfrm>
            <a:off x="508002" y="1921997"/>
            <a:ext cx="11225080" cy="3039065"/>
          </a:xfrm>
        </p:spPr>
        <p:txBody>
          <a:bodyPr/>
          <a:lstStyle/>
          <a:p>
            <a:pPr marL="0" indent="0" algn="ctr">
              <a:spcBef>
                <a:spcPts val="0"/>
              </a:spcBef>
              <a:spcAft>
                <a:spcPts val="0"/>
              </a:spcAft>
              <a:buNone/>
            </a:pPr>
            <a:r>
              <a:rPr lang="en-US" b="1" dirty="0"/>
              <a:t>Visit the Project Firstline Website </a:t>
            </a:r>
            <a:r>
              <a:rPr lang="en-US" dirty="0">
                <a:hlinkClick r:id="rId3"/>
              </a:rPr>
              <a:t>www.cdph.ca.gov/Programs/CHCQ/HAI/Pages/ProjectFirstline.aspx</a:t>
            </a:r>
            <a:endParaRPr lang="en-US" dirty="0">
              <a:cs typeface="Calibri"/>
            </a:endParaRPr>
          </a:p>
          <a:p>
            <a:pPr marL="0" indent="0" algn="ctr">
              <a:spcBef>
                <a:spcPts val="0"/>
              </a:spcBef>
              <a:spcAft>
                <a:spcPts val="0"/>
              </a:spcAft>
              <a:buNone/>
            </a:pPr>
            <a:endParaRPr lang="en-US" dirty="0">
              <a:cs typeface="Calibri"/>
            </a:endParaRPr>
          </a:p>
          <a:p>
            <a:pPr marL="0" indent="0" algn="ctr">
              <a:spcBef>
                <a:spcPts val="0"/>
              </a:spcBef>
              <a:spcAft>
                <a:spcPts val="0"/>
              </a:spcAft>
              <a:buNone/>
            </a:pPr>
            <a:r>
              <a:rPr lang="en-US" b="1" dirty="0"/>
              <a:t>Email the Project Firstline </a:t>
            </a:r>
            <a:r>
              <a:rPr lang="en-US" b="1" dirty="0" err="1"/>
              <a:t>AskBox</a:t>
            </a:r>
            <a:endParaRPr lang="en-US" b="1" dirty="0">
              <a:cs typeface="Calibri"/>
            </a:endParaRPr>
          </a:p>
          <a:p>
            <a:pPr marL="0" indent="0" algn="ctr">
              <a:spcBef>
                <a:spcPts val="0"/>
              </a:spcBef>
              <a:spcAft>
                <a:spcPts val="0"/>
              </a:spcAft>
              <a:buNone/>
            </a:pPr>
            <a:r>
              <a:rPr lang="en-US" dirty="0">
                <a:hlinkClick r:id="rId4"/>
              </a:rPr>
              <a:t>ProjectFirstline@cdph.ca.gov</a:t>
            </a:r>
            <a:r>
              <a:rPr lang="en-US" dirty="0"/>
              <a:t> </a:t>
            </a:r>
            <a:endParaRPr lang="en-US" dirty="0">
              <a:cs typeface="Calibri"/>
            </a:endParaRP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14"/>
          </p:nvPr>
        </p:nvSpPr>
        <p:spPr/>
        <p:txBody>
          <a:bodyPr/>
          <a:lstStyle/>
          <a:p>
            <a:pPr>
              <a:defRPr/>
            </a:pPr>
            <a:fld id="{7CED9217-CDA3-4A8F-9D34-294F4173BE10}" type="slidenum">
              <a:rPr lang="en-US" smtClean="0"/>
              <a:pPr>
                <a:defRPr/>
              </a:pPr>
              <a:t>33</a:t>
            </a:fld>
            <a:endParaRPr lang="en-US">
              <a:solidFill>
                <a:schemeClr val="bg1"/>
              </a:solidFill>
            </a:endParaRPr>
          </a:p>
        </p:txBody>
      </p:sp>
      <p:sp>
        <p:nvSpPr>
          <p:cNvPr id="6" name="TextBox 5">
            <a:extLst>
              <a:ext uri="{FF2B5EF4-FFF2-40B4-BE49-F238E27FC236}">
                <a16:creationId xmlns:a16="http://schemas.microsoft.com/office/drawing/2014/main" id="{DC85FEDE-9BBC-BECB-5A5D-AB915ED7ADD2}"/>
              </a:ext>
            </a:extLst>
          </p:cNvPr>
          <p:cNvSpPr txBox="1"/>
          <p:nvPr/>
        </p:nvSpPr>
        <p:spPr>
          <a:xfrm>
            <a:off x="310548" y="4960679"/>
            <a:ext cx="11711813" cy="1746305"/>
          </a:xfrm>
          <a:prstGeom prst="rect">
            <a:avLst/>
          </a:prstGeom>
          <a:solidFill>
            <a:schemeClr val="bg1"/>
          </a:solidFill>
        </p:spPr>
        <p:txBody>
          <a:bodyPr wrap="square">
            <a:spAutoFit/>
          </a:bodyPr>
          <a:lstStyle/>
          <a:p>
            <a:r>
              <a:rPr lang="en-US" dirty="0">
                <a:latin typeface="+mj-lt"/>
              </a:rPr>
              <a:t>Project Firstline is a national collaborative led by the U.S. Centers for Disease Control and Prevention (CDC) to provide infection control training and education to frontline healthcare workers and public health personnel. The California Department of Public Health Healthcare-Associated Infections (HAI) Program is proud to partner with Project Firstline, as supported through Strengthening HAI/AR Program Capacity (SHARP) funding. CDC is an agency within the Department of Health and Human Services (HHS). The contents of this presentation do not necessarily represent the policies of CDC or HHS and should not be considered an endorsement by the Federal Government. </a:t>
            </a:r>
          </a:p>
        </p:txBody>
      </p:sp>
    </p:spTree>
    <p:extLst>
      <p:ext uri="{BB962C8B-B14F-4D97-AF65-F5344CB8AC3E}">
        <p14:creationId xmlns:p14="http://schemas.microsoft.com/office/powerpoint/2010/main" val="3108050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BD68-669A-0DAE-F040-AAB2E392FAD9}"/>
              </a:ext>
            </a:extLst>
          </p:cNvPr>
          <p:cNvSpPr>
            <a:spLocks noGrp="1"/>
          </p:cNvSpPr>
          <p:nvPr>
            <p:ph type="title"/>
          </p:nvPr>
        </p:nvSpPr>
        <p:spPr/>
        <p:txBody>
          <a:bodyPr/>
          <a:lstStyle/>
          <a:p>
            <a:r>
              <a:rPr lang="en-US" dirty="0">
                <a:cs typeface="Calibri"/>
              </a:rPr>
              <a:t>ACTIVITY TEACHING AIDES / WORKSHEETS</a:t>
            </a:r>
            <a:endParaRPr lang="en-US" dirty="0"/>
          </a:p>
        </p:txBody>
      </p:sp>
      <p:sp>
        <p:nvSpPr>
          <p:cNvPr id="4" name="Slide Number Placeholder 3">
            <a:extLst>
              <a:ext uri="{FF2B5EF4-FFF2-40B4-BE49-F238E27FC236}">
                <a16:creationId xmlns:a16="http://schemas.microsoft.com/office/drawing/2014/main" id="{E0A692CA-E0CA-55DD-D687-F98FD4F44B40}"/>
              </a:ext>
            </a:extLst>
          </p:cNvPr>
          <p:cNvSpPr>
            <a:spLocks noGrp="1"/>
          </p:cNvSpPr>
          <p:nvPr>
            <p:ph type="sldNum" sz="quarter" idx="14"/>
          </p:nvPr>
        </p:nvSpPr>
        <p:spPr/>
        <p:txBody>
          <a:bodyPr/>
          <a:lstStyle/>
          <a:p>
            <a:pPr>
              <a:defRPr/>
            </a:pPr>
            <a:fld id="{8F175D74-ED98-4489-9FB3-9363BDDBA762}" type="slidenum">
              <a:rPr lang="en-US"/>
              <a:pPr>
                <a:defRPr/>
              </a:pPr>
              <a:t>34</a:t>
            </a:fld>
            <a:endParaRPr lang="en-US">
              <a:solidFill>
                <a:schemeClr val="bg1"/>
              </a:solidFill>
            </a:endParaRPr>
          </a:p>
        </p:txBody>
      </p:sp>
      <p:sp>
        <p:nvSpPr>
          <p:cNvPr id="3" name="Rectangle 2">
            <a:extLst>
              <a:ext uri="{FF2B5EF4-FFF2-40B4-BE49-F238E27FC236}">
                <a16:creationId xmlns:a16="http://schemas.microsoft.com/office/drawing/2014/main" id="{9BE855CE-1C1B-1480-687B-7175AEFF1F88}"/>
              </a:ext>
            </a:extLst>
          </p:cNvPr>
          <p:cNvSpPr/>
          <p:nvPr/>
        </p:nvSpPr>
        <p:spPr>
          <a:xfrm>
            <a:off x="8239125" y="5676900"/>
            <a:ext cx="3952875" cy="1116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470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C515D1-6FD8-76BC-B57F-783BD37D292C}"/>
              </a:ext>
            </a:extLst>
          </p:cNvPr>
          <p:cNvSpPr/>
          <p:nvPr/>
        </p:nvSpPr>
        <p:spPr>
          <a:xfrm>
            <a:off x="-20595" y="10297"/>
            <a:ext cx="12212594" cy="6847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35</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C30F1E-7A06-D790-4E61-E70987DD40AC}"/>
              </a:ext>
            </a:extLst>
          </p:cNvPr>
          <p:cNvSpPr/>
          <p:nvPr/>
        </p:nvSpPr>
        <p:spPr>
          <a:xfrm>
            <a:off x="257407" y="740628"/>
            <a:ext cx="3514493" cy="1220325"/>
          </a:xfrm>
          <a:prstGeom prst="rect">
            <a:avLst/>
          </a:prstGeom>
          <a:solidFill>
            <a:srgbClr val="133E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B32411-FA01-97EA-F2C0-167AF9C86F40}"/>
              </a:ext>
            </a:extLst>
          </p:cNvPr>
          <p:cNvSpPr txBox="1"/>
          <p:nvPr/>
        </p:nvSpPr>
        <p:spPr>
          <a:xfrm>
            <a:off x="334536" y="826585"/>
            <a:ext cx="417891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latin typeface="+mn-lt"/>
                <a:cs typeface="+mn-cs"/>
              </a:rPr>
              <a:t>How to Read a Disinfectant Label</a:t>
            </a:r>
            <a:endParaRPr lang="en-US" sz="3200" b="1" dirty="0">
              <a:solidFill>
                <a:schemeClr val="bg1"/>
              </a:solidFill>
              <a:latin typeface="+mn-lt"/>
              <a:cs typeface="Calibri"/>
            </a:endParaRPr>
          </a:p>
        </p:txBody>
      </p:sp>
      <p:pic>
        <p:nvPicPr>
          <p:cNvPr id="10" name="Picture 11" descr="Poster of How to Read a Disinfectant Label; takeaway being read the entire label because the label is the law">
            <a:extLst>
              <a:ext uri="{FF2B5EF4-FFF2-40B4-BE49-F238E27FC236}">
                <a16:creationId xmlns:a16="http://schemas.microsoft.com/office/drawing/2014/main" id="{9522C80C-FFE7-BAD4-A5DC-0EAA5B2A651A}"/>
              </a:ext>
            </a:extLst>
          </p:cNvPr>
          <p:cNvPicPr>
            <a:picLocks noChangeAspect="1"/>
          </p:cNvPicPr>
          <p:nvPr/>
        </p:nvPicPr>
        <p:blipFill>
          <a:blip r:embed="rId3"/>
          <a:stretch>
            <a:fillRect/>
          </a:stretch>
        </p:blipFill>
        <p:spPr>
          <a:xfrm>
            <a:off x="4953192" y="3777"/>
            <a:ext cx="6356131" cy="6836346"/>
          </a:xfrm>
          <a:prstGeom prst="rect">
            <a:avLst/>
          </a:prstGeom>
        </p:spPr>
      </p:pic>
    </p:spTree>
    <p:extLst>
      <p:ext uri="{BB962C8B-B14F-4D97-AF65-F5344CB8AC3E}">
        <p14:creationId xmlns:p14="http://schemas.microsoft.com/office/powerpoint/2010/main" val="1018677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#1</a:t>
            </a: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36</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3CF7C3-177E-D063-11D4-97E5E4D4C5A0}"/>
              </a:ext>
            </a:extLst>
          </p:cNvPr>
          <p:cNvSpPr txBox="1"/>
          <p:nvPr/>
        </p:nvSpPr>
        <p:spPr>
          <a:xfrm>
            <a:off x="640897" y="1571562"/>
            <a:ext cx="11110797" cy="483209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You have a new resident coming in. The nursing staff is putting pressure on EVS staff to clean the room faster and to have it ready soon. The contact/wet time for the product you use is 5 minutes, but nursing staff is asking you to ‘speed it up’.</a:t>
            </a:r>
          </a:p>
          <a:p>
            <a:r>
              <a:rPr lang="en-US" sz="2800" dirty="0">
                <a:latin typeface="Calibri"/>
                <a:cs typeface="Segoe UI"/>
              </a:rPr>
              <a:t> </a:t>
            </a:r>
            <a:r>
              <a:rPr lang="en-US" sz="2800" dirty="0">
                <a:latin typeface="Calibri"/>
                <a:cs typeface="Calibri"/>
              </a:rPr>
              <a:t> </a:t>
            </a:r>
            <a:endParaRPr lang="en-US" sz="2800" dirty="0">
              <a:latin typeface="Calibri"/>
              <a:cs typeface="Segoe UI"/>
            </a:endParaRPr>
          </a:p>
          <a:p>
            <a:r>
              <a:rPr lang="en-US" sz="2800" b="1" dirty="0">
                <a:latin typeface="Calibri"/>
                <a:cs typeface="Calibri"/>
              </a:rPr>
              <a:t>How do you proceed with cleaning and disinfecting? Select all that apply. </a:t>
            </a:r>
            <a:endParaRPr lang="en-US" sz="2800" b="1" dirty="0">
              <a:latin typeface="Calibri"/>
              <a:cs typeface="Segoe UI"/>
            </a:endParaRPr>
          </a:p>
          <a:p>
            <a:pPr marL="914400" lvl="1" indent="-457200">
              <a:buAutoNum type="alphaUcPeriod"/>
            </a:pPr>
            <a:r>
              <a:rPr lang="en-US" sz="2800" dirty="0">
                <a:latin typeface="Calibri"/>
                <a:cs typeface="Calibri"/>
              </a:rPr>
              <a:t>Let it dry quickly </a:t>
            </a:r>
          </a:p>
          <a:p>
            <a:pPr marL="914400" lvl="1" indent="-457200">
              <a:buAutoNum type="alphaUcPeriod"/>
            </a:pPr>
            <a:r>
              <a:rPr lang="en-US" sz="2800" dirty="0">
                <a:latin typeface="Calibri"/>
                <a:cs typeface="Calibri"/>
              </a:rPr>
              <a:t>Wait the 5 minutes and allow it to dry </a:t>
            </a:r>
          </a:p>
          <a:p>
            <a:pPr marL="914400" lvl="1" indent="-457200">
              <a:buAutoNum type="alphaUcPeriod"/>
            </a:pPr>
            <a:r>
              <a:rPr lang="en-US" sz="2800" dirty="0">
                <a:latin typeface="Calibri"/>
                <a:cs typeface="Calibri"/>
              </a:rPr>
              <a:t>Wipe it off so it dries faster </a:t>
            </a:r>
          </a:p>
          <a:p>
            <a:pPr marL="914400" lvl="1" indent="-457200">
              <a:buAutoNum type="alphaUcPeriod"/>
            </a:pPr>
            <a:r>
              <a:rPr lang="en-US" sz="2800" dirty="0">
                <a:latin typeface="Calibri"/>
                <a:cs typeface="Calibri"/>
              </a:rPr>
              <a:t>Ignore the nursing staff </a:t>
            </a:r>
          </a:p>
          <a:p>
            <a:pPr marL="914400" lvl="1" indent="-457200">
              <a:buAutoNum type="alphaUcPeriod"/>
            </a:pPr>
            <a:r>
              <a:rPr lang="en-US" sz="2800" dirty="0">
                <a:latin typeface="Calibri"/>
                <a:cs typeface="Calibri"/>
              </a:rPr>
              <a:t>Other (Share your response)</a:t>
            </a:r>
            <a:endParaRPr lang="en-US" sz="2800" dirty="0">
              <a:latin typeface="Calibri"/>
              <a:cs typeface="Segoe UI"/>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2FB7608-08AC-602B-D767-4F0BE9EDE936}"/>
                  </a:ext>
                </a:extLst>
              </p14:cNvPr>
              <p14:cNvContentPartPr/>
              <p14:nvPr/>
            </p14:nvContentPartPr>
            <p14:xfrm>
              <a:off x="12246573" y="2896528"/>
              <a:ext cx="360" cy="360"/>
            </p14:xfrm>
          </p:contentPart>
        </mc:Choice>
        <mc:Fallback xmlns="">
          <p:pic>
            <p:nvPicPr>
              <p:cNvPr id="7" name="Ink 6">
                <a:extLst>
                  <a:ext uri="{FF2B5EF4-FFF2-40B4-BE49-F238E27FC236}">
                    <a16:creationId xmlns:a16="http://schemas.microsoft.com/office/drawing/2014/main" id="{42FB7608-08AC-602B-D767-4F0BE9EDE936}"/>
                  </a:ext>
                </a:extLst>
              </p:cNvPr>
              <p:cNvPicPr/>
              <p:nvPr/>
            </p:nvPicPr>
            <p:blipFill>
              <a:blip r:embed="rId5"/>
              <a:stretch>
                <a:fillRect/>
              </a:stretch>
            </p:blipFill>
            <p:spPr>
              <a:xfrm>
                <a:off x="12237933" y="2887888"/>
                <a:ext cx="18000" cy="18000"/>
              </a:xfrm>
              <a:prstGeom prst="rect">
                <a:avLst/>
              </a:prstGeom>
            </p:spPr>
          </p:pic>
        </mc:Fallback>
      </mc:AlternateContent>
      <p:pic>
        <p:nvPicPr>
          <p:cNvPr id="8" name="Picture 7">
            <a:extLst>
              <a:ext uri="{FF2B5EF4-FFF2-40B4-BE49-F238E27FC236}">
                <a16:creationId xmlns:a16="http://schemas.microsoft.com/office/drawing/2014/main" id="{A7CF61DE-E87C-64B4-79AD-243795D803E6}"/>
              </a:ext>
            </a:extLst>
          </p:cNvPr>
          <p:cNvPicPr>
            <a:picLocks noChangeAspect="1"/>
          </p:cNvPicPr>
          <p:nvPr/>
        </p:nvPicPr>
        <p:blipFill rotWithShape="1">
          <a:blip r:embed="rId6"/>
          <a:srcRect l="37985"/>
          <a:stretch/>
        </p:blipFill>
        <p:spPr>
          <a:xfrm>
            <a:off x="8828866" y="4757364"/>
            <a:ext cx="3261534" cy="2035547"/>
          </a:xfrm>
          <a:prstGeom prst="rect">
            <a:avLst/>
          </a:prstGeom>
        </p:spPr>
      </p:pic>
      <p:pic>
        <p:nvPicPr>
          <p:cNvPr id="6" name="Picture 5">
            <a:extLst>
              <a:ext uri="{FF2B5EF4-FFF2-40B4-BE49-F238E27FC236}">
                <a16:creationId xmlns:a16="http://schemas.microsoft.com/office/drawing/2014/main" id="{6663EA8D-7809-A18F-9470-D26163612C95}"/>
              </a:ext>
            </a:extLst>
          </p:cNvPr>
          <p:cNvPicPr>
            <a:picLocks noChangeAspect="1"/>
          </p:cNvPicPr>
          <p:nvPr/>
        </p:nvPicPr>
        <p:blipFill rotWithShape="1">
          <a:blip r:embed="rId6"/>
          <a:srcRect t="7249" r="64505" b="21379"/>
          <a:stretch/>
        </p:blipFill>
        <p:spPr>
          <a:xfrm>
            <a:off x="7387911" y="4227015"/>
            <a:ext cx="1654489" cy="1287611"/>
          </a:xfrm>
          <a:prstGeom prst="rect">
            <a:avLst/>
          </a:prstGeom>
        </p:spPr>
      </p:pic>
    </p:spTree>
    <p:extLst>
      <p:ext uri="{BB962C8B-B14F-4D97-AF65-F5344CB8AC3E}">
        <p14:creationId xmlns:p14="http://schemas.microsoft.com/office/powerpoint/2010/main" val="2887469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#1</a:t>
            </a: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37</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3CF7C3-177E-D063-11D4-97E5E4D4C5A0}"/>
              </a:ext>
            </a:extLst>
          </p:cNvPr>
          <p:cNvSpPr txBox="1"/>
          <p:nvPr/>
        </p:nvSpPr>
        <p:spPr>
          <a:xfrm>
            <a:off x="640897" y="1581087"/>
            <a:ext cx="11170103" cy="526297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You have a new resident coming in. The nursing staff is putting pressure on EVS staff to clean the room faster and to have it ready soon. The contact/wet time for the product you use is 5 minutes, but nursing staff is asking you to ‘speed it up’.</a:t>
            </a:r>
          </a:p>
          <a:p>
            <a:r>
              <a:rPr lang="en-US" sz="2800" dirty="0">
                <a:latin typeface="Calibri"/>
                <a:cs typeface="Segoe UI"/>
              </a:rPr>
              <a:t> </a:t>
            </a:r>
            <a:r>
              <a:rPr lang="en-US" sz="2800" dirty="0">
                <a:latin typeface="Calibri"/>
                <a:cs typeface="Calibri"/>
              </a:rPr>
              <a:t> </a:t>
            </a:r>
            <a:endParaRPr lang="en-US" sz="2800" dirty="0">
              <a:latin typeface="Calibri"/>
              <a:cs typeface="Segoe UI"/>
            </a:endParaRPr>
          </a:p>
          <a:p>
            <a:r>
              <a:rPr lang="en-US" sz="2800" b="1" dirty="0">
                <a:latin typeface="Calibri"/>
                <a:cs typeface="Calibri"/>
              </a:rPr>
              <a:t>How do you proceed with cleaning and disinfecting? Select all that apply. </a:t>
            </a:r>
            <a:endParaRPr lang="en-US" sz="2800" b="1" dirty="0">
              <a:latin typeface="Calibri"/>
              <a:cs typeface="Segoe UI"/>
            </a:endParaRPr>
          </a:p>
          <a:p>
            <a:pPr marL="914400" lvl="1" indent="-457200">
              <a:buAutoNum type="alphaUcPeriod"/>
            </a:pPr>
            <a:r>
              <a:rPr lang="en-US" sz="2800" dirty="0">
                <a:latin typeface="Calibri"/>
                <a:cs typeface="Calibri"/>
              </a:rPr>
              <a:t>Let it dry quickly </a:t>
            </a:r>
          </a:p>
          <a:p>
            <a:pPr marL="914400" lvl="1" indent="-457200">
              <a:buAutoNum type="alphaUcPeriod"/>
            </a:pPr>
            <a:r>
              <a:rPr lang="en-US" sz="2800" b="1" dirty="0">
                <a:highlight>
                  <a:srgbClr val="FFFF00"/>
                </a:highlight>
                <a:latin typeface="Calibri"/>
                <a:cs typeface="Calibri"/>
              </a:rPr>
              <a:t>Wait the 5 minutes and allow it to dry </a:t>
            </a:r>
          </a:p>
          <a:p>
            <a:pPr marL="914400" lvl="1" indent="-457200">
              <a:buAutoNum type="alphaUcPeriod"/>
            </a:pPr>
            <a:r>
              <a:rPr lang="en-US" sz="2800" dirty="0">
                <a:latin typeface="Calibri"/>
                <a:cs typeface="Calibri"/>
              </a:rPr>
              <a:t>Wipe it off so it dries faster </a:t>
            </a:r>
          </a:p>
          <a:p>
            <a:pPr marL="914400" lvl="1" indent="-457200">
              <a:buAutoNum type="alphaUcPeriod"/>
            </a:pPr>
            <a:r>
              <a:rPr lang="en-US" sz="2800" dirty="0">
                <a:latin typeface="Calibri"/>
                <a:cs typeface="Calibri"/>
              </a:rPr>
              <a:t>Ignore the nursing staff </a:t>
            </a:r>
          </a:p>
          <a:p>
            <a:pPr marL="914400" lvl="1" indent="-457200">
              <a:buAutoNum type="alphaUcPeriod"/>
            </a:pPr>
            <a:r>
              <a:rPr lang="en-US" sz="2800" b="1" dirty="0">
                <a:highlight>
                  <a:srgbClr val="FFFF00"/>
                </a:highlight>
                <a:latin typeface="Calibri"/>
                <a:cs typeface="Calibri"/>
              </a:rPr>
              <a:t>Other (Share your response)*</a:t>
            </a:r>
          </a:p>
          <a:p>
            <a:pPr lvl="1" indent="-457200"/>
            <a:r>
              <a:rPr lang="en-US" sz="2800" dirty="0">
                <a:latin typeface="Calibri"/>
                <a:ea typeface="Tahoma"/>
                <a:cs typeface="Tahoma"/>
              </a:rPr>
              <a:t>*E may be a correct response depending on facility policy and procedure.</a:t>
            </a:r>
          </a:p>
        </p:txBody>
      </p:sp>
    </p:spTree>
    <p:extLst>
      <p:ext uri="{BB962C8B-B14F-4D97-AF65-F5344CB8AC3E}">
        <p14:creationId xmlns:p14="http://schemas.microsoft.com/office/powerpoint/2010/main" val="94290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#1 Continued </a:t>
            </a: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38</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3CF7C3-177E-D063-11D4-97E5E4D4C5A0}"/>
              </a:ext>
            </a:extLst>
          </p:cNvPr>
          <p:cNvSpPr txBox="1"/>
          <p:nvPr/>
        </p:nvSpPr>
        <p:spPr>
          <a:xfrm>
            <a:off x="581481" y="1401927"/>
            <a:ext cx="11181894" cy="5262979"/>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Calibri"/>
              </a:rPr>
              <a:t>How would you respond to the situation? What could you do if you’re being pressured to clean a room faster than you are able to?</a:t>
            </a:r>
            <a:endParaRPr lang="en-US" sz="2800" b="1" dirty="0">
              <a:latin typeface="Calibri"/>
              <a:cs typeface="Segoe UI"/>
            </a:endParaRPr>
          </a:p>
          <a:p>
            <a:pPr marL="914400" lvl="1" indent="-457200">
              <a:buAutoNum type="alphaUcPeriod"/>
            </a:pPr>
            <a:r>
              <a:rPr lang="en-US" sz="2800" dirty="0">
                <a:latin typeface="Calibri"/>
                <a:cs typeface="Calibri"/>
              </a:rPr>
              <a:t>Contact EVS supervisor, let them know what’s going on</a:t>
            </a:r>
          </a:p>
          <a:p>
            <a:pPr marL="914400" lvl="1" indent="-457200">
              <a:buAutoNum type="alphaUcPeriod"/>
            </a:pPr>
            <a:r>
              <a:rPr lang="en-US" sz="2800" dirty="0">
                <a:latin typeface="Calibri"/>
                <a:cs typeface="Calibri"/>
              </a:rPr>
              <a:t>Inform the nursing staff of the products contact/wet time to make the room/surface safe for the next resident</a:t>
            </a:r>
          </a:p>
          <a:p>
            <a:pPr marL="914400" lvl="1" indent="-457200">
              <a:buAutoNum type="alphaUcPeriod"/>
            </a:pPr>
            <a:r>
              <a:rPr lang="en-US" sz="2800" dirty="0">
                <a:latin typeface="Calibri"/>
                <a:cs typeface="Calibri"/>
              </a:rPr>
              <a:t>Ask EVS supervisor for assistance (maybe they can get extra EVS staff to help)</a:t>
            </a:r>
          </a:p>
          <a:p>
            <a:pPr marL="914400" lvl="1" indent="-457200">
              <a:buAutoNum type="alphaUcPeriod"/>
            </a:pPr>
            <a:r>
              <a:rPr lang="en-US" sz="2800" dirty="0">
                <a:latin typeface="Calibri"/>
                <a:cs typeface="Calibri"/>
              </a:rPr>
              <a:t>Open lines of communication between nursing staff and EVS to ensure each other’s deadlines and limitations</a:t>
            </a:r>
          </a:p>
          <a:p>
            <a:pPr marL="914400" lvl="1" indent="-457200">
              <a:buAutoNum type="alphaUcPeriod"/>
            </a:pPr>
            <a:r>
              <a:rPr lang="en-US" sz="2800" dirty="0">
                <a:latin typeface="Calibri"/>
                <a:cs typeface="Calibri"/>
              </a:rPr>
              <a:t>Involve facility’s infection preventionist and let them know this is an (ongoing) situation</a:t>
            </a:r>
          </a:p>
          <a:p>
            <a:pPr marL="914400" lvl="1" indent="-457200">
              <a:buAutoNum type="alphaUcPeriod"/>
            </a:pPr>
            <a:r>
              <a:rPr lang="en-US" sz="2800" dirty="0">
                <a:latin typeface="Calibri"/>
                <a:cs typeface="Calibri"/>
              </a:rPr>
              <a:t>All of the above</a:t>
            </a:r>
          </a:p>
        </p:txBody>
      </p:sp>
    </p:spTree>
    <p:extLst>
      <p:ext uri="{BB962C8B-B14F-4D97-AF65-F5344CB8AC3E}">
        <p14:creationId xmlns:p14="http://schemas.microsoft.com/office/powerpoint/2010/main" val="492161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t>Case Scenario #1 Continued Answer</a:t>
            </a: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39</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B3B803C-292B-4A1C-1036-EA11848E725E}"/>
              </a:ext>
            </a:extLst>
          </p:cNvPr>
          <p:cNvSpPr txBox="1"/>
          <p:nvPr/>
        </p:nvSpPr>
        <p:spPr>
          <a:xfrm>
            <a:off x="581481" y="1401927"/>
            <a:ext cx="11181894" cy="5262979"/>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Calibri"/>
              </a:rPr>
              <a:t>How would you respond to the situation? What could you do if you’re being pressured to clean a room faster than you are able to?</a:t>
            </a:r>
            <a:endParaRPr lang="en-US" sz="2800" b="1" dirty="0">
              <a:latin typeface="Calibri"/>
              <a:cs typeface="Segoe UI"/>
            </a:endParaRPr>
          </a:p>
          <a:p>
            <a:pPr marL="914400" lvl="1" indent="-457200">
              <a:buAutoNum type="alphaUcPeriod"/>
            </a:pPr>
            <a:r>
              <a:rPr lang="en-US" sz="2800" dirty="0">
                <a:latin typeface="Calibri"/>
                <a:cs typeface="Calibri"/>
              </a:rPr>
              <a:t>Contact EVS supervisor, let them know what’s going on</a:t>
            </a:r>
          </a:p>
          <a:p>
            <a:pPr marL="914400" lvl="1" indent="-457200">
              <a:buAutoNum type="alphaUcPeriod"/>
            </a:pPr>
            <a:r>
              <a:rPr lang="en-US" sz="2800" dirty="0">
                <a:latin typeface="Calibri"/>
                <a:cs typeface="Calibri"/>
              </a:rPr>
              <a:t>Inform the nursing staff of the products contact/wet time to make the room/surface safe for the next resident</a:t>
            </a:r>
          </a:p>
          <a:p>
            <a:pPr marL="914400" lvl="1" indent="-457200">
              <a:buAutoNum type="alphaUcPeriod"/>
            </a:pPr>
            <a:r>
              <a:rPr lang="en-US" sz="2800" dirty="0">
                <a:latin typeface="Calibri"/>
                <a:cs typeface="Calibri"/>
              </a:rPr>
              <a:t>Ask EVS supervisor for assistance (maybe they can get extra EVS staff to help)</a:t>
            </a:r>
          </a:p>
          <a:p>
            <a:pPr marL="914400" lvl="1" indent="-457200">
              <a:buAutoNum type="alphaUcPeriod"/>
            </a:pPr>
            <a:r>
              <a:rPr lang="en-US" sz="2800" dirty="0">
                <a:latin typeface="Calibri"/>
                <a:cs typeface="Calibri"/>
              </a:rPr>
              <a:t>Open lines of communication between nursing staff and EVS to ensure each other’s deadlines and limitations</a:t>
            </a:r>
          </a:p>
          <a:p>
            <a:pPr marL="914400" lvl="1" indent="-457200">
              <a:buAutoNum type="alphaUcPeriod"/>
            </a:pPr>
            <a:r>
              <a:rPr lang="en-US" sz="2800" dirty="0">
                <a:latin typeface="Calibri"/>
                <a:cs typeface="Calibri"/>
              </a:rPr>
              <a:t>Involve facility’s infection preventionist and let them know this is an (ongoing) situation</a:t>
            </a:r>
          </a:p>
          <a:p>
            <a:pPr marL="914400" lvl="1" indent="-457200">
              <a:buAutoNum type="alphaUcPeriod"/>
            </a:pPr>
            <a:r>
              <a:rPr lang="en-US" sz="2800" dirty="0">
                <a:highlight>
                  <a:srgbClr val="FFFF00"/>
                </a:highlight>
                <a:latin typeface="Calibri"/>
                <a:cs typeface="Calibri"/>
              </a:rPr>
              <a:t>All of the above</a:t>
            </a:r>
          </a:p>
        </p:txBody>
      </p:sp>
    </p:spTree>
    <p:extLst>
      <p:ext uri="{BB962C8B-B14F-4D97-AF65-F5344CB8AC3E}">
        <p14:creationId xmlns:p14="http://schemas.microsoft.com/office/powerpoint/2010/main" val="283200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C927-6C7A-4FD8-85AD-D02EFF2D9AD4}"/>
              </a:ext>
            </a:extLst>
          </p:cNvPr>
          <p:cNvSpPr>
            <a:spLocks noGrp="1"/>
          </p:cNvSpPr>
          <p:nvPr>
            <p:ph type="title"/>
          </p:nvPr>
        </p:nvSpPr>
        <p:spPr>
          <a:xfrm>
            <a:off x="533400" y="884237"/>
            <a:ext cx="9830764" cy="609600"/>
          </a:xfrm>
        </p:spPr>
        <p:txBody>
          <a:bodyPr/>
          <a:lstStyle/>
          <a:p>
            <a:r>
              <a:rPr lang="en-US" sz="3200" dirty="0">
                <a:latin typeface="Calibri" panose="020F0502020204030204" pitchFamily="34" charset="0"/>
                <a:cs typeface="Calibri" panose="020F0502020204030204" pitchFamily="34" charset="0"/>
              </a:rPr>
              <a:t>Cleaning Versus Disinfection</a:t>
            </a:r>
          </a:p>
        </p:txBody>
      </p:sp>
      <p:sp>
        <p:nvSpPr>
          <p:cNvPr id="3" name="Content Placeholder 2">
            <a:extLst>
              <a:ext uri="{FF2B5EF4-FFF2-40B4-BE49-F238E27FC236}">
                <a16:creationId xmlns:a16="http://schemas.microsoft.com/office/drawing/2014/main" id="{4C36C1F9-1ABF-4E88-A888-23A5611D6F7F}"/>
              </a:ext>
            </a:extLst>
          </p:cNvPr>
          <p:cNvSpPr>
            <a:spLocks noGrp="1"/>
          </p:cNvSpPr>
          <p:nvPr>
            <p:ph idx="1"/>
          </p:nvPr>
        </p:nvSpPr>
        <p:spPr>
          <a:xfrm>
            <a:off x="914400" y="1760257"/>
            <a:ext cx="9612324" cy="4144963"/>
          </a:xfrm>
        </p:spPr>
        <p:txBody>
          <a:bodyPr/>
          <a:lstStyle/>
          <a:p>
            <a:pPr marL="0" indent="0">
              <a:spcBef>
                <a:spcPts val="600"/>
              </a:spcBef>
              <a:spcAft>
                <a:spcPts val="600"/>
              </a:spcAft>
              <a:buNone/>
            </a:pPr>
            <a:r>
              <a:rPr lang="en-US" b="1" dirty="0">
                <a:latin typeface="Calibri"/>
                <a:cs typeface="Calibri"/>
              </a:rPr>
              <a:t>Cleaning</a:t>
            </a:r>
          </a:p>
          <a:p>
            <a:pPr>
              <a:spcBef>
                <a:spcPts val="600"/>
              </a:spcBef>
              <a:spcAft>
                <a:spcPts val="600"/>
              </a:spcAft>
            </a:pPr>
            <a:r>
              <a:rPr lang="en-US" dirty="0">
                <a:latin typeface="Calibri"/>
                <a:cs typeface="Calibri"/>
              </a:rPr>
              <a:t>Removing dust, dirt, and bodily fluids using water and detergent</a:t>
            </a:r>
          </a:p>
          <a:p>
            <a:pPr marL="0" indent="0">
              <a:spcBef>
                <a:spcPts val="600"/>
              </a:spcBef>
              <a:spcAft>
                <a:spcPts val="600"/>
              </a:spcAft>
              <a:buNone/>
            </a:pPr>
            <a:r>
              <a:rPr lang="en-US" b="1" dirty="0">
                <a:latin typeface="Calibri"/>
                <a:cs typeface="Calibri"/>
              </a:rPr>
              <a:t>Disinfection</a:t>
            </a:r>
          </a:p>
          <a:p>
            <a:pPr>
              <a:spcBef>
                <a:spcPts val="600"/>
              </a:spcBef>
              <a:spcAft>
                <a:spcPts val="600"/>
              </a:spcAft>
            </a:pPr>
            <a:r>
              <a:rPr lang="en-US" dirty="0">
                <a:solidFill>
                  <a:srgbClr val="000000"/>
                </a:solidFill>
                <a:latin typeface="Calibri"/>
                <a:cs typeface="Calibri"/>
              </a:rPr>
              <a:t>Killing germs on hard, non-porous surfaces with a chemical called a disinfectant</a:t>
            </a:r>
          </a:p>
        </p:txBody>
      </p:sp>
      <p:sp>
        <p:nvSpPr>
          <p:cNvPr id="6" name="Rectangle 5">
            <a:extLst>
              <a:ext uri="{FF2B5EF4-FFF2-40B4-BE49-F238E27FC236}">
                <a16:creationId xmlns:a16="http://schemas.microsoft.com/office/drawing/2014/main" id="{6262C12A-62AA-4CC3-A76E-45615BF0F176}"/>
              </a:ext>
            </a:extLst>
          </p:cNvPr>
          <p:cNvSpPr/>
          <p:nvPr/>
        </p:nvSpPr>
        <p:spPr>
          <a:xfrm>
            <a:off x="9588500" y="5916610"/>
            <a:ext cx="2584450" cy="884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740CB84-9CAB-4BF4-8665-62AE312AE604}"/>
              </a:ext>
            </a:extLst>
          </p:cNvPr>
          <p:cNvSpPr>
            <a:spLocks noGrp="1"/>
          </p:cNvSpPr>
          <p:nvPr>
            <p:ph type="sldNum" sz="quarter" idx="14"/>
          </p:nvPr>
        </p:nvSpPr>
        <p:spPr/>
        <p:txBody>
          <a:bodyPr/>
          <a:lstStyle/>
          <a:p>
            <a:pPr>
              <a:defRPr/>
            </a:pPr>
            <a:fld id="{8F175D74-ED98-4489-9FB3-9363BDDBA762}" type="slidenum">
              <a:rPr lang="en-US" smtClean="0"/>
              <a:pPr>
                <a:defRPr/>
              </a:pPr>
              <a:t>4</a:t>
            </a:fld>
            <a:endParaRPr lang="en-US">
              <a:solidFill>
                <a:schemeClr val="bg1"/>
              </a:solidFill>
            </a:endParaRPr>
          </a:p>
        </p:txBody>
      </p:sp>
      <p:sp>
        <p:nvSpPr>
          <p:cNvPr id="7" name="Rectangle 6">
            <a:extLst>
              <a:ext uri="{FF2B5EF4-FFF2-40B4-BE49-F238E27FC236}">
                <a16:creationId xmlns:a16="http://schemas.microsoft.com/office/drawing/2014/main" id="{78467140-8AF9-4146-ABC9-019AEC257A80}"/>
              </a:ext>
            </a:extLst>
          </p:cNvPr>
          <p:cNvSpPr/>
          <p:nvPr/>
        </p:nvSpPr>
        <p:spPr>
          <a:xfrm>
            <a:off x="8382000" y="5638800"/>
            <a:ext cx="3790950" cy="116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F2F387-4994-4B2C-A2F3-B866E18578F6}"/>
              </a:ext>
            </a:extLst>
          </p:cNvPr>
          <p:cNvPicPr>
            <a:picLocks noChangeAspect="1"/>
          </p:cNvPicPr>
          <p:nvPr/>
        </p:nvPicPr>
        <p:blipFill rotWithShape="1">
          <a:blip r:embed="rId3"/>
          <a:srcRect l="36843" t="48104" r="-1"/>
          <a:stretch/>
        </p:blipFill>
        <p:spPr>
          <a:xfrm>
            <a:off x="9805987" y="4445055"/>
            <a:ext cx="2284414" cy="2357102"/>
          </a:xfrm>
          <a:prstGeom prst="rect">
            <a:avLst/>
          </a:prstGeom>
        </p:spPr>
      </p:pic>
    </p:spTree>
    <p:extLst>
      <p:ext uri="{BB962C8B-B14F-4D97-AF65-F5344CB8AC3E}">
        <p14:creationId xmlns:p14="http://schemas.microsoft.com/office/powerpoint/2010/main" val="62021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ea typeface="+mj-lt"/>
                <a:cs typeface="+mj-lt"/>
              </a:rPr>
              <a:t>Case Scenario #2</a:t>
            </a:r>
            <a:endParaRPr lang="en-US" dirty="0"/>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40</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B9B497-BABF-C253-F4AC-502B2288396C}"/>
              </a:ext>
            </a:extLst>
          </p:cNvPr>
          <p:cNvSpPr txBox="1"/>
          <p:nvPr/>
        </p:nvSpPr>
        <p:spPr>
          <a:xfrm>
            <a:off x="607786" y="1473201"/>
            <a:ext cx="11214099" cy="397031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A product has a 10-minute contact/wet time, but it dries in 5 minutes. What do you do? Select all that apply.  </a:t>
            </a:r>
            <a:endParaRPr lang="en-US" sz="2800" dirty="0">
              <a:latin typeface="Calibri"/>
              <a:cs typeface="Calibri"/>
            </a:endParaRPr>
          </a:p>
          <a:p>
            <a:endParaRPr lang="en-US" sz="2800" dirty="0">
              <a:latin typeface="Calibri"/>
              <a:cs typeface="Segoe UI"/>
            </a:endParaRPr>
          </a:p>
          <a:p>
            <a:pPr marL="514350" indent="-514350">
              <a:buAutoNum type="alphaUcPeriod"/>
            </a:pPr>
            <a:r>
              <a:rPr lang="en-US" sz="2800" dirty="0">
                <a:latin typeface="Calibri"/>
                <a:cs typeface="Calibri"/>
              </a:rPr>
              <a:t>Reapply the product to ensure it stays wet for the entire 10 minutes </a:t>
            </a:r>
          </a:p>
          <a:p>
            <a:pPr marL="514350" indent="-514350">
              <a:buAutoNum type="alphaUcPeriod"/>
            </a:pPr>
            <a:r>
              <a:rPr lang="en-US" sz="2800" dirty="0">
                <a:latin typeface="Calibri"/>
                <a:cs typeface="Calibri"/>
              </a:rPr>
              <a:t>Add water to the surface so it stays wet longer </a:t>
            </a:r>
          </a:p>
          <a:p>
            <a:pPr marL="514350" indent="-514350">
              <a:buAutoNum type="alphaUcPeriod"/>
            </a:pPr>
            <a:r>
              <a:rPr lang="en-US" sz="2800" dirty="0">
                <a:latin typeface="Calibri"/>
                <a:cs typeface="Calibri"/>
              </a:rPr>
              <a:t>Let the EVS manager know that you are having to rewet the surface to achieve the contact/wet time </a:t>
            </a:r>
          </a:p>
          <a:p>
            <a:pPr marL="514350" indent="-514350">
              <a:buAutoNum type="alphaUcPeriod"/>
            </a:pPr>
            <a:r>
              <a:rPr lang="en-US" sz="2800" dirty="0">
                <a:latin typeface="Calibri"/>
                <a:cs typeface="Calibri"/>
              </a:rPr>
              <a:t>Use another product from home </a:t>
            </a:r>
          </a:p>
          <a:p>
            <a:pPr marL="514350" indent="-514350">
              <a:buAutoNum type="alphaUcPeriod"/>
            </a:pPr>
            <a:r>
              <a:rPr lang="en-US" sz="2800" dirty="0">
                <a:latin typeface="Calibri"/>
                <a:cs typeface="Calibri"/>
              </a:rPr>
              <a:t>Nothing </a:t>
            </a:r>
          </a:p>
        </p:txBody>
      </p:sp>
    </p:spTree>
    <p:extLst>
      <p:ext uri="{BB962C8B-B14F-4D97-AF65-F5344CB8AC3E}">
        <p14:creationId xmlns:p14="http://schemas.microsoft.com/office/powerpoint/2010/main" val="162261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ea typeface="+mj-lt"/>
                <a:cs typeface="+mj-lt"/>
              </a:rPr>
              <a:t>Case Scenario #2 Answer</a:t>
            </a:r>
            <a:endParaRPr lang="en-US" dirty="0"/>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41</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B9B497-BABF-C253-F4AC-502B2288396C}"/>
              </a:ext>
            </a:extLst>
          </p:cNvPr>
          <p:cNvSpPr txBox="1"/>
          <p:nvPr/>
        </p:nvSpPr>
        <p:spPr>
          <a:xfrm>
            <a:off x="607786" y="1473201"/>
            <a:ext cx="11214099" cy="3970318"/>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A product has a 10-minute contact/wet time, but it dries in 5 minutes. What do you do? Select all that apply.  </a:t>
            </a:r>
            <a:endParaRPr lang="en-US" sz="2800" dirty="0">
              <a:latin typeface="Calibri"/>
              <a:cs typeface="Calibri"/>
            </a:endParaRPr>
          </a:p>
          <a:p>
            <a:endParaRPr lang="en-US" sz="2800" dirty="0">
              <a:latin typeface="Calibri"/>
              <a:cs typeface="Segoe UI"/>
            </a:endParaRPr>
          </a:p>
          <a:p>
            <a:pPr marL="514350" indent="-514350">
              <a:buAutoNum type="alphaUcPeriod"/>
            </a:pPr>
            <a:r>
              <a:rPr lang="en-US" sz="2800" b="1" dirty="0">
                <a:highlight>
                  <a:srgbClr val="FFFF00"/>
                </a:highlight>
                <a:latin typeface="Calibri"/>
                <a:cs typeface="Calibri"/>
              </a:rPr>
              <a:t>Reapply the product to ensure it stays wet for the entire 10 minutes </a:t>
            </a:r>
          </a:p>
          <a:p>
            <a:pPr marL="514350" indent="-514350">
              <a:buAutoNum type="alphaUcPeriod"/>
            </a:pPr>
            <a:r>
              <a:rPr lang="en-US" sz="2800" dirty="0">
                <a:latin typeface="Calibri"/>
                <a:cs typeface="Calibri"/>
              </a:rPr>
              <a:t>Add water to the surface so it stays wet longer </a:t>
            </a:r>
          </a:p>
          <a:p>
            <a:pPr marL="514350" indent="-514350">
              <a:buAutoNum type="alphaUcPeriod"/>
            </a:pPr>
            <a:r>
              <a:rPr lang="en-US" sz="2800" b="1" dirty="0">
                <a:highlight>
                  <a:srgbClr val="FFFF00"/>
                </a:highlight>
                <a:latin typeface="Calibri"/>
                <a:cs typeface="Calibri"/>
              </a:rPr>
              <a:t>Let the EVS manager know that you are having to rewet the surface to achieve the contact/wet time </a:t>
            </a:r>
          </a:p>
          <a:p>
            <a:pPr marL="514350" indent="-514350">
              <a:buAutoNum type="alphaUcPeriod"/>
            </a:pPr>
            <a:r>
              <a:rPr lang="en-US" sz="2800" dirty="0">
                <a:latin typeface="Calibri"/>
                <a:cs typeface="Calibri"/>
              </a:rPr>
              <a:t>Use another product from home </a:t>
            </a:r>
          </a:p>
          <a:p>
            <a:pPr marL="514350" indent="-514350">
              <a:buAutoNum type="alphaUcPeriod"/>
            </a:pPr>
            <a:r>
              <a:rPr lang="en-US" sz="2800" dirty="0">
                <a:latin typeface="Calibri"/>
                <a:cs typeface="Calibri"/>
              </a:rPr>
              <a:t>Nothing </a:t>
            </a:r>
          </a:p>
        </p:txBody>
      </p:sp>
    </p:spTree>
    <p:extLst>
      <p:ext uri="{BB962C8B-B14F-4D97-AF65-F5344CB8AC3E}">
        <p14:creationId xmlns:p14="http://schemas.microsoft.com/office/powerpoint/2010/main" val="3099179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ea typeface="+mj-lt"/>
                <a:cs typeface="+mj-lt"/>
              </a:rPr>
              <a:t>Case Scenario #3</a:t>
            </a:r>
            <a:endParaRPr lang="en-US" dirty="0"/>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42</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8118D6-C4FC-6E9C-CE0B-75EC9BE4D01E}"/>
              </a:ext>
            </a:extLst>
          </p:cNvPr>
          <p:cNvSpPr txBox="1"/>
          <p:nvPr/>
        </p:nvSpPr>
        <p:spPr>
          <a:xfrm>
            <a:off x="642258" y="1621278"/>
            <a:ext cx="11166020" cy="440120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You are using a disinfectant product that has different contact/wet times. This disinfectant product has, a 2-minute contact time to kill MRSA &amp; VRE and a 5-minute contact time to kill TB.   </a:t>
            </a:r>
            <a:r>
              <a:rPr lang="en-US" sz="2800" b="1" dirty="0">
                <a:latin typeface="Calibri"/>
                <a:cs typeface="Calibri"/>
              </a:rPr>
              <a:t> </a:t>
            </a:r>
            <a:endParaRPr lang="en-US" sz="2800" b="1" dirty="0">
              <a:latin typeface="Calibri"/>
              <a:cs typeface="Segoe UI"/>
            </a:endParaRPr>
          </a:p>
          <a:p>
            <a:endParaRPr lang="en-US" sz="2800" b="1" dirty="0">
              <a:latin typeface="Calibri"/>
              <a:cs typeface="Segoe UI"/>
            </a:endParaRPr>
          </a:p>
          <a:p>
            <a:r>
              <a:rPr lang="en-US" sz="2800" b="1" dirty="0">
                <a:latin typeface="Calibri"/>
                <a:cs typeface="Segoe UI"/>
              </a:rPr>
              <a:t>Which contact/wet time would you use? </a:t>
            </a:r>
            <a:r>
              <a:rPr lang="en-US" sz="2800" b="1" dirty="0">
                <a:latin typeface="Calibri"/>
                <a:cs typeface="Calibri"/>
              </a:rPr>
              <a:t> </a:t>
            </a:r>
          </a:p>
          <a:p>
            <a:pPr marL="514350" indent="-514350">
              <a:buAutoNum type="alphaUcPeriod"/>
            </a:pPr>
            <a:r>
              <a:rPr lang="en-US" sz="2800" dirty="0">
                <a:latin typeface="Calibri"/>
                <a:cs typeface="Calibri"/>
              </a:rPr>
              <a:t>The shortest time </a:t>
            </a:r>
          </a:p>
          <a:p>
            <a:pPr marL="514350" indent="-514350">
              <a:buAutoNum type="alphaUcPeriod"/>
            </a:pPr>
            <a:r>
              <a:rPr lang="en-US" sz="2800" dirty="0">
                <a:latin typeface="Calibri"/>
                <a:cs typeface="Calibri"/>
              </a:rPr>
              <a:t>The longest time </a:t>
            </a:r>
          </a:p>
          <a:p>
            <a:pPr marL="514350" indent="-514350">
              <a:buAutoNum type="alphaUcPeriod"/>
            </a:pPr>
            <a:r>
              <a:rPr lang="en-US" sz="2800" dirty="0">
                <a:latin typeface="Calibri"/>
                <a:cs typeface="Calibri"/>
              </a:rPr>
              <a:t>The average time </a:t>
            </a:r>
          </a:p>
          <a:p>
            <a:pPr marL="514350" indent="-514350">
              <a:buAutoNum type="alphaUcPeriod"/>
            </a:pPr>
            <a:r>
              <a:rPr lang="en-US" sz="2800" dirty="0">
                <a:latin typeface="Calibri"/>
                <a:cs typeface="Calibri"/>
              </a:rPr>
              <a:t>The expiry date </a:t>
            </a:r>
          </a:p>
          <a:p>
            <a:pPr marL="514350" indent="-514350">
              <a:buAutoNum type="alphaUcPeriod"/>
            </a:pPr>
            <a:r>
              <a:rPr lang="en-US" sz="2800" dirty="0">
                <a:latin typeface="Calibri"/>
                <a:cs typeface="Calibri"/>
              </a:rPr>
              <a:t>At midnight </a:t>
            </a:r>
          </a:p>
        </p:txBody>
      </p:sp>
      <p:pic>
        <p:nvPicPr>
          <p:cNvPr id="7" name="Picture 6" descr="Disinfectant product with a 2-minute contact time to kill MRSA and VRE label and a separate 5-minute contact time to kill TB label">
            <a:extLst>
              <a:ext uri="{FF2B5EF4-FFF2-40B4-BE49-F238E27FC236}">
                <a16:creationId xmlns:a16="http://schemas.microsoft.com/office/drawing/2014/main" id="{11EE859A-22A6-0B45-5BA2-5C7FA40E7106}"/>
              </a:ext>
            </a:extLst>
          </p:cNvPr>
          <p:cNvPicPr>
            <a:picLocks noChangeAspect="1"/>
          </p:cNvPicPr>
          <p:nvPr/>
        </p:nvPicPr>
        <p:blipFill>
          <a:blip r:embed="rId3"/>
          <a:stretch>
            <a:fillRect/>
          </a:stretch>
        </p:blipFill>
        <p:spPr>
          <a:xfrm>
            <a:off x="7369704" y="2907838"/>
            <a:ext cx="4094671" cy="3502438"/>
          </a:xfrm>
          <a:prstGeom prst="rect">
            <a:avLst/>
          </a:prstGeom>
        </p:spPr>
      </p:pic>
    </p:spTree>
    <p:extLst>
      <p:ext uri="{BB962C8B-B14F-4D97-AF65-F5344CB8AC3E}">
        <p14:creationId xmlns:p14="http://schemas.microsoft.com/office/powerpoint/2010/main" val="2949443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lstStyle/>
          <a:p>
            <a:r>
              <a:rPr lang="en-US" dirty="0">
                <a:ea typeface="+mj-lt"/>
                <a:cs typeface="+mj-lt"/>
              </a:rPr>
              <a:t>Case Scenario #3</a:t>
            </a:r>
            <a:endParaRPr lang="en-US" dirty="0"/>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smtClean="0"/>
              <a:pPr>
                <a:defRPr/>
              </a:pPr>
              <a:t>43</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8118D6-C4FC-6E9C-CE0B-75EC9BE4D01E}"/>
              </a:ext>
            </a:extLst>
          </p:cNvPr>
          <p:cNvSpPr txBox="1"/>
          <p:nvPr/>
        </p:nvSpPr>
        <p:spPr>
          <a:xfrm>
            <a:off x="642258" y="1621278"/>
            <a:ext cx="11166020" cy="440120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cs typeface="Segoe UI"/>
              </a:rPr>
              <a:t>You are using a disinfectant product that has different contact/wet times. This disinfectant product has, a 2-minute contact time to kill MRSA &amp; VRE and a 5-minute contact time to kill TB.   </a:t>
            </a:r>
            <a:r>
              <a:rPr lang="en-US" sz="2800" b="1" dirty="0">
                <a:latin typeface="Calibri"/>
                <a:cs typeface="Calibri"/>
              </a:rPr>
              <a:t> </a:t>
            </a:r>
            <a:endParaRPr lang="en-US" sz="2800" b="1" dirty="0">
              <a:latin typeface="Calibri"/>
              <a:cs typeface="Segoe UI"/>
            </a:endParaRPr>
          </a:p>
          <a:p>
            <a:endParaRPr lang="en-US" sz="2800" b="1" dirty="0">
              <a:latin typeface="Calibri"/>
              <a:cs typeface="Segoe UI"/>
            </a:endParaRPr>
          </a:p>
          <a:p>
            <a:r>
              <a:rPr lang="en-US" sz="2800" b="1" dirty="0">
                <a:latin typeface="Calibri"/>
                <a:cs typeface="Segoe UI"/>
              </a:rPr>
              <a:t>Which contact/wet time would you use? </a:t>
            </a:r>
            <a:r>
              <a:rPr lang="en-US" sz="2800" b="1" dirty="0">
                <a:latin typeface="Calibri"/>
                <a:cs typeface="Calibri"/>
              </a:rPr>
              <a:t> </a:t>
            </a:r>
          </a:p>
          <a:p>
            <a:pPr marL="514350" indent="-514350">
              <a:buAutoNum type="alphaUcPeriod"/>
            </a:pPr>
            <a:r>
              <a:rPr lang="en-US" sz="2800" dirty="0">
                <a:latin typeface="Calibri"/>
                <a:cs typeface="Calibri"/>
              </a:rPr>
              <a:t>The shortest time </a:t>
            </a:r>
          </a:p>
          <a:p>
            <a:pPr marL="514350" indent="-514350">
              <a:buAutoNum type="alphaUcPeriod"/>
            </a:pPr>
            <a:r>
              <a:rPr lang="en-US" sz="2800" b="1" dirty="0">
                <a:highlight>
                  <a:srgbClr val="FFFF00"/>
                </a:highlight>
                <a:latin typeface="Calibri"/>
                <a:cs typeface="Calibri"/>
              </a:rPr>
              <a:t>The longest time </a:t>
            </a:r>
          </a:p>
          <a:p>
            <a:pPr marL="514350" indent="-514350">
              <a:buAutoNum type="alphaUcPeriod"/>
            </a:pPr>
            <a:r>
              <a:rPr lang="en-US" sz="2800" dirty="0">
                <a:latin typeface="Calibri"/>
                <a:cs typeface="Calibri"/>
              </a:rPr>
              <a:t>The average time </a:t>
            </a:r>
          </a:p>
          <a:p>
            <a:pPr marL="514350" indent="-514350">
              <a:buAutoNum type="alphaUcPeriod"/>
            </a:pPr>
            <a:r>
              <a:rPr lang="en-US" sz="2800" dirty="0">
                <a:latin typeface="Calibri"/>
                <a:cs typeface="Calibri"/>
              </a:rPr>
              <a:t>The expiry date </a:t>
            </a:r>
          </a:p>
          <a:p>
            <a:pPr marL="514350" indent="-514350">
              <a:buAutoNum type="alphaUcPeriod"/>
            </a:pPr>
            <a:r>
              <a:rPr lang="en-US" sz="2800" dirty="0">
                <a:latin typeface="Calibri"/>
                <a:cs typeface="Calibri"/>
              </a:rPr>
              <a:t>At midnight </a:t>
            </a:r>
          </a:p>
        </p:txBody>
      </p:sp>
      <p:pic>
        <p:nvPicPr>
          <p:cNvPr id="8" name="Picture 7" descr="Disinfectant product with a 2-minute contact time to kill MRSA and VRE label and a separate 5-minute contact time to kill TB label">
            <a:extLst>
              <a:ext uri="{FF2B5EF4-FFF2-40B4-BE49-F238E27FC236}">
                <a16:creationId xmlns:a16="http://schemas.microsoft.com/office/drawing/2014/main" id="{710F3235-AD7A-837A-1C60-341808923C5A}"/>
              </a:ext>
            </a:extLst>
          </p:cNvPr>
          <p:cNvPicPr>
            <a:picLocks noChangeAspect="1"/>
          </p:cNvPicPr>
          <p:nvPr/>
        </p:nvPicPr>
        <p:blipFill>
          <a:blip r:embed="rId3"/>
          <a:stretch>
            <a:fillRect/>
          </a:stretch>
        </p:blipFill>
        <p:spPr>
          <a:xfrm>
            <a:off x="7369704" y="2907838"/>
            <a:ext cx="4094671" cy="3502438"/>
          </a:xfrm>
          <a:prstGeom prst="rect">
            <a:avLst/>
          </a:prstGeom>
        </p:spPr>
      </p:pic>
    </p:spTree>
    <p:extLst>
      <p:ext uri="{BB962C8B-B14F-4D97-AF65-F5344CB8AC3E}">
        <p14:creationId xmlns:p14="http://schemas.microsoft.com/office/powerpoint/2010/main" val="457449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F5E267-6E69-FA1A-940C-FEEBB3D4F1BA}"/>
              </a:ext>
            </a:extLst>
          </p:cNvPr>
          <p:cNvSpPr/>
          <p:nvPr/>
        </p:nvSpPr>
        <p:spPr>
          <a:xfrm>
            <a:off x="-20595" y="19822"/>
            <a:ext cx="12212594" cy="6847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solidFill>
                <a:srgbClr val="376092"/>
              </a:solidFill>
              <a:cs typeface="Calibri"/>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14"/>
          </p:nvPr>
        </p:nvSpPr>
        <p:spPr/>
        <p:txBody>
          <a:bodyPr/>
          <a:lstStyle/>
          <a:p>
            <a:pPr>
              <a:defRPr/>
            </a:pPr>
            <a:fld id="{8F175D74-ED98-4489-9FB3-9363BDDBA762}" type="slidenum">
              <a:rPr lang="en-US" dirty="0" smtClean="0"/>
              <a:pPr>
                <a:defRPr/>
              </a:pPr>
              <a:t>44</a:t>
            </a:fld>
            <a:endParaRPr lang="en-US">
              <a:solidFill>
                <a:schemeClr val="bg1"/>
              </a:solidFill>
            </a:endParaRPr>
          </a:p>
        </p:txBody>
      </p:sp>
      <p:sp>
        <p:nvSpPr>
          <p:cNvPr id="5" name="Rectangle 4">
            <a:extLst>
              <a:ext uri="{FF2B5EF4-FFF2-40B4-BE49-F238E27FC236}">
                <a16:creationId xmlns:a16="http://schemas.microsoft.com/office/drawing/2014/main" id="{2053DCB3-E084-48ED-87DD-510A53D1DE15}"/>
              </a:ext>
            </a:extLst>
          </p:cNvPr>
          <p:cNvSpPr/>
          <p:nvPr/>
        </p:nvSpPr>
        <p:spPr>
          <a:xfrm>
            <a:off x="7972439" y="5502668"/>
            <a:ext cx="419647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EVS closet filled with six areas for improvement examples">
            <a:extLst>
              <a:ext uri="{FF2B5EF4-FFF2-40B4-BE49-F238E27FC236}">
                <a16:creationId xmlns:a16="http://schemas.microsoft.com/office/drawing/2014/main" id="{866B2060-23A3-44CD-B9B0-1FC41FD82D0B}"/>
              </a:ext>
            </a:extLst>
          </p:cNvPr>
          <p:cNvPicPr>
            <a:picLocks noChangeAspect="1"/>
          </p:cNvPicPr>
          <p:nvPr/>
        </p:nvPicPr>
        <p:blipFill>
          <a:blip r:embed="rId3"/>
          <a:stretch>
            <a:fillRect/>
          </a:stretch>
        </p:blipFill>
        <p:spPr>
          <a:xfrm>
            <a:off x="4773123" y="511019"/>
            <a:ext cx="6958222" cy="6056911"/>
          </a:xfrm>
          <a:prstGeom prst="rect">
            <a:avLst/>
          </a:prstGeom>
        </p:spPr>
      </p:pic>
      <p:sp>
        <p:nvSpPr>
          <p:cNvPr id="7" name="Rectangle 6">
            <a:extLst>
              <a:ext uri="{FF2B5EF4-FFF2-40B4-BE49-F238E27FC236}">
                <a16:creationId xmlns:a16="http://schemas.microsoft.com/office/drawing/2014/main" id="{08003441-DFEE-9FCF-9613-6961AD6D1E53}"/>
              </a:ext>
            </a:extLst>
          </p:cNvPr>
          <p:cNvSpPr/>
          <p:nvPr/>
        </p:nvSpPr>
        <p:spPr>
          <a:xfrm>
            <a:off x="213187" y="511194"/>
            <a:ext cx="4729976" cy="1942170"/>
          </a:xfrm>
          <a:prstGeom prst="rect">
            <a:avLst/>
          </a:prstGeom>
          <a:solidFill>
            <a:srgbClr val="133E6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6F025AC-CEE6-2C1B-04C2-4A703964B3F7}"/>
              </a:ext>
            </a:extLst>
          </p:cNvPr>
          <p:cNvSpPr>
            <a:spLocks noGrp="1"/>
          </p:cNvSpPr>
          <p:nvPr>
            <p:ph type="title"/>
          </p:nvPr>
        </p:nvSpPr>
        <p:spPr>
          <a:xfrm>
            <a:off x="207011" y="577065"/>
            <a:ext cx="4756592" cy="1809845"/>
          </a:xfrm>
          <a:noFill/>
          <a:ln>
            <a:noFill/>
          </a:ln>
        </p:spPr>
        <p:style>
          <a:lnRef idx="2">
            <a:schemeClr val="accent6"/>
          </a:lnRef>
          <a:fillRef idx="1">
            <a:schemeClr val="lt1"/>
          </a:fillRef>
          <a:effectRef idx="0">
            <a:schemeClr val="accent6"/>
          </a:effectRef>
          <a:fontRef idx="minor">
            <a:schemeClr val="dk1"/>
          </a:fontRef>
        </p:style>
        <p:txBody>
          <a:bodyPr/>
          <a:lstStyle/>
          <a:p>
            <a:r>
              <a:rPr lang="en-US" dirty="0">
                <a:solidFill>
                  <a:srgbClr val="FFFFFF"/>
                </a:solidFill>
              </a:rPr>
              <a:t>Picture This: What to Look for in an EVS Closet</a:t>
            </a:r>
            <a:br>
              <a:rPr lang="en-US" dirty="0">
                <a:solidFill>
                  <a:srgbClr val="FFFFFF"/>
                </a:solidFill>
                <a:cs typeface="Calibri"/>
              </a:rPr>
            </a:br>
            <a:r>
              <a:rPr lang="en-US" sz="2800" b="0" dirty="0">
                <a:solidFill>
                  <a:srgbClr val="FFFFFF"/>
                </a:solidFill>
                <a:ea typeface="+mj-lt"/>
                <a:cs typeface="+mj-lt"/>
              </a:rPr>
              <a:t>Identify 6 areas for improvement.</a:t>
            </a:r>
            <a:endParaRPr lang="en-US" sz="2800" dirty="0">
              <a:solidFill>
                <a:srgbClr val="FFFFFF"/>
              </a:solidFill>
              <a:ea typeface="+mj-lt"/>
              <a:cs typeface="+mj-lt"/>
            </a:endParaRPr>
          </a:p>
        </p:txBody>
      </p:sp>
    </p:spTree>
    <p:extLst>
      <p:ext uri="{BB962C8B-B14F-4D97-AF65-F5344CB8AC3E}">
        <p14:creationId xmlns:p14="http://schemas.microsoft.com/office/powerpoint/2010/main" val="4275056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E8D080-A970-7C54-F831-9A2A08CB4F77}"/>
              </a:ext>
            </a:extLst>
          </p:cNvPr>
          <p:cNvSpPr/>
          <p:nvPr/>
        </p:nvSpPr>
        <p:spPr>
          <a:xfrm>
            <a:off x="8153400" y="5257800"/>
            <a:ext cx="3937000" cy="1535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34EC02-DB25-4BBB-844D-800EA9032C96}"/>
              </a:ext>
            </a:extLst>
          </p:cNvPr>
          <p:cNvSpPr>
            <a:spLocks noGrp="1"/>
          </p:cNvSpPr>
          <p:nvPr>
            <p:ph idx="1"/>
          </p:nvPr>
        </p:nvSpPr>
        <p:spPr>
          <a:xfrm>
            <a:off x="838200" y="1951037"/>
            <a:ext cx="8610600" cy="4144963"/>
          </a:xfrm>
          <a:solidFill>
            <a:schemeClr val="bg1"/>
          </a:solidFill>
        </p:spPr>
        <p:txBody>
          <a:bodyPr/>
          <a:lstStyle/>
          <a:p>
            <a:r>
              <a:rPr lang="en-US" dirty="0"/>
              <a:t>Use a detergent </a:t>
            </a:r>
            <a:r>
              <a:rPr lang="en-US" dirty="0">
                <a:cs typeface="Calibri" panose="020F0502020204030204" pitchFamily="34" charset="0"/>
              </a:rPr>
              <a:t>(Note: soap is a detergent</a:t>
            </a:r>
            <a:r>
              <a:rPr lang="en-US" dirty="0"/>
              <a:t>)</a:t>
            </a:r>
          </a:p>
          <a:p>
            <a:r>
              <a:rPr lang="en-US" dirty="0"/>
              <a:t>Detergent is mixed with water to lift the dirt off surface </a:t>
            </a:r>
          </a:p>
          <a:p>
            <a:r>
              <a:rPr lang="en-US" dirty="0"/>
              <a:t>Removes but does not kill germs </a:t>
            </a:r>
          </a:p>
          <a:p>
            <a:r>
              <a:rPr lang="en-US" dirty="0"/>
              <a:t>Germs can live in cleaning solution, change often</a:t>
            </a:r>
          </a:p>
          <a:p>
            <a:r>
              <a:rPr lang="en-US" dirty="0"/>
              <a:t>Less toxic, less odor, and cheaper than disinfectants</a:t>
            </a:r>
          </a:p>
          <a:p>
            <a:pPr marL="0" indent="0">
              <a:buNone/>
            </a:pPr>
            <a:endParaRPr lang="en-US" dirty="0"/>
          </a:p>
        </p:txBody>
      </p:sp>
      <p:pic>
        <p:nvPicPr>
          <p:cNvPr id="8" name="Picture 7" descr="Icon&#10;&#10;Description automatically generated">
            <a:extLst>
              <a:ext uri="{FF2B5EF4-FFF2-40B4-BE49-F238E27FC236}">
                <a16:creationId xmlns:a16="http://schemas.microsoft.com/office/drawing/2014/main" id="{07335DCF-6175-4900-B7DE-209F21B6C10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16020" y="3962400"/>
            <a:ext cx="3107717" cy="2895601"/>
          </a:xfrm>
          <a:prstGeom prst="rect">
            <a:avLst/>
          </a:prstGeom>
        </p:spPr>
      </p:pic>
      <p:sp>
        <p:nvSpPr>
          <p:cNvPr id="2" name="Title 1">
            <a:extLst>
              <a:ext uri="{FF2B5EF4-FFF2-40B4-BE49-F238E27FC236}">
                <a16:creationId xmlns:a16="http://schemas.microsoft.com/office/drawing/2014/main" id="{4B1C3AE4-4F31-461C-AEB2-2D016BC84299}"/>
              </a:ext>
            </a:extLst>
          </p:cNvPr>
          <p:cNvSpPr>
            <a:spLocks noGrp="1"/>
          </p:cNvSpPr>
          <p:nvPr>
            <p:ph type="title"/>
          </p:nvPr>
        </p:nvSpPr>
        <p:spPr/>
        <p:txBody>
          <a:bodyPr/>
          <a:lstStyle/>
          <a:p>
            <a:r>
              <a:rPr lang="en-US" sz="3200" dirty="0"/>
              <a:t>Detergents </a:t>
            </a:r>
          </a:p>
        </p:txBody>
      </p:sp>
      <p:sp>
        <p:nvSpPr>
          <p:cNvPr id="4" name="Slide Number Placeholder 3">
            <a:extLst>
              <a:ext uri="{FF2B5EF4-FFF2-40B4-BE49-F238E27FC236}">
                <a16:creationId xmlns:a16="http://schemas.microsoft.com/office/drawing/2014/main" id="{617BC24E-B611-44A7-BFC1-302CA05D5ED2}"/>
              </a:ext>
            </a:extLst>
          </p:cNvPr>
          <p:cNvSpPr>
            <a:spLocks noGrp="1"/>
          </p:cNvSpPr>
          <p:nvPr>
            <p:ph type="sldNum" sz="quarter" idx="14"/>
          </p:nvPr>
        </p:nvSpPr>
        <p:spPr/>
        <p:txBody>
          <a:bodyPr/>
          <a:lstStyle/>
          <a:p>
            <a:pPr>
              <a:defRPr/>
            </a:pPr>
            <a:fld id="{8F175D74-ED98-4489-9FB3-9363BDDBA762}" type="slidenum">
              <a:rPr lang="en-US" smtClean="0"/>
              <a:pPr>
                <a:defRPr/>
              </a:pPr>
              <a:t>5</a:t>
            </a:fld>
            <a:endParaRPr lang="en-US">
              <a:solidFill>
                <a:schemeClr val="bg1"/>
              </a:solidFill>
            </a:endParaRPr>
          </a:p>
        </p:txBody>
      </p:sp>
    </p:spTree>
    <p:extLst>
      <p:ext uri="{BB962C8B-B14F-4D97-AF65-F5344CB8AC3E}">
        <p14:creationId xmlns:p14="http://schemas.microsoft.com/office/powerpoint/2010/main" val="405799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C24B4B0-C99C-4CA2-8312-46B6691C6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982" y="1598708"/>
            <a:ext cx="2895600" cy="42505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1BA51D5-93F3-4E73-A27E-F649AC7311A0}"/>
              </a:ext>
            </a:extLst>
          </p:cNvPr>
          <p:cNvSpPr/>
          <p:nvPr/>
        </p:nvSpPr>
        <p:spPr>
          <a:xfrm>
            <a:off x="9611980" y="3920796"/>
            <a:ext cx="1355695" cy="275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0FCC71-D644-421E-B66E-12ADE987B2E5}"/>
              </a:ext>
            </a:extLst>
          </p:cNvPr>
          <p:cNvSpPr/>
          <p:nvPr/>
        </p:nvSpPr>
        <p:spPr>
          <a:xfrm>
            <a:off x="10410872" y="4762483"/>
            <a:ext cx="556803" cy="2754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2530-09B1-465B-A797-94E9A022905F}"/>
              </a:ext>
            </a:extLst>
          </p:cNvPr>
          <p:cNvSpPr>
            <a:spLocks noGrp="1"/>
          </p:cNvSpPr>
          <p:nvPr>
            <p:ph type="title"/>
          </p:nvPr>
        </p:nvSpPr>
        <p:spPr>
          <a:xfrm>
            <a:off x="571018" y="528320"/>
            <a:ext cx="9830764" cy="1143000"/>
          </a:xfrm>
        </p:spPr>
        <p:txBody>
          <a:bodyPr/>
          <a:lstStyle/>
          <a:p>
            <a:r>
              <a:rPr lang="en-US" sz="3200" dirty="0">
                <a:latin typeface="Calibri" panose="020F0502020204030204" pitchFamily="34" charset="0"/>
                <a:cs typeface="Calibri" panose="020F0502020204030204" pitchFamily="34" charset="0"/>
              </a:rPr>
              <a:t>Disinfection and Disinfectants </a:t>
            </a:r>
          </a:p>
        </p:txBody>
      </p:sp>
      <p:sp>
        <p:nvSpPr>
          <p:cNvPr id="3" name="Content Placeholder 2">
            <a:extLst>
              <a:ext uri="{FF2B5EF4-FFF2-40B4-BE49-F238E27FC236}">
                <a16:creationId xmlns:a16="http://schemas.microsoft.com/office/drawing/2014/main" id="{D8F17B29-75B3-45C2-B71F-F0A107841EBA}"/>
              </a:ext>
            </a:extLst>
          </p:cNvPr>
          <p:cNvSpPr>
            <a:spLocks noGrp="1"/>
          </p:cNvSpPr>
          <p:nvPr>
            <p:ph idx="1"/>
          </p:nvPr>
        </p:nvSpPr>
        <p:spPr>
          <a:xfrm>
            <a:off x="952502" y="1544224"/>
            <a:ext cx="8953500" cy="3472079"/>
          </a:xfrm>
        </p:spPr>
        <p:txBody>
          <a:bodyPr/>
          <a:lstStyle/>
          <a:p>
            <a:pPr>
              <a:spcBef>
                <a:spcPts val="600"/>
              </a:spcBef>
              <a:spcAft>
                <a:spcPts val="600"/>
              </a:spcAft>
            </a:pPr>
            <a:r>
              <a:rPr lang="en-US" dirty="0">
                <a:latin typeface="+mn-lt"/>
                <a:cs typeface="Calibri" panose="020F0502020204030204" pitchFamily="34" charset="0"/>
              </a:rPr>
              <a:t>Chemicals that kill germs (e.g., quats, bleach, hydrogen peroxide)</a:t>
            </a:r>
          </a:p>
          <a:p>
            <a:pPr>
              <a:spcBef>
                <a:spcPts val="600"/>
              </a:spcBef>
              <a:spcAft>
                <a:spcPts val="600"/>
              </a:spcAft>
            </a:pPr>
            <a:r>
              <a:rPr lang="en-US" dirty="0">
                <a:latin typeface="+mn-lt"/>
                <a:cs typeface="Calibri" panose="020F0502020204030204" pitchFamily="34" charset="0"/>
              </a:rPr>
              <a:t>Used on hard, non-porous surfaces </a:t>
            </a:r>
            <a:r>
              <a:rPr lang="en-US" dirty="0">
                <a:latin typeface="+mn-lt"/>
              </a:rPr>
              <a:t>such as bedrails and bedside tables</a:t>
            </a:r>
          </a:p>
          <a:p>
            <a:pPr>
              <a:spcBef>
                <a:spcPts val="600"/>
              </a:spcBef>
              <a:spcAft>
                <a:spcPts val="600"/>
              </a:spcAft>
            </a:pPr>
            <a:r>
              <a:rPr lang="en-US" dirty="0">
                <a:latin typeface="+mn-lt"/>
                <a:cs typeface="Calibri" panose="020F0502020204030204" pitchFamily="34" charset="0"/>
              </a:rPr>
              <a:t>A one-step detergent-disinfectant product cleans and disinfects at the same time</a:t>
            </a:r>
          </a:p>
          <a:p>
            <a:pPr marL="0" indent="0">
              <a:spcBef>
                <a:spcPts val="600"/>
              </a:spcBef>
              <a:spcAft>
                <a:spcPts val="600"/>
              </a:spcAft>
              <a:buNone/>
            </a:pPr>
            <a:endParaRPr lang="en-US" b="1" dirty="0">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id="{8B88E40C-B075-4EC4-927A-A91A1F595B5E}"/>
              </a:ext>
            </a:extLst>
          </p:cNvPr>
          <p:cNvSpPr>
            <a:spLocks noGrp="1"/>
          </p:cNvSpPr>
          <p:nvPr>
            <p:ph type="sldNum" sz="quarter" idx="14"/>
          </p:nvPr>
        </p:nvSpPr>
        <p:spPr/>
        <p:txBody>
          <a:bodyPr/>
          <a:lstStyle/>
          <a:p>
            <a:pPr>
              <a:defRPr/>
            </a:pPr>
            <a:fld id="{8F175D74-ED98-4489-9FB3-9363BDDBA762}" type="slidenum">
              <a:rPr lang="en-US" smtClean="0"/>
              <a:pPr>
                <a:defRPr/>
              </a:pPr>
              <a:t>6</a:t>
            </a:fld>
            <a:endParaRPr lang="en-US">
              <a:solidFill>
                <a:schemeClr val="bg1"/>
              </a:solidFill>
            </a:endParaRPr>
          </a:p>
        </p:txBody>
      </p:sp>
      <p:pic>
        <p:nvPicPr>
          <p:cNvPr id="9" name="Picture 4" descr="A picture containing text&#10;&#10;Description automatically generated">
            <a:extLst>
              <a:ext uri="{FF2B5EF4-FFF2-40B4-BE49-F238E27FC236}">
                <a16:creationId xmlns:a16="http://schemas.microsoft.com/office/drawing/2014/main" id="{F4E46783-C430-B919-0308-9BA7EBC35E8C}"/>
              </a:ext>
            </a:extLst>
          </p:cNvPr>
          <p:cNvPicPr>
            <a:picLocks noChangeAspect="1"/>
          </p:cNvPicPr>
          <p:nvPr/>
        </p:nvPicPr>
        <p:blipFill>
          <a:blip r:embed="rId4"/>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429105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55A9A-8564-40C4-87E6-0C3BA1026850}"/>
              </a:ext>
            </a:extLst>
          </p:cNvPr>
          <p:cNvSpPr/>
          <p:nvPr/>
        </p:nvSpPr>
        <p:spPr>
          <a:xfrm>
            <a:off x="8382000" y="5867400"/>
            <a:ext cx="3757246" cy="97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15BBFF-4645-4A24-B8E7-9D3E686371DC}"/>
              </a:ext>
            </a:extLst>
          </p:cNvPr>
          <p:cNvSpPr txBox="1"/>
          <p:nvPr/>
        </p:nvSpPr>
        <p:spPr>
          <a:xfrm>
            <a:off x="1752600" y="6046915"/>
            <a:ext cx="9815974" cy="492443"/>
          </a:xfrm>
          <a:prstGeom prst="rect">
            <a:avLst/>
          </a:prstGeom>
          <a:noFill/>
        </p:spPr>
        <p:txBody>
          <a:bodyPr wrap="square" lIns="91440" tIns="45720" rIns="91440" bIns="45720" rtlCol="0" anchor="t">
            <a:spAutoFit/>
          </a:bodyPr>
          <a:lstStyle/>
          <a:p>
            <a:r>
              <a:rPr lang="en-US" sz="2600" b="1" dirty="0">
                <a:effectLst/>
                <a:latin typeface="+mn-lt"/>
                <a:cs typeface="Arial"/>
              </a:rPr>
              <a:t>Do </a:t>
            </a:r>
            <a:r>
              <a:rPr lang="en-US" sz="2600" b="1" i="1" u="sng" dirty="0">
                <a:effectLst/>
                <a:latin typeface="+mn-lt"/>
                <a:cs typeface="Arial"/>
              </a:rPr>
              <a:t>not</a:t>
            </a:r>
            <a:r>
              <a:rPr lang="en-US" sz="2600" b="1" dirty="0">
                <a:effectLst/>
                <a:latin typeface="+mn-lt"/>
                <a:cs typeface="Arial"/>
              </a:rPr>
              <a:t> mix </a:t>
            </a:r>
            <a:r>
              <a:rPr lang="en-US" sz="2600" b="1" dirty="0">
                <a:latin typeface="+mn-lt"/>
                <a:cs typeface="Arial"/>
              </a:rPr>
              <a:t>quats and bleach</a:t>
            </a:r>
            <a:r>
              <a:rPr lang="en-US" sz="2600" b="1" dirty="0">
                <a:effectLst/>
                <a:latin typeface="+mn-lt"/>
                <a:cs typeface="Arial"/>
              </a:rPr>
              <a:t>, as </a:t>
            </a:r>
            <a:r>
              <a:rPr lang="en-US" sz="2600" b="1" dirty="0">
                <a:latin typeface="+mn-lt"/>
                <a:cs typeface="Arial"/>
              </a:rPr>
              <a:t>this can form</a:t>
            </a:r>
            <a:r>
              <a:rPr lang="en-US" sz="2600" b="1" dirty="0">
                <a:effectLst/>
                <a:latin typeface="+mn-lt"/>
                <a:cs typeface="Arial"/>
              </a:rPr>
              <a:t> a toxic gas.</a:t>
            </a:r>
            <a:r>
              <a:rPr lang="en-US" sz="2600" b="1" dirty="0">
                <a:latin typeface="+mn-lt"/>
                <a:cs typeface="Arial"/>
              </a:rPr>
              <a:t>  </a:t>
            </a:r>
            <a:endParaRPr lang="en-US" sz="2600" b="1" dirty="0">
              <a:effectLst/>
              <a:latin typeface="+mn-lt"/>
            </a:endParaRPr>
          </a:p>
        </p:txBody>
      </p:sp>
      <p:pic>
        <p:nvPicPr>
          <p:cNvPr id="5" name="Picture 4" descr="A yellow triangle sign&#10;&#10;Description automatically generated with low confidence">
            <a:extLst>
              <a:ext uri="{FF2B5EF4-FFF2-40B4-BE49-F238E27FC236}">
                <a16:creationId xmlns:a16="http://schemas.microsoft.com/office/drawing/2014/main" id="{24D737F7-3852-4885-A45B-C99F9C3D7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26" y="5760007"/>
            <a:ext cx="973014" cy="973014"/>
          </a:xfrm>
          <a:prstGeom prst="rect">
            <a:avLst/>
          </a:prstGeom>
        </p:spPr>
      </p:pic>
      <p:graphicFrame>
        <p:nvGraphicFramePr>
          <p:cNvPr id="7" name="Table 7">
            <a:extLst>
              <a:ext uri="{FF2B5EF4-FFF2-40B4-BE49-F238E27FC236}">
                <a16:creationId xmlns:a16="http://schemas.microsoft.com/office/drawing/2014/main" id="{D168AEC2-FCBB-4788-8494-E7ED7CA7FD3A}"/>
              </a:ext>
            </a:extLst>
          </p:cNvPr>
          <p:cNvGraphicFramePr>
            <a:graphicFrameLocks noGrp="1"/>
          </p:cNvGraphicFramePr>
          <p:nvPr>
            <p:extLst>
              <p:ext uri="{D42A27DB-BD31-4B8C-83A1-F6EECF244321}">
                <p14:modId xmlns:p14="http://schemas.microsoft.com/office/powerpoint/2010/main" val="2286643705"/>
              </p:ext>
            </p:extLst>
          </p:nvPr>
        </p:nvGraphicFramePr>
        <p:xfrm>
          <a:off x="613833" y="599016"/>
          <a:ext cx="10945147" cy="5120640"/>
        </p:xfrm>
        <a:graphic>
          <a:graphicData uri="http://schemas.openxmlformats.org/drawingml/2006/table">
            <a:tbl>
              <a:tblPr firstRow="1" bandRow="1">
                <a:tableStyleId>{5C22544A-7EE6-4342-B048-85BDC9FD1C3A}</a:tableStyleId>
              </a:tblPr>
              <a:tblGrid>
                <a:gridCol w="3186574">
                  <a:extLst>
                    <a:ext uri="{9D8B030D-6E8A-4147-A177-3AD203B41FA5}">
                      <a16:colId xmlns:a16="http://schemas.microsoft.com/office/drawing/2014/main" val="3960001072"/>
                    </a:ext>
                  </a:extLst>
                </a:gridCol>
                <a:gridCol w="7758573">
                  <a:extLst>
                    <a:ext uri="{9D8B030D-6E8A-4147-A177-3AD203B41FA5}">
                      <a16:colId xmlns:a16="http://schemas.microsoft.com/office/drawing/2014/main" val="254622921"/>
                    </a:ext>
                  </a:extLst>
                </a:gridCol>
              </a:tblGrid>
              <a:tr h="3657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cap="none" normalizeH="0" baseline="0" dirty="0">
                          <a:ln>
                            <a:noFill/>
                          </a:ln>
                          <a:solidFill>
                            <a:srgbClr val="FFFFFF"/>
                          </a:solidFill>
                          <a:effectLst/>
                          <a:latin typeface="+mj-lt"/>
                          <a:cs typeface="Calibri"/>
                        </a:rPr>
                        <a:t>Disinfectant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cap="none" normalizeH="0" baseline="0" dirty="0">
                          <a:ln>
                            <a:noFill/>
                          </a:ln>
                          <a:solidFill>
                            <a:srgbClr val="FFFFFF"/>
                          </a:solidFill>
                          <a:effectLst/>
                          <a:latin typeface="+mj-lt"/>
                          <a:cs typeface="Calibri"/>
                        </a:rPr>
                        <a:t>Properties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427735"/>
                  </a:ext>
                </a:extLst>
              </a:tr>
              <a:tr h="370840">
                <a:tc>
                  <a:txBody>
                    <a:bodyPr/>
                    <a:lstStyle/>
                    <a:p>
                      <a:pPr marL="0" marR="0" lvl="0" indent="0" algn="l" defTabSz="457200" rtl="0" eaLnBrk="1" fontAlgn="base"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600" b="1" i="0" u="none" strike="noStrike" cap="none" normalizeH="0" baseline="0" dirty="0">
                          <a:ln>
                            <a:noFill/>
                          </a:ln>
                          <a:solidFill>
                            <a:srgbClr val="000000"/>
                          </a:solidFill>
                          <a:effectLst/>
                          <a:latin typeface="+mj-lt"/>
                          <a:cs typeface="Calibri"/>
                        </a:rPr>
                        <a:t>Quaternary Ammonium Products (Quats)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Widely-used</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kumimoji="0" lang="en-US" altLang="en-US" sz="2600" b="0" i="0" u="none" strike="noStrike" cap="none" normalizeH="0" baseline="0" dirty="0">
                          <a:ln>
                            <a:noFill/>
                          </a:ln>
                          <a:solidFill>
                            <a:srgbClr val="000000"/>
                          </a:solidFill>
                          <a:effectLst/>
                          <a:latin typeface="+mj-lt"/>
                          <a:cs typeface="Calibri"/>
                        </a:rPr>
                        <a:t>Generally</a:t>
                      </a:r>
                      <a:r>
                        <a:rPr lang="en-US" altLang="en-US" sz="2600" b="0" i="0" u="none" strike="noStrike" cap="none" normalizeH="0" baseline="0" dirty="0">
                          <a:ln>
                            <a:noFill/>
                          </a:ln>
                          <a:solidFill>
                            <a:srgbClr val="000000"/>
                          </a:solidFill>
                          <a:effectLst/>
                          <a:latin typeface="+mj-lt"/>
                          <a:cs typeface="Calibri"/>
                        </a:rPr>
                        <a:t>,</a:t>
                      </a:r>
                      <a:r>
                        <a:rPr kumimoji="0" lang="en-US" altLang="en-US" sz="2600" b="0" i="0" u="none" strike="noStrike" cap="none" normalizeH="0" baseline="0" dirty="0">
                          <a:ln>
                            <a:noFill/>
                          </a:ln>
                          <a:solidFill>
                            <a:srgbClr val="000000"/>
                          </a:solidFill>
                          <a:effectLst/>
                          <a:latin typeface="+mj-lt"/>
                          <a:cs typeface="Calibri"/>
                        </a:rPr>
                        <a:t> doesn’t kill spores</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Can cause health problems; ensure proper personal protective equipment (PPE)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924344"/>
                  </a:ext>
                </a:extLst>
              </a:tr>
              <a:tr h="370840">
                <a:tc>
                  <a:txBody>
                    <a:bodyPr/>
                    <a:lstStyle/>
                    <a:p>
                      <a:pPr marL="0" marR="0" lvl="0" indent="0" algn="l" rtl="0" eaLnBrk="1" fontAlgn="base" latinLnBrk="0" hangingPunct="1">
                        <a:lnSpc>
                          <a:spcPct val="100000"/>
                        </a:lnSpc>
                        <a:spcBef>
                          <a:spcPts val="0"/>
                        </a:spcBef>
                        <a:spcAft>
                          <a:spcPts val="0"/>
                        </a:spcAft>
                        <a:buClrTx/>
                        <a:buSzPct val="100000"/>
                        <a:buFontTx/>
                        <a:buNone/>
                      </a:pPr>
                      <a:r>
                        <a:rPr kumimoji="0" lang="en-US" altLang="en-US" sz="2600" b="1" i="0" u="none" strike="noStrike" cap="none" normalizeH="0" baseline="0" dirty="0">
                          <a:ln>
                            <a:noFill/>
                          </a:ln>
                          <a:solidFill>
                            <a:srgbClr val="000000"/>
                          </a:solidFill>
                          <a:effectLst/>
                          <a:latin typeface="+mj-lt"/>
                          <a:cs typeface="Calibri"/>
                        </a:rPr>
                        <a:t>Chlorine-based</a:t>
                      </a:r>
                      <a:r>
                        <a:rPr lang="en-US" altLang="en-US" sz="2600" b="1" i="0" u="none" strike="noStrike" cap="none" normalizeH="0" baseline="0" dirty="0">
                          <a:ln>
                            <a:noFill/>
                          </a:ln>
                          <a:solidFill>
                            <a:srgbClr val="000000"/>
                          </a:solidFill>
                          <a:effectLst/>
                          <a:latin typeface="+mj-lt"/>
                          <a:cs typeface="Calibri"/>
                        </a:rPr>
                        <a:t> </a:t>
                      </a:r>
                      <a:endParaRPr kumimoji="0" lang="en-US" altLang="en-US" sz="2600" b="1"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2600" b="1" i="0" u="none" strike="noStrike" cap="none" normalizeH="0" baseline="0" dirty="0">
                          <a:ln>
                            <a:noFill/>
                          </a:ln>
                          <a:solidFill>
                            <a:srgbClr val="000000"/>
                          </a:solidFill>
                          <a:effectLst/>
                          <a:latin typeface="+mj-lt"/>
                          <a:cs typeface="Calibri"/>
                        </a:rPr>
                        <a:t>(Bleach)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Kills a wide range of germs including spores</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Fast-acting</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Can cause health problems; ensure proper PPE use</a:t>
                      </a:r>
                    </a:p>
                    <a:p>
                      <a:pPr marL="169545" marR="0" lvl="0" indent="-169545" algn="l" rtl="0" eaLnBrk="1" fontAlgn="base" latinLnBrk="0" hangingPunct="1">
                        <a:lnSpc>
                          <a:spcPct val="100000"/>
                        </a:lnSpc>
                        <a:spcBef>
                          <a:spcPts val="0"/>
                        </a:spcBef>
                        <a:spcAft>
                          <a:spcPts val="0"/>
                        </a:spcAft>
                        <a:buClr>
                          <a:srgbClr val="000000"/>
                        </a:buClr>
                        <a:buSzPct val="100000"/>
                        <a:buFont typeface="Arial" charset="0"/>
                        <a:buChar char="•"/>
                      </a:pPr>
                      <a:r>
                        <a:rPr kumimoji="0" lang="en-US" altLang="en-US" sz="2600" b="0" i="0" u="none" strike="noStrike" cap="none" normalizeH="0" baseline="0" dirty="0">
                          <a:ln>
                            <a:noFill/>
                          </a:ln>
                          <a:solidFill>
                            <a:srgbClr val="000000"/>
                          </a:solidFill>
                          <a:effectLst/>
                          <a:latin typeface="+mj-lt"/>
                          <a:cs typeface="Calibri"/>
                        </a:rPr>
                        <a:t>Can damage metals and fabrics</a:t>
                      </a:r>
                      <a:r>
                        <a:rPr lang="en-US" altLang="en-US" sz="2600" b="0" i="0" u="none" strike="noStrike" cap="none" normalizeH="0" baseline="0" dirty="0">
                          <a:ln>
                            <a:noFill/>
                          </a:ln>
                          <a:solidFill>
                            <a:srgbClr val="000000"/>
                          </a:solidFill>
                          <a:effectLst/>
                          <a:latin typeface="+mj-lt"/>
                          <a:cs typeface="Calibri"/>
                        </a:rPr>
                        <a:t> </a:t>
                      </a:r>
                      <a:endParaRPr kumimoji="0" lang="en-US" altLang="en-US" sz="2600" b="0" i="0" u="none" strike="noStrike" cap="none" normalizeH="0" baseline="0" dirty="0">
                        <a:ln>
                          <a:noFill/>
                        </a:ln>
                        <a:solidFill>
                          <a:srgbClr val="000000"/>
                        </a:solidFill>
                        <a:effectLst/>
                        <a:latin typeface="+mj-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047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cap="none" normalizeH="0" baseline="0" dirty="0">
                          <a:ln>
                            <a:noFill/>
                          </a:ln>
                          <a:solidFill>
                            <a:srgbClr val="000000"/>
                          </a:solidFill>
                          <a:effectLst/>
                          <a:latin typeface="+mj-lt"/>
                          <a:cs typeface="Calibri"/>
                        </a:rPr>
                        <a:t>Hydrogen peroxide, accelerated H</a:t>
                      </a:r>
                      <a:r>
                        <a:rPr kumimoji="0" lang="en-US" altLang="en-US" sz="2600" b="1" i="0" u="none" strike="noStrike" cap="none" normalizeH="0" baseline="-25000" dirty="0">
                          <a:ln>
                            <a:noFill/>
                          </a:ln>
                          <a:solidFill>
                            <a:srgbClr val="000000"/>
                          </a:solidFill>
                          <a:effectLst/>
                          <a:latin typeface="+mj-lt"/>
                          <a:cs typeface="Calibri"/>
                        </a:rPr>
                        <a:t>2</a:t>
                      </a:r>
                      <a:r>
                        <a:rPr kumimoji="0" lang="en-US" altLang="en-US" sz="2600" b="1" i="0" u="none" strike="noStrike" cap="none" normalizeH="0" baseline="0" dirty="0">
                          <a:ln>
                            <a:noFill/>
                          </a:ln>
                          <a:solidFill>
                            <a:srgbClr val="000000"/>
                          </a:solidFill>
                          <a:effectLst/>
                          <a:latin typeface="+mj-lt"/>
                          <a:cs typeface="Calibri"/>
                        </a:rPr>
                        <a:t>O</a:t>
                      </a:r>
                      <a:r>
                        <a:rPr kumimoji="0" lang="en-US" altLang="en-US" sz="2600" b="1" i="0" u="none" strike="noStrike" cap="none" normalizeH="0" baseline="-25000" dirty="0">
                          <a:ln>
                            <a:noFill/>
                          </a:ln>
                          <a:solidFill>
                            <a:srgbClr val="000000"/>
                          </a:solidFill>
                          <a:effectLst/>
                          <a:latin typeface="+mj-lt"/>
                          <a:cs typeface="Calibri"/>
                        </a:rPr>
                        <a:t>2 </a:t>
                      </a:r>
                      <a:r>
                        <a:rPr kumimoji="0" lang="en-US" altLang="en-US" sz="2600" b="1" i="0" u="none" strike="noStrike" cap="none" normalizeH="0" baseline="0" dirty="0">
                          <a:ln>
                            <a:noFill/>
                          </a:ln>
                          <a:solidFill>
                            <a:srgbClr val="000000"/>
                          </a:solidFill>
                          <a:effectLst/>
                          <a:latin typeface="+mj-lt"/>
                          <a:cs typeface="Calibri"/>
                        </a:rPr>
                        <a:t>(</a:t>
                      </a:r>
                      <a:r>
                        <a:rPr lang="en-US" altLang="en-US" sz="2600" b="1" i="0" u="none" strike="noStrike" cap="none" normalizeH="0" baseline="0" dirty="0">
                          <a:ln>
                            <a:noFill/>
                          </a:ln>
                          <a:solidFill>
                            <a:srgbClr val="000000"/>
                          </a:solidFill>
                          <a:effectLst/>
                          <a:latin typeface="+mj-lt"/>
                          <a:cs typeface="Calibri"/>
                        </a:rPr>
                        <a:t>Oxides</a:t>
                      </a:r>
                      <a:r>
                        <a:rPr kumimoji="0" lang="en-US" altLang="en-US" sz="2600" b="1" i="0" u="none" strike="noStrike" cap="none" normalizeH="0" baseline="0" dirty="0">
                          <a:ln>
                            <a:noFill/>
                          </a:ln>
                          <a:solidFill>
                            <a:srgbClr val="000000"/>
                          </a:solidFill>
                          <a:effectLst/>
                          <a:latin typeface="+mj-lt"/>
                          <a:cs typeface="Calibri"/>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Kills a wide range of germs including spores</a:t>
                      </a:r>
                    </a:p>
                    <a:p>
                      <a:pPr marL="169545" marR="0" lvl="0" indent="-169545" algn="l" defTabSz="457200" rtl="0" eaLnBrk="1" fontAlgn="base" latinLnBrk="0" hangingPunct="1">
                        <a:lnSpc>
                          <a:spcPct val="100000"/>
                        </a:lnSpc>
                        <a:spcBef>
                          <a:spcPts val="0"/>
                        </a:spcBef>
                        <a:spcAft>
                          <a:spcPts val="0"/>
                        </a:spcAft>
                        <a:buClr>
                          <a:srgbClr val="000000"/>
                        </a:buClr>
                        <a:buSzPct val="100000"/>
                        <a:buFont typeface="Arial" charset="0"/>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n-US" altLang="en-US" sz="2600" b="0" i="0" u="none" strike="noStrike" cap="none" normalizeH="0" baseline="0" dirty="0">
                          <a:ln>
                            <a:noFill/>
                          </a:ln>
                          <a:solidFill>
                            <a:srgbClr val="000000"/>
                          </a:solidFill>
                          <a:effectLst/>
                          <a:latin typeface="+mj-lt"/>
                          <a:cs typeface="Calibri"/>
                        </a:rPr>
                        <a:t>Can be shorter contact/wet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948671"/>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C927-6C7A-4FD8-85AD-D02EFF2D9AD4}"/>
              </a:ext>
            </a:extLst>
          </p:cNvPr>
          <p:cNvSpPr>
            <a:spLocks noGrp="1"/>
          </p:cNvSpPr>
          <p:nvPr>
            <p:ph type="title"/>
          </p:nvPr>
        </p:nvSpPr>
        <p:spPr>
          <a:xfrm>
            <a:off x="533400" y="884237"/>
            <a:ext cx="9830764" cy="609600"/>
          </a:xfrm>
        </p:spPr>
        <p:txBody>
          <a:bodyPr/>
          <a:lstStyle/>
          <a:p>
            <a:r>
              <a:rPr lang="en-US" sz="3200" dirty="0">
                <a:latin typeface="Calibri" panose="020F0502020204030204" pitchFamily="34" charset="0"/>
                <a:cs typeface="Calibri" panose="020F0502020204030204" pitchFamily="34" charset="0"/>
              </a:rPr>
              <a:t>Cleaning Versus Disinfection</a:t>
            </a:r>
          </a:p>
        </p:txBody>
      </p:sp>
      <p:sp>
        <p:nvSpPr>
          <p:cNvPr id="3" name="Content Placeholder 2">
            <a:extLst>
              <a:ext uri="{FF2B5EF4-FFF2-40B4-BE49-F238E27FC236}">
                <a16:creationId xmlns:a16="http://schemas.microsoft.com/office/drawing/2014/main" id="{4C36C1F9-1ABF-4E88-A888-23A5611D6F7F}"/>
              </a:ext>
            </a:extLst>
          </p:cNvPr>
          <p:cNvSpPr>
            <a:spLocks noGrp="1"/>
          </p:cNvSpPr>
          <p:nvPr>
            <p:ph idx="1"/>
          </p:nvPr>
        </p:nvSpPr>
        <p:spPr>
          <a:xfrm>
            <a:off x="914400" y="1760257"/>
            <a:ext cx="9612324" cy="4144963"/>
          </a:xfrm>
        </p:spPr>
        <p:txBody>
          <a:bodyPr/>
          <a:lstStyle/>
          <a:p>
            <a:pPr marL="0" indent="0">
              <a:spcBef>
                <a:spcPts val="600"/>
              </a:spcBef>
              <a:spcAft>
                <a:spcPts val="600"/>
              </a:spcAft>
              <a:buNone/>
            </a:pPr>
            <a:r>
              <a:rPr lang="en-US" b="1" dirty="0">
                <a:latin typeface="Calibri"/>
                <a:cs typeface="Calibri"/>
              </a:rPr>
              <a:t>Cleaning</a:t>
            </a:r>
          </a:p>
          <a:p>
            <a:pPr>
              <a:spcBef>
                <a:spcPts val="600"/>
              </a:spcBef>
              <a:spcAft>
                <a:spcPts val="600"/>
              </a:spcAft>
            </a:pPr>
            <a:r>
              <a:rPr lang="en-US" dirty="0">
                <a:latin typeface="Calibri"/>
                <a:cs typeface="Calibri"/>
              </a:rPr>
              <a:t>Scrubbing surfaces with water and detergent to physically removing dust, dirt, and body fluids</a:t>
            </a:r>
          </a:p>
          <a:p>
            <a:pPr marL="0" indent="0">
              <a:spcBef>
                <a:spcPts val="600"/>
              </a:spcBef>
              <a:spcAft>
                <a:spcPts val="600"/>
              </a:spcAft>
              <a:buNone/>
            </a:pPr>
            <a:r>
              <a:rPr lang="en-US" b="1" dirty="0">
                <a:latin typeface="Calibri"/>
                <a:cs typeface="Calibri"/>
              </a:rPr>
              <a:t>Disinfection</a:t>
            </a:r>
          </a:p>
          <a:p>
            <a:pPr>
              <a:spcBef>
                <a:spcPts val="600"/>
              </a:spcBef>
              <a:spcAft>
                <a:spcPts val="600"/>
              </a:spcAft>
            </a:pPr>
            <a:r>
              <a:rPr lang="en-US" dirty="0">
                <a:latin typeface="Calibri"/>
                <a:cs typeface="Calibri"/>
              </a:rPr>
              <a:t>Killing germs on surfaces with chemicals</a:t>
            </a:r>
          </a:p>
        </p:txBody>
      </p:sp>
      <p:sp>
        <p:nvSpPr>
          <p:cNvPr id="6" name="Rectangle 5">
            <a:extLst>
              <a:ext uri="{FF2B5EF4-FFF2-40B4-BE49-F238E27FC236}">
                <a16:creationId xmlns:a16="http://schemas.microsoft.com/office/drawing/2014/main" id="{6262C12A-62AA-4CC3-A76E-45615BF0F176}"/>
              </a:ext>
            </a:extLst>
          </p:cNvPr>
          <p:cNvSpPr/>
          <p:nvPr/>
        </p:nvSpPr>
        <p:spPr>
          <a:xfrm>
            <a:off x="9588500" y="5916610"/>
            <a:ext cx="2584450" cy="884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740CB84-9CAB-4BF4-8665-62AE312AE604}"/>
              </a:ext>
            </a:extLst>
          </p:cNvPr>
          <p:cNvSpPr>
            <a:spLocks noGrp="1"/>
          </p:cNvSpPr>
          <p:nvPr>
            <p:ph type="sldNum" sz="quarter" idx="14"/>
          </p:nvPr>
        </p:nvSpPr>
        <p:spPr/>
        <p:txBody>
          <a:bodyPr/>
          <a:lstStyle/>
          <a:p>
            <a:pPr>
              <a:defRPr/>
            </a:pPr>
            <a:fld id="{8F175D74-ED98-4489-9FB3-9363BDDBA762}" type="slidenum">
              <a:rPr lang="en-US" smtClean="0"/>
              <a:pPr>
                <a:defRPr/>
              </a:pPr>
              <a:t>8</a:t>
            </a:fld>
            <a:endParaRPr lang="en-US">
              <a:solidFill>
                <a:schemeClr val="bg1"/>
              </a:solidFill>
            </a:endParaRPr>
          </a:p>
        </p:txBody>
      </p:sp>
      <p:sp>
        <p:nvSpPr>
          <p:cNvPr id="7" name="Rectangle 6">
            <a:extLst>
              <a:ext uri="{FF2B5EF4-FFF2-40B4-BE49-F238E27FC236}">
                <a16:creationId xmlns:a16="http://schemas.microsoft.com/office/drawing/2014/main" id="{78467140-8AF9-4146-ABC9-019AEC257A80}"/>
              </a:ext>
            </a:extLst>
          </p:cNvPr>
          <p:cNvSpPr/>
          <p:nvPr/>
        </p:nvSpPr>
        <p:spPr>
          <a:xfrm>
            <a:off x="8382000" y="5638800"/>
            <a:ext cx="3790950" cy="116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F2F387-4994-4B2C-A2F3-B866E18578F6}"/>
              </a:ext>
            </a:extLst>
          </p:cNvPr>
          <p:cNvPicPr>
            <a:picLocks noChangeAspect="1"/>
          </p:cNvPicPr>
          <p:nvPr/>
        </p:nvPicPr>
        <p:blipFill rotWithShape="1">
          <a:blip r:embed="rId3"/>
          <a:srcRect l="36843" t="48104" r="-1"/>
          <a:stretch/>
        </p:blipFill>
        <p:spPr>
          <a:xfrm>
            <a:off x="8686800" y="3277449"/>
            <a:ext cx="3403601" cy="3512008"/>
          </a:xfrm>
          <a:prstGeom prst="rect">
            <a:avLst/>
          </a:prstGeom>
        </p:spPr>
      </p:pic>
      <p:sp>
        <p:nvSpPr>
          <p:cNvPr id="9" name="TextBox 8">
            <a:extLst>
              <a:ext uri="{FF2B5EF4-FFF2-40B4-BE49-F238E27FC236}">
                <a16:creationId xmlns:a16="http://schemas.microsoft.com/office/drawing/2014/main" id="{93C030EC-857C-4522-9085-892859BEE31A}"/>
              </a:ext>
            </a:extLst>
          </p:cNvPr>
          <p:cNvSpPr txBox="1"/>
          <p:nvPr/>
        </p:nvSpPr>
        <p:spPr>
          <a:xfrm>
            <a:off x="1665276" y="4789050"/>
            <a:ext cx="6972218" cy="1384995"/>
          </a:xfrm>
          <a:prstGeom prst="rect">
            <a:avLst/>
          </a:prstGeom>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b="1" i="1">
                <a:solidFill>
                  <a:sysClr val="windowText" lastClr="000000"/>
                </a:solidFill>
                <a:latin typeface="+mn-lt"/>
              </a:rPr>
              <a:t>Disinfectants can’t work if cleaning doesn’t happen first. Always remember to clean before disinfecting. </a:t>
            </a:r>
          </a:p>
        </p:txBody>
      </p:sp>
    </p:spTree>
    <p:extLst>
      <p:ext uri="{BB962C8B-B14F-4D97-AF65-F5344CB8AC3E}">
        <p14:creationId xmlns:p14="http://schemas.microsoft.com/office/powerpoint/2010/main" val="73165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A3A1-4525-4EC5-99EE-DB71BD01EC89}"/>
              </a:ext>
            </a:extLst>
          </p:cNvPr>
          <p:cNvSpPr>
            <a:spLocks noGrp="1"/>
          </p:cNvSpPr>
          <p:nvPr>
            <p:ph type="title"/>
          </p:nvPr>
        </p:nvSpPr>
        <p:spPr>
          <a:xfrm>
            <a:off x="457200" y="490600"/>
            <a:ext cx="9830764" cy="1143000"/>
          </a:xfrm>
        </p:spPr>
        <p:txBody>
          <a:bodyPr/>
          <a:lstStyle/>
          <a:p>
            <a:r>
              <a:rPr lang="en-US" sz="3200" dirty="0">
                <a:latin typeface="Calibri" panose="020F0502020204030204" pitchFamily="34" charset="0"/>
                <a:cs typeface="Calibri" panose="020F0502020204030204" pitchFamily="34" charset="0"/>
              </a:rPr>
              <a:t>Is the Disinfectant Appropriate for the Task? </a:t>
            </a:r>
          </a:p>
        </p:txBody>
      </p:sp>
      <p:sp>
        <p:nvSpPr>
          <p:cNvPr id="3" name="Content Placeholder 2">
            <a:extLst>
              <a:ext uri="{FF2B5EF4-FFF2-40B4-BE49-F238E27FC236}">
                <a16:creationId xmlns:a16="http://schemas.microsoft.com/office/drawing/2014/main" id="{F8C240B7-653A-4EFB-9372-2906DDA35201}"/>
              </a:ext>
            </a:extLst>
          </p:cNvPr>
          <p:cNvSpPr>
            <a:spLocks noGrp="1"/>
          </p:cNvSpPr>
          <p:nvPr>
            <p:ph idx="1"/>
          </p:nvPr>
        </p:nvSpPr>
        <p:spPr>
          <a:xfrm>
            <a:off x="685800" y="1413937"/>
            <a:ext cx="7924800" cy="4114801"/>
          </a:xfrm>
          <a:solidFill>
            <a:schemeClr val="bg1"/>
          </a:solidFill>
        </p:spPr>
        <p:txBody>
          <a:bodyPr/>
          <a:lstStyle/>
          <a:p>
            <a:pPr marL="0" indent="0">
              <a:buNone/>
            </a:pPr>
            <a:r>
              <a:rPr lang="en-US" dirty="0">
                <a:latin typeface="Calibri"/>
                <a:cs typeface="Calibri"/>
              </a:rPr>
              <a:t>A</a:t>
            </a:r>
            <a:r>
              <a:rPr lang="en-US" dirty="0">
                <a:effectLst/>
                <a:latin typeface="Calibri"/>
                <a:cs typeface="Calibri"/>
              </a:rPr>
              <a:t>lways </a:t>
            </a:r>
            <a:r>
              <a:rPr lang="en-US" dirty="0">
                <a:latin typeface="Calibri"/>
                <a:cs typeface="Calibri"/>
              </a:rPr>
              <a:t>check</a:t>
            </a:r>
            <a:r>
              <a:rPr lang="en-US" dirty="0">
                <a:effectLst/>
                <a:latin typeface="Calibri"/>
                <a:cs typeface="Calibri"/>
              </a:rPr>
              <a:t> </a:t>
            </a:r>
            <a:r>
              <a:rPr lang="en-US" dirty="0">
                <a:latin typeface="Calibri"/>
                <a:cs typeface="Calibri"/>
              </a:rPr>
              <a:t>if </a:t>
            </a:r>
            <a:r>
              <a:rPr lang="en-US" dirty="0">
                <a:effectLst/>
                <a:latin typeface="Calibri"/>
                <a:cs typeface="Calibri"/>
              </a:rPr>
              <a:t>the </a:t>
            </a:r>
            <a:r>
              <a:rPr lang="en-US" dirty="0">
                <a:latin typeface="Calibri"/>
                <a:cs typeface="Calibri"/>
              </a:rPr>
              <a:t>d</a:t>
            </a:r>
            <a:r>
              <a:rPr lang="en-US" dirty="0">
                <a:effectLst/>
                <a:latin typeface="Calibri"/>
                <a:cs typeface="Calibri"/>
              </a:rPr>
              <a:t>isinfectant you are using </a:t>
            </a:r>
            <a:r>
              <a:rPr lang="en-US" dirty="0">
                <a:latin typeface="Calibri"/>
                <a:cs typeface="Calibri"/>
              </a:rPr>
              <a:t>is appropriate for the task. </a:t>
            </a:r>
            <a:r>
              <a:rPr lang="en-US" b="1" dirty="0">
                <a:effectLst/>
                <a:latin typeface="Calibri"/>
                <a:cs typeface="Calibri"/>
              </a:rPr>
              <a:t>Ask your EVS manager</a:t>
            </a:r>
            <a:r>
              <a:rPr lang="en-US" b="1" dirty="0">
                <a:latin typeface="Calibri"/>
                <a:cs typeface="Calibri"/>
              </a:rPr>
              <a:t> if unsure.</a:t>
            </a:r>
            <a:endParaRPr lang="en-US" b="1" dirty="0">
              <a:effectLst/>
              <a:latin typeface="Calibri"/>
              <a:cs typeface="Calibri"/>
            </a:endParaRPr>
          </a:p>
          <a:p>
            <a:pPr>
              <a:spcBef>
                <a:spcPts val="1200"/>
              </a:spcBef>
              <a:buFont typeface="Wingdings" panose="05000000000000000000" pitchFamily="2" charset="2"/>
              <a:buChar char="ü"/>
            </a:pPr>
            <a:r>
              <a:rPr lang="en-US" b="0" i="0" dirty="0">
                <a:effectLst/>
                <a:latin typeface="Calibri"/>
                <a:cs typeface="Calibri"/>
              </a:rPr>
              <a:t>Environmental Protection Agency (EPA)-registered, and labeled as “</a:t>
            </a:r>
            <a:r>
              <a:rPr lang="en-US" dirty="0">
                <a:latin typeface="Calibri"/>
                <a:cs typeface="Calibri"/>
              </a:rPr>
              <a:t>h</a:t>
            </a:r>
            <a:r>
              <a:rPr lang="en-US" b="0" i="0" dirty="0">
                <a:effectLst/>
                <a:latin typeface="Calibri"/>
                <a:cs typeface="Calibri"/>
              </a:rPr>
              <a:t>ospital-grade disinfectant”</a:t>
            </a:r>
          </a:p>
          <a:p>
            <a:pPr>
              <a:buFont typeface="Wingdings" panose="05000000000000000000" pitchFamily="2" charset="2"/>
              <a:buChar char="ü"/>
            </a:pPr>
            <a:r>
              <a:rPr lang="en-US" dirty="0">
                <a:latin typeface="Calibri"/>
                <a:cs typeface="Calibri"/>
              </a:rPr>
              <a:t>Kill claims: Type of germs the disinfectant kills</a:t>
            </a:r>
          </a:p>
          <a:p>
            <a:pPr>
              <a:buFont typeface="Wingdings" panose="05000000000000000000" pitchFamily="2" charset="2"/>
              <a:buChar char="ü"/>
            </a:pPr>
            <a:r>
              <a:rPr lang="en-US" dirty="0">
                <a:solidFill>
                  <a:srgbClr val="000000"/>
                </a:solidFill>
                <a:latin typeface="Calibri"/>
                <a:cs typeface="Calibri"/>
              </a:rPr>
              <a:t>Contact/wet time: Time required for the disinfectant to work</a:t>
            </a:r>
          </a:p>
          <a:p>
            <a:pPr>
              <a:buFont typeface="Wingdings" panose="05000000000000000000" pitchFamily="2" charset="2"/>
              <a:buChar char="ü"/>
            </a:pPr>
            <a:r>
              <a:rPr lang="en-US" dirty="0">
                <a:solidFill>
                  <a:srgbClr val="000000"/>
                </a:solidFill>
                <a:latin typeface="Calibri"/>
                <a:cs typeface="Calibri"/>
              </a:rPr>
              <a:t>Safety: Know the toxicity, PPE requirements, and appropriate use of disinfectant</a:t>
            </a:r>
          </a:p>
          <a:p>
            <a:pPr lvl="1" algn="l">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24A5061-E898-464F-8193-85038F208328}"/>
              </a:ext>
            </a:extLst>
          </p:cNvPr>
          <p:cNvSpPr>
            <a:spLocks noGrp="1"/>
          </p:cNvSpPr>
          <p:nvPr>
            <p:ph type="sldNum" sz="quarter" idx="14"/>
          </p:nvPr>
        </p:nvSpPr>
        <p:spPr/>
        <p:txBody>
          <a:bodyPr/>
          <a:lstStyle/>
          <a:p>
            <a:pPr>
              <a:defRPr/>
            </a:pPr>
            <a:fld id="{8F175D74-ED98-4489-9FB3-9363BDDBA762}" type="slidenum">
              <a:rPr lang="en-US" smtClean="0"/>
              <a:pPr>
                <a:defRPr/>
              </a:pPr>
              <a:t>9</a:t>
            </a:fld>
            <a:endParaRPr lang="en-US">
              <a:solidFill>
                <a:schemeClr val="bg1"/>
              </a:solidFill>
            </a:endParaRPr>
          </a:p>
        </p:txBody>
      </p:sp>
      <p:pic>
        <p:nvPicPr>
          <p:cNvPr id="6" name="Picture 5">
            <a:extLst>
              <a:ext uri="{FF2B5EF4-FFF2-40B4-BE49-F238E27FC236}">
                <a16:creationId xmlns:a16="http://schemas.microsoft.com/office/drawing/2014/main" id="{CC4A8EA3-47B8-4639-B262-C3EA0FB481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780"/>
          <a:stretch/>
        </p:blipFill>
        <p:spPr>
          <a:xfrm>
            <a:off x="8915400" y="2057400"/>
            <a:ext cx="3006504" cy="2743200"/>
          </a:xfrm>
          <a:prstGeom prst="rect">
            <a:avLst/>
          </a:prstGeom>
        </p:spPr>
      </p:pic>
      <p:pic>
        <p:nvPicPr>
          <p:cNvPr id="7" name="Picture 4" descr="A picture containing text&#10;&#10;Description automatically generated">
            <a:extLst>
              <a:ext uri="{FF2B5EF4-FFF2-40B4-BE49-F238E27FC236}">
                <a16:creationId xmlns:a16="http://schemas.microsoft.com/office/drawing/2014/main" id="{473E0D5C-9441-4572-931F-18844352041D}"/>
              </a:ext>
            </a:extLst>
          </p:cNvPr>
          <p:cNvPicPr>
            <a:picLocks noChangeAspect="1"/>
          </p:cNvPicPr>
          <p:nvPr/>
        </p:nvPicPr>
        <p:blipFill>
          <a:blip r:embed="rId4"/>
          <a:stretch>
            <a:fillRect/>
          </a:stretch>
        </p:blipFill>
        <p:spPr>
          <a:xfrm>
            <a:off x="8453718" y="5717632"/>
            <a:ext cx="3738282" cy="1115323"/>
          </a:xfrm>
          <a:prstGeom prst="rect">
            <a:avLst/>
          </a:prstGeom>
        </p:spPr>
      </p:pic>
    </p:spTree>
    <p:extLst>
      <p:ext uri="{BB962C8B-B14F-4D97-AF65-F5344CB8AC3E}">
        <p14:creationId xmlns:p14="http://schemas.microsoft.com/office/powerpoint/2010/main" val="30084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rBlock3WithPageNumb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8324c4-7d20-48d3-8188-32763737222b">
      <Value>97</Value>
      <Value>197</Value>
      <Value>295</Value>
      <Value>498</Value>
      <Value>123</Value>
      <Value>241</Value>
      <Value>121</Value>
      <Value>137</Value>
      <Value>204</Value>
    </TaxCatchAll>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Info xmlns="http://schemas.microsoft.com/office/infopath/2007/PartnerControls">
          <TermName xmlns="http://schemas.microsoft.com/office/infopath/2007/PartnerControls">Environmental Health</TermName>
          <TermId xmlns="http://schemas.microsoft.com/office/infopath/2007/PartnerControls">f412e62c-bf68-44a5-abb9-5dd4a31c5dbd</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Props1.xml><?xml version="1.0" encoding="utf-8"?>
<ds:datastoreItem xmlns:ds="http://schemas.openxmlformats.org/officeDocument/2006/customXml" ds:itemID="{31D59CDB-8384-4D02-B8D2-908E3DB3EE15}"/>
</file>

<file path=customXml/itemProps2.xml><?xml version="1.0" encoding="utf-8"?>
<ds:datastoreItem xmlns:ds="http://schemas.openxmlformats.org/officeDocument/2006/customXml" ds:itemID="{CCCA7B06-ADD7-48A2-B29C-966A49151201}">
  <ds:schemaRefs>
    <ds:schemaRef ds:uri="http://schemas.microsoft.com/sharepoint/v3/contenttype/forms"/>
  </ds:schemaRefs>
</ds:datastoreItem>
</file>

<file path=customXml/itemProps3.xml><?xml version="1.0" encoding="utf-8"?>
<ds:datastoreItem xmlns:ds="http://schemas.openxmlformats.org/officeDocument/2006/customXml" ds:itemID="{BD366187-09CD-437E-A4C9-D29E2659BFDC}">
  <ds:schemaRefs>
    <ds:schemaRef ds:uri="http://schemas.microsoft.com/office/2006/metadata/properties"/>
    <ds:schemaRef ds:uri="http://schemas.microsoft.com/office/infopath/2007/PartnerControls"/>
    <ds:schemaRef ds:uri="7c162c85-2e33-4418-8d6a-3c9ae40ca8a5"/>
    <ds:schemaRef ds:uri="cc8a450b-1a11-4e56-adcc-c88acab015c1"/>
  </ds:schemaRefs>
</ds:datastoreItem>
</file>

<file path=docProps/app.xml><?xml version="1.0" encoding="utf-8"?>
<Properties xmlns="http://schemas.openxmlformats.org/officeDocument/2006/extended-properties" xmlns:vt="http://schemas.openxmlformats.org/officeDocument/2006/docPropsVTypes">
  <Template/>
  <TotalTime>0</TotalTime>
  <Words>6667</Words>
  <Application>Microsoft Office PowerPoint</Application>
  <PresentationFormat>Widescreen</PresentationFormat>
  <Paragraphs>660</Paragraphs>
  <Slides>44</Slides>
  <Notes>44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-apple-system</vt:lpstr>
      <vt:lpstr>Arial</vt:lpstr>
      <vt:lpstr>Calibri</vt:lpstr>
      <vt:lpstr>Franklin Gothic Medium Cond</vt:lpstr>
      <vt:lpstr>Segoe UI</vt:lpstr>
      <vt:lpstr>Tahoma</vt:lpstr>
      <vt:lpstr>Wingdings</vt:lpstr>
      <vt:lpstr>ColorBlock3WithPageNumbers</vt:lpstr>
      <vt:lpstr>ColorBlock3WithPageNumbers</vt:lpstr>
      <vt:lpstr>ColorBlock3WithPageNumbers</vt:lpstr>
      <vt:lpstr> Module 2: Understanding Disinfectants Infection Prevention and Control Training for Environmental Services Staff </vt:lpstr>
      <vt:lpstr>Objectives</vt:lpstr>
      <vt:lpstr>You Can Make a Difference!</vt:lpstr>
      <vt:lpstr>Cleaning Versus Disinfection</vt:lpstr>
      <vt:lpstr>Detergents </vt:lpstr>
      <vt:lpstr>Disinfection and Disinfectants </vt:lpstr>
      <vt:lpstr>PowerPoint Presentation</vt:lpstr>
      <vt:lpstr>Cleaning Versus Disinfection</vt:lpstr>
      <vt:lpstr>Is the Disinfectant Appropriate for the Task? </vt:lpstr>
      <vt:lpstr>Contact/Wet Time</vt:lpstr>
      <vt:lpstr>Knowledge Check</vt:lpstr>
      <vt:lpstr>Knowledge Check</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How to Read a Disinfectant Label </vt:lpstr>
      <vt:lpstr>Dilute Disinfectant Per Label Instructions</vt:lpstr>
      <vt:lpstr>Preparing Environmental Cleaning Products:  Manual Preparation</vt:lpstr>
      <vt:lpstr>Best Practices For Disinfectant Use</vt:lpstr>
      <vt:lpstr>Best Practices For Disinfectant Use</vt:lpstr>
      <vt:lpstr>Practices to Avoid For Disinfectant Use</vt:lpstr>
      <vt:lpstr>Summary</vt:lpstr>
      <vt:lpstr>References</vt:lpstr>
      <vt:lpstr>References</vt:lpstr>
      <vt:lpstr>Project Firstline Resources</vt:lpstr>
      <vt:lpstr>ACTIVITY TEACHING AIDES / WORKSHEETS</vt:lpstr>
      <vt:lpstr>PowerPoint Presentation</vt:lpstr>
      <vt:lpstr>Case Scenario #1</vt:lpstr>
      <vt:lpstr>Case Scenario #1</vt:lpstr>
      <vt:lpstr>Case Scenario #1 Continued </vt:lpstr>
      <vt:lpstr>Case Scenario #1 Continued Answer</vt:lpstr>
      <vt:lpstr>Case Scenario #2</vt:lpstr>
      <vt:lpstr>Case Scenario #2 Answer</vt:lpstr>
      <vt:lpstr>Case Scenario #3</vt:lpstr>
      <vt:lpstr>Case Scenario #3</vt:lpstr>
      <vt:lpstr>Picture This: What to Look for in an EVS Closet Identify 6 areas for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Understanding Disinfectants Infection Prevention and Control Training for Environmental Services Staff</dc:title>
  <dc:creator/>
  <cp:lastModifiedBy/>
  <cp:revision>63</cp:revision>
  <dcterms:created xsi:type="dcterms:W3CDTF">2023-12-06T20:05:25Z</dcterms:created>
  <dcterms:modified xsi:type="dcterms:W3CDTF">2023-12-15T06:13:51Z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2023-12-06T20:05:31Z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3c99bdf9-04d7-46c6-b214-763e3ff4637e</vt:lpwstr>
  </property>
  <property fmtid="{D5CDD505-2E9C-101B-9397-08002B2CF9AE}" pid="8" name="MSIP_Label_7b94a7b8-f06c-4dfe-bdcc-9b548fd58c31_ContentBits">
    <vt:lpwstr>0</vt:lpwstr>
  </property>
  <property fmtid="{D5CDD505-2E9C-101B-9397-08002B2CF9AE}" pid="9" name="MSIP_Label_8af03ff0-41c5-4c41-b55e-fabb8fae94be_ActionId">
    <vt:lpwstr>e9d166db-91e5-436d-a6a4-d7cd3a666609</vt:lpwstr>
  </property>
  <property fmtid="{D5CDD505-2E9C-101B-9397-08002B2CF9AE}" pid="10" name="MediaServiceImageTags">
    <vt:lpwstr/>
  </property>
  <property fmtid="{D5CDD505-2E9C-101B-9397-08002B2CF9AE}" pid="11" name="ContentTypeId">
    <vt:lpwstr>0x0101002CC577673628EB48993F371F1850BF7D002F45745B6B4FD0479F5B8BA533B83A6A</vt:lpwstr>
  </property>
  <property fmtid="{D5CDD505-2E9C-101B-9397-08002B2CF9AE}" pid="12" name="MSIP_Label_8af03ff0-41c5-4c41-b55e-fabb8fae94be_ContentBits">
    <vt:lpwstr>0</vt:lpwstr>
  </property>
  <property fmtid="{D5CDD505-2E9C-101B-9397-08002B2CF9AE}" pid="13" name="MSIP_Label_8af03ff0-41c5-4c41-b55e-fabb8fae94be_SiteId">
    <vt:lpwstr>9ce70869-60db-44fd-abe8-d2767077fc8f</vt:lpwstr>
  </property>
  <property fmtid="{D5CDD505-2E9C-101B-9397-08002B2CF9AE}" pid="14" name="MSIP_Label_8af03ff0-41c5-4c41-b55e-fabb8fae94be_Method">
    <vt:lpwstr>Privileged</vt:lpwstr>
  </property>
  <property fmtid="{D5CDD505-2E9C-101B-9397-08002B2CF9AE}" pid="15" name="MSIP_Label_8af03ff0-41c5-4c41-b55e-fabb8fae94be_Enabled">
    <vt:lpwstr>true</vt:lpwstr>
  </property>
  <property fmtid="{D5CDD505-2E9C-101B-9397-08002B2CF9AE}" pid="16" name="MSIP_Label_8af03ff0-41c5-4c41-b55e-fabb8fae94be_Name">
    <vt:lpwstr>8af03ff0-41c5-4c41-b55e-fabb8fae94be</vt:lpwstr>
  </property>
  <property fmtid="{D5CDD505-2E9C-101B-9397-08002B2CF9AE}" pid="17" name="MSIP_Label_8af03ff0-41c5-4c41-b55e-fabb8fae94be_SetDate">
    <vt:lpwstr>2023-08-07T20:04:55Z</vt:lpwstr>
  </property>
  <property fmtid="{D5CDD505-2E9C-101B-9397-08002B2CF9AE}" pid="18" name="Content Language">
    <vt:lpwstr>97;#English (United States)|25e340a5-d50c-48d7-adc0-a905fb7bff5c</vt:lpwstr>
  </property>
  <property fmtid="{D5CDD505-2E9C-101B-9397-08002B2CF9AE}" pid="19" name="Topic">
    <vt:lpwstr>498;#Hospital Associated Infections|ca506b30-7ad6-4050-a256-41bb719b399d;#241;#Infectious Diseases|cf067396-8ccc-4210-9f63-22e79836aa52;#295;#Infection Control|cc8526b0-961b-4484-a0db-f621d6c2c573;#204;#Environmental Health|f412e62c-bf68-44a5-abb9-5dd4a31c5dbd</vt:lpwstr>
  </property>
  <property fmtid="{D5CDD505-2E9C-101B-9397-08002B2CF9AE}" pid="20" name="CDPH Audience">
    <vt:lpwstr>121;#Clinicians/Healthcare Providers|e31e14b8-e46e-494a-8300-1453b14ca9de;#197;#Local Health Jurisdiction|f68e075a-b17d-44d0-8f5c-4e108c72d912;#123;#Other Stakeholder|6b3266fc-4016-443b-9e9e-97a2230ee0e4</vt:lpwstr>
  </property>
  <property fmtid="{D5CDD505-2E9C-101B-9397-08002B2CF9AE}" pid="21" name="Program">
    <vt:lpwstr>137;#Healthcare-Associated Infections|acd27147-66db-4417-b829-7721c9284883</vt:lpwstr>
  </property>
</Properties>
</file>