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4"/>
  </p:sldMasterIdLst>
  <p:notesMasterIdLst>
    <p:notesMasterId r:id="rId58"/>
  </p:notesMasterIdLst>
  <p:sldIdLst>
    <p:sldId id="265" r:id="rId5"/>
    <p:sldId id="266" r:id="rId6"/>
    <p:sldId id="267" r:id="rId7"/>
    <p:sldId id="305" r:id="rId8"/>
    <p:sldId id="307" r:id="rId9"/>
    <p:sldId id="282" r:id="rId10"/>
    <p:sldId id="304" r:id="rId11"/>
    <p:sldId id="322" r:id="rId12"/>
    <p:sldId id="354" r:id="rId13"/>
    <p:sldId id="360" r:id="rId14"/>
    <p:sldId id="355" r:id="rId15"/>
    <p:sldId id="325" r:id="rId16"/>
    <p:sldId id="356" r:id="rId17"/>
    <p:sldId id="385" r:id="rId18"/>
    <p:sldId id="357" r:id="rId19"/>
    <p:sldId id="359" r:id="rId20"/>
    <p:sldId id="327" r:id="rId21"/>
    <p:sldId id="328" r:id="rId22"/>
    <p:sldId id="383" r:id="rId23"/>
    <p:sldId id="386" r:id="rId24"/>
    <p:sldId id="331" r:id="rId25"/>
    <p:sldId id="332" r:id="rId26"/>
    <p:sldId id="333" r:id="rId27"/>
    <p:sldId id="334" r:id="rId28"/>
    <p:sldId id="335" r:id="rId29"/>
    <p:sldId id="336" r:id="rId30"/>
    <p:sldId id="337" r:id="rId31"/>
    <p:sldId id="338" r:id="rId32"/>
    <p:sldId id="339" r:id="rId33"/>
    <p:sldId id="361" r:id="rId34"/>
    <p:sldId id="384" r:id="rId35"/>
    <p:sldId id="308" r:id="rId36"/>
    <p:sldId id="309" r:id="rId37"/>
    <p:sldId id="291" r:id="rId38"/>
    <p:sldId id="363" r:id="rId39"/>
    <p:sldId id="345" r:id="rId40"/>
    <p:sldId id="378" r:id="rId41"/>
    <p:sldId id="377" r:id="rId42"/>
    <p:sldId id="347" r:id="rId43"/>
    <p:sldId id="353" r:id="rId44"/>
    <p:sldId id="350" r:id="rId45"/>
    <p:sldId id="365" r:id="rId46"/>
    <p:sldId id="349" r:id="rId47"/>
    <p:sldId id="366" r:id="rId48"/>
    <p:sldId id="316" r:id="rId49"/>
    <p:sldId id="275" r:id="rId50"/>
    <p:sldId id="310" r:id="rId51"/>
    <p:sldId id="320" r:id="rId52"/>
    <p:sldId id="317" r:id="rId53"/>
    <p:sldId id="318" r:id="rId54"/>
    <p:sldId id="319" r:id="rId55"/>
    <p:sldId id="381" r:id="rId56"/>
    <p:sldId id="321" r:id="rId57"/>
  </p:sldIdLst>
  <p:sldSz cx="10058400" cy="77724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B6BC1C-F738-AA68-CB4B-EEF7048F58F5}" name="Nakahara, Natalie@CDPH" initials="NN" userId="S::Natalie.Nakahara@cdph.ca.gov::275573ed-f782-428a-9c7b-bdc3fc3a683c" providerId="AD"/>
  <p188:author id="{B3B58552-BE84-C25C-70CB-40834476828A}" name="Boyte, Rebeca@CDPH" initials="BR" userId="S::Rebeca.Boyte@cdph.ca.gov::627f5e2d-1053-4c5e-aac1-0386d78106b1" providerId="AD"/>
  <p188:author id="{87080155-AF03-48ED-B594-E4D6EB198AF2}" name="Nakahara, Natalie@CDPH" initials="NN" userId="S::natalie.nakahara@cdph.ca.gov::275573ed-f782-428a-9c7b-bdc3fc3a683c" providerId="AD"/>
  <p188:author id="{27E1B9AB-9916-74B8-5827-DCFF233D0C38}" name="Boyte, Rebeca@CDPH" initials="BR" userId="S::rebeca.boyte@cdph.ca.gov::627f5e2d-1053-4c5e-aac1-0386d78106b1" providerId="AD"/>
  <p188:author id="{986271AC-A51A-ABD7-27E9-ECF2108B65AD}" name="Christiansen, Amber@CDPH" initials="CA" userId="S::Amber.Christiansen@cdph.ca.gov::c774eb7a-002f-4662-9292-aa07d47ea282" providerId="AD"/>
  <p188:author id="{EEC858C9-CAD0-8E36-A541-300BE26F1875}" name="Grey, Jane@CDPH" initials="JG" userId="S::Jane.Grey@cdph.ca.gov::504d9a0c-4e7c-4b2d-8551-edac8360327d" providerId="AD"/>
  <p188:author id="{E3AE04FF-6DA2-3EAD-3962-287D05E0D207}" name="Grey, Jane@CDPH" initials="GJ" userId="S::jane.grey@cdph.ca.gov::504d9a0c-4e7c-4b2d-8551-edac836032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pez, Esteban" initials="LE" lastIdx="1" clrIdx="0">
    <p:extLst>
      <p:ext uri="{19B8F6BF-5375-455C-9EA6-DF929625EA0E}">
        <p15:presenceInfo xmlns:p15="http://schemas.microsoft.com/office/powerpoint/2012/main" userId="S::esteban.lopez@accenture.com::f681e2a0-edb1-42ce-8011-936f7d283688" providerId="AD"/>
      </p:ext>
    </p:extLst>
  </p:cmAuthor>
  <p:cmAuthor id="2" name="Punj, Ashi" initials="PA" lastIdx="2" clrIdx="1">
    <p:extLst>
      <p:ext uri="{19B8F6BF-5375-455C-9EA6-DF929625EA0E}">
        <p15:presenceInfo xmlns:p15="http://schemas.microsoft.com/office/powerpoint/2012/main" userId="S::ashi.punj@accenture.com::a3cc1d11-e78d-40c6-9e8e-5e9a9ca65c18" providerId="AD"/>
      </p:ext>
    </p:extLst>
  </p:cmAuthor>
  <p:cmAuthor id="3" name="Kenny, Joseph" initials="KJ" lastIdx="3" clrIdx="2">
    <p:extLst>
      <p:ext uri="{19B8F6BF-5375-455C-9EA6-DF929625EA0E}">
        <p15:presenceInfo xmlns:p15="http://schemas.microsoft.com/office/powerpoint/2012/main" userId="S::joseph.kenny@accenture.com::e6daa5c0-5ad8-4521-87a1-a8cd33f4f1e6" providerId="AD"/>
      </p:ext>
    </p:extLst>
  </p:cmAuthor>
  <p:cmAuthor id="4" name="Williams, Mark S." initials="WS" lastIdx="3" clrIdx="3">
    <p:extLst>
      <p:ext uri="{19B8F6BF-5375-455C-9EA6-DF929625EA0E}">
        <p15:presenceInfo xmlns:p15="http://schemas.microsoft.com/office/powerpoint/2012/main" userId="S::mark.s.williams@accenture.com::edcd7742-4abc-4383-b78e-da9d6eb1d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D35D4-7633-4FC5-9891-1F724FA50D1C}" v="1" dt="2024-06-12T00:53:45.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9" autoAdjust="0"/>
    <p:restoredTop sz="74569" autoAdjust="0"/>
  </p:normalViewPr>
  <p:slideViewPr>
    <p:cSldViewPr snapToGrid="0">
      <p:cViewPr varScale="1">
        <p:scale>
          <a:sx n="47" d="100"/>
          <a:sy n="47" d="100"/>
        </p:scale>
        <p:origin x="174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2130194-1B1F-4F50-A61B-7DED068F5725}" type="datetimeFigureOut">
              <a:rPr lang="en-US" smtClean="0"/>
              <a:pPr/>
              <a:t>7/9/2024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7923F26-8453-43AF-9DBE-D136A2B7353D}" type="slidenum">
              <a:rPr lang="en-US" smtClean="0"/>
              <a:pPr/>
              <a:t>‹#›</a:t>
            </a:fld>
            <a:endParaRPr lang="en-US"/>
          </a:p>
        </p:txBody>
      </p:sp>
    </p:spTree>
    <p:extLst>
      <p:ext uri="{BB962C8B-B14F-4D97-AF65-F5344CB8AC3E}">
        <p14:creationId xmlns:p14="http://schemas.microsoft.com/office/powerpoint/2010/main" val="38766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trainingTK-12.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implementation.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ph.ca.gov/Programs/CID/DCDC/CDPH%20Document%20Library/Immunization/IMM-365.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Welcome!</a:t>
            </a:r>
          </a:p>
          <a:p>
            <a:endParaRPr lang="en-US" dirty="0"/>
          </a:p>
          <a:p>
            <a:r>
              <a:rPr lang="en-US" i="1" dirty="0">
                <a:latin typeface="Arial"/>
                <a:cs typeface="Arial"/>
              </a:rPr>
              <a:t>Instructors: feel free to replace the icons with your organization logo or other image.</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a:t>
            </a:fld>
            <a:endParaRPr lang="en-US"/>
          </a:p>
        </p:txBody>
      </p:sp>
    </p:spTree>
    <p:extLst>
      <p:ext uri="{BB962C8B-B14F-4D97-AF65-F5344CB8AC3E}">
        <p14:creationId xmlns:p14="http://schemas.microsoft.com/office/powerpoint/2010/main" val="389207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Student 6 is advancing to 7th grade within the same school district.</a:t>
            </a:r>
          </a:p>
          <a:p>
            <a:endParaRPr lang="en-US" dirty="0">
              <a:latin typeface="Arial"/>
              <a:cs typeface="Arial"/>
            </a:endParaRPr>
          </a:p>
          <a:p>
            <a:r>
              <a:rPr lang="en-US" dirty="0">
                <a:latin typeface="Arial"/>
                <a:cs typeface="Arial"/>
              </a:rPr>
              <a:t>What vaccines are we checking for?</a:t>
            </a:r>
          </a:p>
          <a:p>
            <a:r>
              <a:rPr lang="en-US" dirty="0">
                <a:latin typeface="Arial"/>
                <a:cs typeface="Arial"/>
              </a:rPr>
              <a:t>Just 1 Tdap and 2 varicella doses.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10</a:t>
            </a:fld>
            <a:endParaRPr lang="en-US"/>
          </a:p>
        </p:txBody>
      </p:sp>
    </p:spTree>
    <p:extLst>
      <p:ext uri="{BB962C8B-B14F-4D97-AF65-F5344CB8AC3E}">
        <p14:creationId xmlns:p14="http://schemas.microsoft.com/office/powerpoint/2010/main" val="249538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219A-DA18-D825-06E7-D19F9C631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46C4-AADB-4A60-5E33-884D7E5F5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AA5D-AF5F-63FF-AB1D-BE8DD70C6C96}"/>
              </a:ext>
            </a:extLst>
          </p:cNvPr>
          <p:cNvSpPr>
            <a:spLocks noGrp="1"/>
          </p:cNvSpPr>
          <p:nvPr>
            <p:ph type="body" idx="1"/>
          </p:nvPr>
        </p:nvSpPr>
        <p:spPr/>
        <p:txBody>
          <a:bodyPr/>
          <a:lstStyle/>
          <a:p>
            <a:pPr>
              <a:defRPr/>
            </a:pPr>
            <a:r>
              <a:rPr lang="en-US" dirty="0">
                <a:solidFill>
                  <a:srgbClr val="000000"/>
                </a:solidFill>
                <a:latin typeface="Arial"/>
                <a:ea typeface="Tahoma"/>
                <a:cs typeface="Arial"/>
              </a:rPr>
              <a:t>Student 6</a:t>
            </a:r>
            <a:r>
              <a:rPr lang="en-US" sz="1200" dirty="0">
                <a:solidFill>
                  <a:srgbClr val="000000"/>
                </a:solidFill>
                <a:effectLst/>
                <a:latin typeface="Arial"/>
                <a:ea typeface="Tahoma"/>
                <a:cs typeface="Arial"/>
              </a:rPr>
              <a:t> was previously admitted unconditionally at kindergarten</a:t>
            </a:r>
            <a:r>
              <a:rPr lang="en-US" dirty="0">
                <a:solidFill>
                  <a:srgbClr val="000000"/>
                </a:solidFill>
                <a:latin typeface="Arial"/>
                <a:ea typeface="Tahoma"/>
                <a:cs typeface="Arial"/>
              </a:rPr>
              <a:t>. Her</a:t>
            </a:r>
            <a:r>
              <a:rPr lang="en-US" sz="1200" b="0" dirty="0">
                <a:solidFill>
                  <a:srgbClr val="000000"/>
                </a:solidFill>
                <a:effectLst/>
                <a:latin typeface="Arial"/>
                <a:ea typeface="Tahoma"/>
                <a:cs typeface="Arial"/>
              </a:rPr>
              <a:t> parents supplied her Blue Card and an updated immunization record</a:t>
            </a:r>
            <a:r>
              <a:rPr lang="en-US" dirty="0">
                <a:solidFill>
                  <a:srgbClr val="000000"/>
                </a:solidFill>
                <a:latin typeface="Arial"/>
                <a:ea typeface="Tahoma"/>
                <a:cs typeface="Arial"/>
              </a:rPr>
              <a:t>.</a:t>
            </a:r>
            <a:endParaRPr lang="en-US" sz="1200" b="0" dirty="0">
              <a:effectLst/>
              <a:latin typeface="Arial"/>
              <a:ea typeface="Tahoma" panose="020B060403050404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BF6ADC90-8DD4-A5ED-A590-08B4FDFDA274}"/>
              </a:ext>
            </a:extLst>
          </p:cNvPr>
          <p:cNvSpPr>
            <a:spLocks noGrp="1"/>
          </p:cNvSpPr>
          <p:nvPr>
            <p:ph type="sldNum" sz="quarter" idx="5"/>
          </p:nvPr>
        </p:nvSpPr>
        <p:spPr/>
        <p:txBody>
          <a:bodyPr/>
          <a:lstStyle/>
          <a:p>
            <a:fld id="{F7923F26-8453-43AF-9DBE-D136A2B7353D}" type="slidenum">
              <a:rPr lang="en-US" smtClean="0"/>
              <a:pPr/>
              <a:t>11</a:t>
            </a:fld>
            <a:endParaRPr lang="en-US"/>
          </a:p>
        </p:txBody>
      </p:sp>
    </p:spTree>
    <p:extLst>
      <p:ext uri="{BB962C8B-B14F-4D97-AF65-F5344CB8AC3E}">
        <p14:creationId xmlns:p14="http://schemas.microsoft.com/office/powerpoint/2010/main" val="35360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Now we are checking the requirements for 7</a:t>
            </a:r>
            <a:r>
              <a:rPr lang="en-US" baseline="30000" dirty="0">
                <a:cs typeface="Arial"/>
              </a:rPr>
              <a:t>th</a:t>
            </a:r>
            <a:r>
              <a:rPr lang="en-US" dirty="0">
                <a:cs typeface="Arial"/>
              </a:rPr>
              <a:t> grade.</a:t>
            </a:r>
          </a:p>
          <a:p>
            <a:pPr marL="171450" indent="-171450">
              <a:buFont typeface="Arial" panose="020B0604020202020204" pitchFamily="34" charset="0"/>
              <a:buChar char="•"/>
            </a:pPr>
            <a:r>
              <a:rPr lang="en-US" dirty="0">
                <a:cs typeface="Arial"/>
              </a:rPr>
              <a:t>2 MMR: requirements were already met at TK admission. He has 2 doses, one of them was given after age 1.</a:t>
            </a:r>
          </a:p>
          <a:p>
            <a:pPr marL="171450" indent="-171450">
              <a:buFont typeface="Arial" panose="020B0604020202020204" pitchFamily="34" charset="0"/>
              <a:buChar char="•"/>
            </a:pPr>
            <a:r>
              <a:rPr lang="en-US" dirty="0">
                <a:cs typeface="Arial"/>
              </a:rPr>
              <a:t>1 Tdap: his Blue Card does not include Tdap, so we’ll have to check his immunization record.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12</a:t>
            </a:fld>
            <a:endParaRPr lang="en-US"/>
          </a:p>
        </p:txBody>
      </p:sp>
    </p:spTree>
    <p:extLst>
      <p:ext uri="{BB962C8B-B14F-4D97-AF65-F5344CB8AC3E}">
        <p14:creationId xmlns:p14="http://schemas.microsoft.com/office/powerpoint/2010/main" val="223829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you find the Tdap vaccine on the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grouped with the Diphtheria, Tetanus, Pertussis vaccines on the bottom left. </a:t>
            </a:r>
          </a:p>
        </p:txBody>
      </p:sp>
      <p:sp>
        <p:nvSpPr>
          <p:cNvPr id="4" name="Slide Number Placeholder 3"/>
          <p:cNvSpPr>
            <a:spLocks noGrp="1"/>
          </p:cNvSpPr>
          <p:nvPr>
            <p:ph type="sldNum" sz="quarter" idx="5"/>
          </p:nvPr>
        </p:nvSpPr>
        <p:spPr/>
        <p:txBody>
          <a:bodyPr/>
          <a:lstStyle/>
          <a:p>
            <a:fld id="{F7923F26-8453-43AF-9DBE-D136A2B7353D}" type="slidenum">
              <a:rPr lang="en-US" smtClean="0"/>
              <a:pPr/>
              <a:t>13</a:t>
            </a:fld>
            <a:endParaRPr lang="en-US"/>
          </a:p>
        </p:txBody>
      </p:sp>
    </p:spTree>
    <p:extLst>
      <p:ext uri="{BB962C8B-B14F-4D97-AF65-F5344CB8AC3E}">
        <p14:creationId xmlns:p14="http://schemas.microsoft.com/office/powerpoint/2010/main" val="37320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Tdap is checked off, given on November 21, 2022.</a:t>
            </a:r>
          </a:p>
        </p:txBody>
      </p:sp>
      <p:sp>
        <p:nvSpPr>
          <p:cNvPr id="4" name="Slide Number Placeholder 3"/>
          <p:cNvSpPr>
            <a:spLocks noGrp="1"/>
          </p:cNvSpPr>
          <p:nvPr>
            <p:ph type="sldNum" sz="quarter" idx="5"/>
          </p:nvPr>
        </p:nvSpPr>
        <p:spPr/>
        <p:txBody>
          <a:bodyPr/>
          <a:lstStyle/>
          <a:p>
            <a:fld id="{F7923F26-8453-43AF-9DBE-D136A2B7353D}" type="slidenum">
              <a:rPr lang="en-US" smtClean="0"/>
              <a:pPr/>
              <a:t>14</a:t>
            </a:fld>
            <a:endParaRPr lang="en-US"/>
          </a:p>
        </p:txBody>
      </p:sp>
    </p:spTree>
    <p:extLst>
      <p:ext uri="{BB962C8B-B14F-4D97-AF65-F5344CB8AC3E}">
        <p14:creationId xmlns:p14="http://schemas.microsoft.com/office/powerpoint/2010/main" val="420558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Let’s fill out the date for the Tdap vaccine and calculate the age she was at the time. She was 11 years old.</a:t>
            </a:r>
          </a:p>
          <a:p>
            <a:r>
              <a:rPr lang="en-US" dirty="0">
                <a:latin typeface="Arial"/>
                <a:cs typeface="Arial"/>
              </a:rPr>
              <a:t>See notes section on Blue card: 1 Tdap administered at 7 years or older meets the requirement.</a:t>
            </a:r>
          </a:p>
        </p:txBody>
      </p:sp>
      <p:sp>
        <p:nvSpPr>
          <p:cNvPr id="4" name="Slide Number Placeholder 3"/>
          <p:cNvSpPr>
            <a:spLocks noGrp="1"/>
          </p:cNvSpPr>
          <p:nvPr>
            <p:ph type="sldNum" sz="quarter" idx="5"/>
          </p:nvPr>
        </p:nvSpPr>
        <p:spPr/>
        <p:txBody>
          <a:bodyPr/>
          <a:lstStyle/>
          <a:p>
            <a:fld id="{F7923F26-8453-43AF-9DBE-D136A2B7353D}" type="slidenum">
              <a:rPr lang="en-US" smtClean="0"/>
              <a:pPr/>
              <a:t>15</a:t>
            </a:fld>
            <a:endParaRPr lang="en-US"/>
          </a:p>
        </p:txBody>
      </p:sp>
    </p:spTree>
    <p:extLst>
      <p:ext uri="{BB962C8B-B14F-4D97-AF65-F5344CB8AC3E}">
        <p14:creationId xmlns:p14="http://schemas.microsoft.com/office/powerpoint/2010/main" val="225955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219A-DA18-D825-06E7-D19F9C631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46C4-AADB-4A60-5E33-884D7E5F5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AA5D-AF5F-63FF-AB1D-BE8DD70C6C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a:ea typeface="Tahoma"/>
                <a:cs typeface="Arial"/>
              </a:rPr>
              <a:t>Student 6</a:t>
            </a:r>
            <a:r>
              <a:rPr lang="en-US" sz="1200" b="1" dirty="0">
                <a:solidFill>
                  <a:srgbClr val="000000"/>
                </a:solidFill>
                <a:effectLst/>
                <a:latin typeface="Arial"/>
                <a:ea typeface="Tahoma"/>
                <a:cs typeface="Arial"/>
              </a:rPr>
              <a:t> can be admitted unconditionally to 7</a:t>
            </a:r>
            <a:r>
              <a:rPr lang="en-US" sz="1200" b="1" baseline="30000" dirty="0">
                <a:solidFill>
                  <a:srgbClr val="000000"/>
                </a:solidFill>
                <a:effectLst/>
                <a:latin typeface="Arial"/>
                <a:ea typeface="Tahoma"/>
                <a:cs typeface="Arial"/>
              </a:rPr>
              <a:t>th</a:t>
            </a:r>
            <a:r>
              <a:rPr lang="en-US" sz="1200" b="1" dirty="0">
                <a:solidFill>
                  <a:srgbClr val="000000"/>
                </a:solidFill>
                <a:effectLst/>
                <a:latin typeface="Arial"/>
                <a:ea typeface="Tahoma"/>
                <a:cs typeface="Arial"/>
              </a:rPr>
              <a:t> grade.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BF6ADC90-8DD4-A5ED-A590-08B4FDFDA274}"/>
              </a:ext>
            </a:extLst>
          </p:cNvPr>
          <p:cNvSpPr>
            <a:spLocks noGrp="1"/>
          </p:cNvSpPr>
          <p:nvPr>
            <p:ph type="sldNum" sz="quarter" idx="5"/>
          </p:nvPr>
        </p:nvSpPr>
        <p:spPr/>
        <p:txBody>
          <a:bodyPr/>
          <a:lstStyle/>
          <a:p>
            <a:fld id="{F7923F26-8453-43AF-9DBE-D136A2B7353D}" type="slidenum">
              <a:rPr lang="en-US" smtClean="0"/>
              <a:pPr/>
              <a:t>16</a:t>
            </a:fld>
            <a:endParaRPr lang="en-US"/>
          </a:p>
        </p:txBody>
      </p:sp>
    </p:spTree>
    <p:extLst>
      <p:ext uri="{BB962C8B-B14F-4D97-AF65-F5344CB8AC3E}">
        <p14:creationId xmlns:p14="http://schemas.microsoft.com/office/powerpoint/2010/main" val="343940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Student 7 is transferring from another school district.</a:t>
            </a:r>
          </a:p>
          <a:p>
            <a:endParaRPr lang="en-US" dirty="0">
              <a:latin typeface="Arial"/>
              <a:cs typeface="Arial"/>
            </a:endParaRPr>
          </a:p>
          <a:p>
            <a:r>
              <a:rPr lang="en-US" dirty="0">
                <a:latin typeface="Arial"/>
                <a:cs typeface="Arial"/>
              </a:rPr>
              <a:t>What vaccines are we checking for? Refer to your School Guide…</a:t>
            </a:r>
          </a:p>
          <a:p>
            <a:endParaRPr lang="en-US" dirty="0">
              <a:latin typeface="Arial"/>
              <a:cs typeface="Arial"/>
            </a:endParaRPr>
          </a:p>
          <a:p>
            <a:r>
              <a:rPr lang="en-US" dirty="0">
                <a:latin typeface="Arial"/>
                <a:cs typeface="Arial"/>
              </a:rPr>
              <a:t>All required vaccines for K-12</a:t>
            </a:r>
            <a:r>
              <a:rPr lang="en-US" baseline="30000" dirty="0">
                <a:latin typeface="Arial"/>
                <a:cs typeface="Arial"/>
              </a:rPr>
              <a:t>th</a:t>
            </a:r>
            <a:r>
              <a:rPr lang="en-US" dirty="0">
                <a:latin typeface="Arial"/>
                <a:cs typeface="Arial"/>
              </a:rPr>
              <a:t> grade.</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17</a:t>
            </a:fld>
            <a:endParaRPr lang="en-US"/>
          </a:p>
        </p:txBody>
      </p:sp>
    </p:spTree>
    <p:extLst>
      <p:ext uri="{BB962C8B-B14F-4D97-AF65-F5344CB8AC3E}">
        <p14:creationId xmlns:p14="http://schemas.microsoft.com/office/powerpoint/2010/main" val="278890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The parents have supplied a medical exemption.</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a:defRPr/>
            </a:pPr>
            <a:endParaRPr lang="en-US" dirty="0">
              <a:latin typeface="Arial" panose="020B0604020202020204" pitchFamily="34" charset="0"/>
              <a:ea typeface="Tahoma"/>
              <a:cs typeface="Arial" panose="020B0604020202020204" pitchFamily="34" charset="0"/>
            </a:endParaRPr>
          </a:p>
          <a:p>
            <a:pPr>
              <a:defRPr/>
            </a:pPr>
            <a:r>
              <a:rPr lang="en-US" dirty="0">
                <a:latin typeface="Arial" panose="020B0604020202020204" pitchFamily="34" charset="0"/>
                <a:ea typeface="Tahoma"/>
                <a:cs typeface="Arial" panose="020B0604020202020204" pitchFamily="34" charset="0"/>
              </a:rPr>
              <a:t>As of January 1, 2021, all new exemptions </a:t>
            </a:r>
            <a:r>
              <a:rPr lang="en-US" u="sng" dirty="0">
                <a:latin typeface="Arial" panose="020B0604020202020204" pitchFamily="34" charset="0"/>
                <a:ea typeface="Tahoma"/>
                <a:cs typeface="Arial" panose="020B0604020202020204" pitchFamily="34" charset="0"/>
              </a:rPr>
              <a:t>must</a:t>
            </a:r>
            <a:r>
              <a:rPr lang="en-US" dirty="0">
                <a:latin typeface="Arial" panose="020B0604020202020204" pitchFamily="34" charset="0"/>
                <a:ea typeface="Tahoma"/>
                <a:cs typeface="Arial" panose="020B0604020202020204" pitchFamily="34" charset="0"/>
              </a:rPr>
              <a:t> be issued from the CAIR-ME website.</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a:defRPr/>
            </a:pPr>
            <a:r>
              <a:rPr lang="en-US" sz="1200" dirty="0">
                <a:effectLst/>
                <a:latin typeface="Arial" panose="020B0604020202020204" pitchFamily="34" charset="0"/>
                <a:ea typeface="Tahoma"/>
                <a:cs typeface="Arial" panose="020B0604020202020204" pitchFamily="34" charset="0"/>
              </a:rPr>
              <a:t>This is a representation of a Permanent Medical Exemption</a:t>
            </a:r>
            <a:r>
              <a:rPr lang="en-US" dirty="0">
                <a:latin typeface="Arial" panose="020B0604020202020204" pitchFamily="34" charset="0"/>
                <a:ea typeface="Tahoma"/>
                <a:cs typeface="Arial" panose="020B0604020202020204" pitchFamily="34" charset="0"/>
              </a:rPr>
              <a:t> (PME)</a:t>
            </a:r>
            <a:r>
              <a:rPr lang="en-US" sz="1200" dirty="0">
                <a:effectLst/>
                <a:latin typeface="Arial" panose="020B0604020202020204" pitchFamily="34" charset="0"/>
                <a:ea typeface="Tahoma"/>
                <a:cs typeface="Arial" panose="020B0604020202020204" pitchFamily="34" charset="0"/>
              </a:rPr>
              <a:t> from CAIR-ME, not an exact copy.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Things to check for a valid PME: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Issue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Child’s information</a:t>
            </a:r>
          </a:p>
          <a:p>
            <a:pPr marL="171450" indent="-171450">
              <a:buFont typeface="Arial" panose="020B0604020202020204" pitchFamily="34" charset="0"/>
              <a:buChar char="•"/>
              <a:defRPr/>
            </a:pPr>
            <a:r>
              <a:rPr lang="en-US" sz="1200" dirty="0">
                <a:effectLst/>
                <a:latin typeface="Arial" panose="020B0604020202020204" pitchFamily="34" charset="0"/>
                <a:ea typeface="Tahoma"/>
                <a:cs typeface="Arial" panose="020B0604020202020204" pitchFamily="34" charset="0"/>
              </a:rPr>
              <a:t>School’s information</a:t>
            </a:r>
            <a:r>
              <a:rPr lang="en-US" dirty="0">
                <a:latin typeface="Arial" panose="020B0604020202020204" pitchFamily="34" charset="0"/>
                <a:ea typeface="Tahoma"/>
                <a:cs typeface="Arial" panose="020B0604020202020204" pitchFamily="34" charset="0"/>
              </a:rPr>
              <a:t> </a:t>
            </a:r>
            <a:endParaRPr lang="en-US" sz="1200" dirty="0">
              <a:effectLst/>
              <a:latin typeface="Arial" panose="020B0604020202020204" pitchFamily="34" charset="0"/>
              <a:ea typeface="Tahom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Grade 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Exempt vaccines and expiration.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Tahoma"/>
                <a:cs typeface="Arial" panose="020B0604020202020204" pitchFamily="34" charset="0"/>
              </a:rPr>
              <a:t>Use this name and birth date to fill out the Blue Card (since it will not be shown on the immunization record on next slide</a:t>
            </a:r>
            <a:r>
              <a:rPr lang="en-US" dirty="0">
                <a:latin typeface="Arial" panose="020B0604020202020204" pitchFamily="34" charset="0"/>
                <a:ea typeface="Tahom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Tahom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18</a:t>
            </a:fld>
            <a:endParaRPr lang="en-US"/>
          </a:p>
        </p:txBody>
      </p:sp>
    </p:spTree>
    <p:extLst>
      <p:ext uri="{BB962C8B-B14F-4D97-AF65-F5344CB8AC3E}">
        <p14:creationId xmlns:p14="http://schemas.microsoft.com/office/powerpoint/2010/main" val="4278551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is page one of a cropped sample record from the California Immunization Registry.</a:t>
            </a:r>
          </a:p>
          <a:p>
            <a:endParaRPr lang="en-US" dirty="0"/>
          </a:p>
          <a:p>
            <a:r>
              <a:rPr lang="en-US" dirty="0">
                <a:latin typeface="Arial"/>
                <a:cs typeface="Arial"/>
              </a:rPr>
              <a:t>Transfer the dates to the Blue Card.</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19</a:t>
            </a:fld>
            <a:endParaRPr lang="en-US"/>
          </a:p>
        </p:txBody>
      </p:sp>
    </p:spTree>
    <p:extLst>
      <p:ext uri="{BB962C8B-B14F-4D97-AF65-F5344CB8AC3E}">
        <p14:creationId xmlns:p14="http://schemas.microsoft.com/office/powerpoint/2010/main" val="296731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Thank you all for becoming Immunization Champions and helping to keep our students safe from preventable diseases.</a:t>
            </a:r>
          </a:p>
          <a:p>
            <a:endParaRPr lang="en-US" dirty="0">
              <a:cs typeface="Arial"/>
            </a:endParaRPr>
          </a:p>
          <a:p>
            <a:r>
              <a:rPr lang="en-US" dirty="0">
                <a:latin typeface="Arial"/>
                <a:cs typeface="Arial"/>
              </a:rPr>
              <a:t>These slides will emphasize what is covered in the immunization trainings posted at the </a:t>
            </a:r>
            <a:r>
              <a:rPr lang="en-US" dirty="0">
                <a:latin typeface="Arial"/>
                <a:cs typeface="Arial"/>
                <a:hlinkClick r:id="rId3"/>
              </a:rPr>
              <a:t>Shots for Schools</a:t>
            </a:r>
            <a:r>
              <a:rPr lang="en-US" dirty="0">
                <a:latin typeface="Arial"/>
                <a:cs typeface="Arial"/>
              </a:rPr>
              <a:t> website- these modules should also be viewed by all staff tasked with checking and documenting immunizations required for school entry.</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2</a:t>
            </a:fld>
            <a:endParaRPr lang="en-US"/>
          </a:p>
        </p:txBody>
      </p:sp>
    </p:spTree>
    <p:extLst>
      <p:ext uri="{BB962C8B-B14F-4D97-AF65-F5344CB8AC3E}">
        <p14:creationId xmlns:p14="http://schemas.microsoft.com/office/powerpoint/2010/main" val="97625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is page 2.</a:t>
            </a:r>
          </a:p>
          <a:p>
            <a:endParaRPr lang="en-US" dirty="0"/>
          </a:p>
          <a:p>
            <a:r>
              <a:rPr lang="en-US" dirty="0">
                <a:latin typeface="Arial"/>
                <a:cs typeface="Arial"/>
              </a:rPr>
              <a:t>Transfer the dates for the remaining immunizations from page 2 of the record.</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20</a:t>
            </a:fld>
            <a:endParaRPr lang="en-US"/>
          </a:p>
        </p:txBody>
      </p:sp>
    </p:spTree>
    <p:extLst>
      <p:ext uri="{BB962C8B-B14F-4D97-AF65-F5344CB8AC3E}">
        <p14:creationId xmlns:p14="http://schemas.microsoft.com/office/powerpoint/2010/main" val="132609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A2B0-6E50-43E2-8E58-93C3E4212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C164F-C61F-1548-A435-5F7CFDD3A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6FD42-F3FB-4F1B-1444-C7F8048E82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After filling out all of the dates, we see that this student is missing varicella doses but has all the other required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a:p>
            <a:pPr>
              <a:defRPr/>
            </a:pPr>
            <a:r>
              <a:rPr lang="en-US" sz="1200" dirty="0">
                <a:solidFill>
                  <a:srgbClr val="000000"/>
                </a:solidFill>
                <a:effectLst/>
                <a:latin typeface="Arial"/>
                <a:ea typeface="Tahoma"/>
                <a:cs typeface="Arial"/>
              </a:rPr>
              <a:t>Remember the PME that was issued? This student is exempt </a:t>
            </a:r>
            <a:r>
              <a:rPr lang="en-US" dirty="0">
                <a:solidFill>
                  <a:srgbClr val="000000"/>
                </a:solidFill>
                <a:latin typeface="Arial"/>
                <a:ea typeface="Tahoma"/>
                <a:cs typeface="Arial"/>
              </a:rPr>
              <a:t>from varicella</a:t>
            </a:r>
            <a:r>
              <a:rPr lang="en-US" sz="1200" dirty="0">
                <a:solidFill>
                  <a:srgbClr val="000000"/>
                </a:solidFill>
                <a:effectLst/>
                <a:latin typeface="Arial"/>
                <a:ea typeface="Tahoma"/>
                <a:cs typeface="Arial"/>
              </a:rPr>
              <a:t>.</a:t>
            </a:r>
          </a:p>
          <a:p>
            <a:pPr>
              <a:defRPr/>
            </a:pPr>
            <a:endParaRPr lang="en-US" sz="1200" dirty="0">
              <a:solidFill>
                <a:srgbClr val="000000"/>
              </a:solidFill>
              <a:effectLst/>
              <a:latin typeface="Arial"/>
              <a:ea typeface="Tahoma"/>
              <a:cs typeface="Arial"/>
            </a:endParaRPr>
          </a:p>
          <a:p>
            <a:pPr>
              <a:defRPr/>
            </a:pPr>
            <a:endParaRPr lang="en-US" sz="1200" dirty="0">
              <a:solidFill>
                <a:srgbClr val="000000"/>
              </a:solidFill>
              <a:effectLst/>
              <a:latin typeface="Arial"/>
              <a:ea typeface="Tahoma"/>
              <a:cs typeface="Arial"/>
            </a:endParaRPr>
          </a:p>
          <a:p>
            <a:pPr>
              <a:defRPr/>
            </a:pPr>
            <a:endParaRPr lang="en-US" sz="1200" dirty="0">
              <a:solidFill>
                <a:srgbClr val="000000"/>
              </a:solidFill>
              <a:effectLst/>
              <a:latin typeface="Arial"/>
              <a:ea typeface="Tahoma"/>
              <a:cs typeface="Arial"/>
            </a:endParaRPr>
          </a:p>
        </p:txBody>
      </p:sp>
      <p:sp>
        <p:nvSpPr>
          <p:cNvPr id="4" name="Slide Number Placeholder 3">
            <a:extLst>
              <a:ext uri="{FF2B5EF4-FFF2-40B4-BE49-F238E27FC236}">
                <a16:creationId xmlns:a16="http://schemas.microsoft.com/office/drawing/2014/main" id="{060F2E3A-B670-BBD8-B79D-C4706B57CDED}"/>
              </a:ext>
            </a:extLst>
          </p:cNvPr>
          <p:cNvSpPr>
            <a:spLocks noGrp="1"/>
          </p:cNvSpPr>
          <p:nvPr>
            <p:ph type="sldNum" sz="quarter" idx="5"/>
          </p:nvPr>
        </p:nvSpPr>
        <p:spPr/>
        <p:txBody>
          <a:bodyPr/>
          <a:lstStyle/>
          <a:p>
            <a:fld id="{F7923F26-8453-43AF-9DBE-D136A2B7353D}" type="slidenum">
              <a:rPr lang="en-US" smtClean="0"/>
              <a:pPr/>
              <a:t>21</a:t>
            </a:fld>
            <a:endParaRPr lang="en-US"/>
          </a:p>
        </p:txBody>
      </p:sp>
    </p:spTree>
    <p:extLst>
      <p:ext uri="{BB962C8B-B14F-4D97-AF65-F5344CB8AC3E}">
        <p14:creationId xmlns:p14="http://schemas.microsoft.com/office/powerpoint/2010/main" val="3003874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C9BF-9284-E225-725A-7789C0E9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F3116-5390-6A6F-3BBA-80375A2A6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3FFE8-77B0-3DB7-3471-7B16762E09C1}"/>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The PME meets the requirements for the missing varicella doses and </a:t>
            </a:r>
            <a:r>
              <a:rPr lang="en-US" dirty="0">
                <a:solidFill>
                  <a:srgbClr val="000000"/>
                </a:solidFill>
                <a:latin typeface="Arial"/>
                <a:ea typeface="Tahoma"/>
                <a:cs typeface="Arial"/>
              </a:rPr>
              <a:t>the student has</a:t>
            </a:r>
            <a:r>
              <a:rPr lang="en-US" sz="1200" dirty="0">
                <a:solidFill>
                  <a:srgbClr val="000000"/>
                </a:solidFill>
                <a:effectLst/>
                <a:latin typeface="Arial"/>
                <a:ea typeface="Tahoma"/>
                <a:cs typeface="Arial"/>
              </a:rPr>
              <a:t> all other required doses. This student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an “x” in the PME column for varicella</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do not mark “Has All Required Vaccine Doses” because </a:t>
            </a:r>
            <a:r>
              <a:rPr lang="en-US" dirty="0">
                <a:solidFill>
                  <a:srgbClr val="000000"/>
                </a:solidFill>
                <a:latin typeface="Arial"/>
                <a:ea typeface="Tahoma"/>
                <a:cs typeface="Arial"/>
              </a:rPr>
              <a:t>the student</a:t>
            </a:r>
            <a:r>
              <a:rPr lang="en-US" sz="1200" dirty="0">
                <a:solidFill>
                  <a:srgbClr val="000000"/>
                </a:solidFill>
                <a:effectLst/>
                <a:latin typeface="Arial"/>
                <a:ea typeface="Tahoma"/>
                <a:cs typeface="Arial"/>
              </a:rPr>
              <a:t> is missing varicella. Add the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indent="-171450">
              <a:buFont typeface="Arial" panose="020B0604020202020204" pitchFamily="34" charset="0"/>
              <a:buChar char="•"/>
              <a:defRPr/>
            </a:pPr>
            <a:r>
              <a:rPr lang="en-US" b="1" dirty="0">
                <a:solidFill>
                  <a:srgbClr val="000000"/>
                </a:solidFill>
                <a:latin typeface="Arial"/>
                <a:ea typeface="Tahoma"/>
                <a:cs typeface="Arial"/>
              </a:rPr>
              <a:t>Student 7 may be admitted unconditionally. </a:t>
            </a:r>
            <a:r>
              <a:rPr lang="en-US" dirty="0">
                <a:solidFill>
                  <a:srgbClr val="000000"/>
                </a:solidFill>
                <a:latin typeface="Arial"/>
                <a:ea typeface="Tahoma"/>
                <a:cs typeface="Arial"/>
              </a:rPr>
              <a:t>Unconditional</a:t>
            </a:r>
            <a:r>
              <a:rPr lang="en-US" sz="1200" dirty="0">
                <a:solidFill>
                  <a:srgbClr val="000000"/>
                </a:solidFill>
                <a:effectLst/>
                <a:latin typeface="Arial"/>
                <a:ea typeface="Tahoma"/>
                <a:cs typeface="Arial"/>
              </a:rPr>
              <a:t> admission means no follow-up</a:t>
            </a:r>
            <a:r>
              <a:rPr lang="en-US" dirty="0">
                <a:solidFill>
                  <a:srgbClr val="000000"/>
                </a:solidFill>
                <a:latin typeface="Arial"/>
                <a:ea typeface="Tahoma"/>
                <a:cs typeface="Arial"/>
              </a:rPr>
              <a:t> is</a:t>
            </a:r>
            <a:r>
              <a:rPr lang="en-US" sz="1200" dirty="0">
                <a:solidFill>
                  <a:srgbClr val="000000"/>
                </a:solidFill>
                <a:effectLst/>
                <a:latin typeface="Arial"/>
                <a:ea typeface="Tahoma"/>
                <a:cs typeface="Arial"/>
              </a:rPr>
              <a:t> required. They’re done unless their exemption is revoked.</a:t>
            </a:r>
            <a:endParaRPr lang="en-US" sz="1200" dirty="0">
              <a:effectLst/>
              <a:latin typeface="Arial"/>
              <a:ea typeface="Tahoma"/>
              <a:cs typeface="Arial"/>
            </a:endParaRPr>
          </a:p>
          <a:p>
            <a:endParaRPr lang="en-US" dirty="0"/>
          </a:p>
        </p:txBody>
      </p:sp>
      <p:sp>
        <p:nvSpPr>
          <p:cNvPr id="4" name="Slide Number Placeholder 3">
            <a:extLst>
              <a:ext uri="{FF2B5EF4-FFF2-40B4-BE49-F238E27FC236}">
                <a16:creationId xmlns:a16="http://schemas.microsoft.com/office/drawing/2014/main" id="{99B99016-333E-086B-4F53-A4354F262846}"/>
              </a:ext>
            </a:extLst>
          </p:cNvPr>
          <p:cNvSpPr>
            <a:spLocks noGrp="1"/>
          </p:cNvSpPr>
          <p:nvPr>
            <p:ph type="sldNum" sz="quarter" idx="5"/>
          </p:nvPr>
        </p:nvSpPr>
        <p:spPr/>
        <p:txBody>
          <a:bodyPr/>
          <a:lstStyle/>
          <a:p>
            <a:fld id="{F7923F26-8453-43AF-9DBE-D136A2B7353D}" type="slidenum">
              <a:rPr lang="en-US" smtClean="0"/>
              <a:pPr/>
              <a:t>22</a:t>
            </a:fld>
            <a:endParaRPr lang="en-US"/>
          </a:p>
        </p:txBody>
      </p:sp>
    </p:spTree>
    <p:extLst>
      <p:ext uri="{BB962C8B-B14F-4D97-AF65-F5344CB8AC3E}">
        <p14:creationId xmlns:p14="http://schemas.microsoft.com/office/powerpoint/2010/main" val="1515007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cs typeface="Arial" panose="020B0604020202020204" pitchFamily="34" charset="0"/>
              </a:rPr>
              <a:t>Note to instructor: Students 8 and 9 will be using the same basic immunization history (both missing doses, but one with a TME and one without).  For a more complex conditional admission example, participants can be referred to K-12 training modules.</a:t>
            </a:r>
          </a:p>
          <a:p>
            <a:endParaRPr lang="en-US" i="1"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Student 8 is transferring from a different state for 8</a:t>
            </a:r>
            <a:r>
              <a:rPr lang="en-US" i="0" baseline="30000" dirty="0">
                <a:latin typeface="Arial" panose="020B0604020202020204" pitchFamily="34" charset="0"/>
                <a:cs typeface="Arial" panose="020B0604020202020204" pitchFamily="34" charset="0"/>
              </a:rPr>
              <a:t>th</a:t>
            </a:r>
            <a:r>
              <a:rPr lang="en-US" i="0" dirty="0">
                <a:latin typeface="Arial" panose="020B0604020202020204" pitchFamily="34" charset="0"/>
                <a:cs typeface="Arial" panose="020B0604020202020204" pitchFamily="34" charset="0"/>
              </a:rPr>
              <a:t> grade. </a:t>
            </a: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What vaccines are we checking for?</a:t>
            </a:r>
          </a:p>
          <a:p>
            <a:r>
              <a:rPr lang="en-US" i="0" dirty="0">
                <a:latin typeface="Arial" panose="020B0604020202020204" pitchFamily="34" charset="0"/>
                <a:cs typeface="Arial" panose="020B0604020202020204" pitchFamily="34" charset="0"/>
              </a:rPr>
              <a:t>All the vaccines required for K-12</a:t>
            </a:r>
            <a:r>
              <a:rPr lang="en-US" i="0" baseline="30000" dirty="0">
                <a:latin typeface="Arial" panose="020B0604020202020204" pitchFamily="34" charset="0"/>
                <a:cs typeface="Arial" panose="020B0604020202020204" pitchFamily="34" charset="0"/>
              </a:rPr>
              <a:t>th</a:t>
            </a:r>
            <a:r>
              <a:rPr lang="en-US" i="0" dirty="0">
                <a:latin typeface="Arial" panose="020B0604020202020204" pitchFamily="34" charset="0"/>
                <a:cs typeface="Arial" panose="020B0604020202020204" pitchFamily="34" charset="0"/>
              </a:rPr>
              <a:t> grade. </a:t>
            </a:r>
          </a:p>
        </p:txBody>
      </p:sp>
      <p:sp>
        <p:nvSpPr>
          <p:cNvPr id="4" name="Slide Number Placeholder 3"/>
          <p:cNvSpPr>
            <a:spLocks noGrp="1"/>
          </p:cNvSpPr>
          <p:nvPr>
            <p:ph type="sldNum" sz="quarter" idx="5"/>
          </p:nvPr>
        </p:nvSpPr>
        <p:spPr/>
        <p:txBody>
          <a:bodyPr/>
          <a:lstStyle/>
          <a:p>
            <a:fld id="{F7923F26-8453-43AF-9DBE-D136A2B7353D}" type="slidenum">
              <a:rPr lang="en-US" smtClean="0"/>
              <a:pPr/>
              <a:t>23</a:t>
            </a:fld>
            <a:endParaRPr lang="en-US"/>
          </a:p>
        </p:txBody>
      </p:sp>
    </p:spTree>
    <p:extLst>
      <p:ext uri="{BB962C8B-B14F-4D97-AF65-F5344CB8AC3E}">
        <p14:creationId xmlns:p14="http://schemas.microsoft.com/office/powerpoint/2010/main" val="1064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4474-D5CD-2EA7-424D-D2AC061C2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3E746-D95F-F832-A71A-17587DEED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44145-0900-D14D-EF82-6E65A56C7D02}"/>
              </a:ext>
            </a:extLst>
          </p:cNvPr>
          <p:cNvSpPr>
            <a:spLocks noGrp="1"/>
          </p:cNvSpPr>
          <p:nvPr>
            <p:ph type="body" idx="1"/>
          </p:nvPr>
        </p:nvSpPr>
        <p:spPr/>
        <p:txBody>
          <a:bodyPr/>
          <a:lstStyle/>
          <a:p>
            <a:pPr>
              <a:defRPr/>
            </a:pPr>
            <a:r>
              <a:rPr lang="en-US" sz="1200" dirty="0">
                <a:effectLst/>
                <a:latin typeface="Arial" panose="020B0604020202020204" pitchFamily="34" charset="0"/>
                <a:ea typeface="Tahoma"/>
                <a:cs typeface="Arial" panose="020B0604020202020204" pitchFamily="34" charset="0"/>
              </a:rPr>
              <a:t>This student is registering for 8</a:t>
            </a:r>
            <a:r>
              <a:rPr lang="en-US" sz="1200" baseline="30000" dirty="0">
                <a:effectLst/>
                <a:latin typeface="Arial" panose="020B0604020202020204" pitchFamily="34" charset="0"/>
                <a:ea typeface="Tahoma"/>
                <a:cs typeface="Arial" panose="020B0604020202020204" pitchFamily="34" charset="0"/>
              </a:rPr>
              <a:t>th</a:t>
            </a:r>
            <a:r>
              <a:rPr lang="en-US" sz="1200" dirty="0">
                <a:effectLst/>
                <a:latin typeface="Arial" panose="020B0604020202020204" pitchFamily="34" charset="0"/>
                <a:ea typeface="Tahoma"/>
                <a:cs typeface="Arial" panose="020B0604020202020204" pitchFamily="34" charset="0"/>
              </a:rPr>
              <a:t> grade and has a medical exemption issued from CAIR-ME.</a:t>
            </a:r>
            <a:r>
              <a:rPr lang="en-US" dirty="0">
                <a:latin typeface="Arial" panose="020B0604020202020204" pitchFamily="34" charset="0"/>
                <a:ea typeface="Tahoma"/>
                <a:cs typeface="Arial" panose="020B0604020202020204" pitchFamily="34" charset="0"/>
              </a:rPr>
              <a:t> We can see that it is a temporary medical exemption or TME.</a:t>
            </a:r>
            <a:endParaRPr lang="en-US" sz="1200" dirty="0">
              <a:effectLst/>
              <a:latin typeface="Arial" panose="020B0604020202020204" pitchFamily="34" charset="0"/>
              <a:ea typeface="Tahoma"/>
              <a:cs typeface="Arial" panose="020B0604020202020204" pitchFamily="34" charset="0"/>
            </a:endParaRPr>
          </a:p>
          <a:p>
            <a:pPr>
              <a:defRPr/>
            </a:pPr>
            <a:endParaRPr lang="en-US" dirty="0">
              <a:latin typeface="Arial" panose="020B0604020202020204" pitchFamily="34" charset="0"/>
              <a:ea typeface="Tahoma"/>
              <a:cs typeface="Arial" panose="020B0604020202020204" pitchFamily="34" charset="0"/>
            </a:endParaRPr>
          </a:p>
          <a:p>
            <a:pPr>
              <a:defRPr/>
            </a:pPr>
            <a:r>
              <a:rPr lang="en-US" sz="1200" dirty="0">
                <a:effectLst/>
                <a:latin typeface="Arial" panose="020B0604020202020204" pitchFamily="34" charset="0"/>
                <a:ea typeface="Tahoma"/>
                <a:cs typeface="Arial" panose="020B0604020202020204" pitchFamily="34" charset="0"/>
              </a:rPr>
              <a:t>The student is exempt from varicella vaccine until the expiration date.</a:t>
            </a:r>
            <a:r>
              <a:rPr lang="en-US" dirty="0">
                <a:latin typeface="Arial" panose="020B0604020202020204" pitchFamily="34" charset="0"/>
                <a:ea typeface="Tahoma"/>
                <a:cs typeface="Arial" panose="020B0604020202020204" pitchFamily="34" charset="0"/>
              </a:rPr>
              <a:t> </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Please make a note of this expiration date as you’ll need it for following up for continued attendance.</a:t>
            </a:r>
          </a:p>
          <a:p>
            <a:pPr>
              <a:defRPr/>
            </a:pP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60B5D8A-3F7F-CDEB-B472-F5EEA2B596BC}"/>
              </a:ext>
            </a:extLst>
          </p:cNvPr>
          <p:cNvSpPr>
            <a:spLocks noGrp="1"/>
          </p:cNvSpPr>
          <p:nvPr>
            <p:ph type="sldNum" sz="quarter" idx="5"/>
          </p:nvPr>
        </p:nvSpPr>
        <p:spPr/>
        <p:txBody>
          <a:bodyPr/>
          <a:lstStyle/>
          <a:p>
            <a:fld id="{F7923F26-8453-43AF-9DBE-D136A2B7353D}" type="slidenum">
              <a:rPr lang="en-US" smtClean="0"/>
              <a:pPr/>
              <a:t>24</a:t>
            </a:fld>
            <a:endParaRPr lang="en-US"/>
          </a:p>
        </p:txBody>
      </p:sp>
    </p:spTree>
    <p:extLst>
      <p:ext uri="{BB962C8B-B14F-4D97-AF65-F5344CB8AC3E}">
        <p14:creationId xmlns:p14="http://schemas.microsoft.com/office/powerpoint/2010/main" val="371177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1D88-6886-FA5C-FFE0-519A83726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78E2-BF27-924A-1D4E-14CF709C4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3429-0913-BA2C-3EF2-0186018BEDAE}"/>
              </a:ext>
            </a:extLst>
          </p:cNvPr>
          <p:cNvSpPr>
            <a:spLocks noGrp="1"/>
          </p:cNvSpPr>
          <p:nvPr>
            <p:ph type="body" idx="1"/>
          </p:nvPr>
        </p:nvSpPr>
        <p:spPr/>
        <p:txBody>
          <a:bodyPr/>
          <a:lstStyle/>
          <a:p>
            <a:pPr>
              <a:defRPr/>
            </a:pPr>
            <a:r>
              <a:rPr lang="en-US" sz="1200" dirty="0">
                <a:effectLst/>
                <a:latin typeface="Arial" panose="020B0604020202020204" pitchFamily="34" charset="0"/>
                <a:ea typeface="Tahoma"/>
                <a:cs typeface="Arial" panose="020B0604020202020204" pitchFamily="34" charset="0"/>
              </a:rPr>
              <a:t>Sample record from </a:t>
            </a:r>
            <a:r>
              <a:rPr lang="en-US" dirty="0">
                <a:latin typeface="Arial" panose="020B0604020202020204" pitchFamily="34" charset="0"/>
                <a:ea typeface="Tahoma"/>
                <a:cs typeface="Arial" panose="020B0604020202020204" pitchFamily="34" charset="0"/>
              </a:rPr>
              <a:t>Electronic Health Record (EHR). </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Transfer the dates for doses to the Blue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Note that the dates go in order of most recent first.</a:t>
            </a:r>
          </a:p>
        </p:txBody>
      </p:sp>
      <p:sp>
        <p:nvSpPr>
          <p:cNvPr id="4" name="Slide Number Placeholder 3">
            <a:extLst>
              <a:ext uri="{FF2B5EF4-FFF2-40B4-BE49-F238E27FC236}">
                <a16:creationId xmlns:a16="http://schemas.microsoft.com/office/drawing/2014/main" id="{6DFFC14E-3530-0B0A-BD69-A4556F9A0B75}"/>
              </a:ext>
            </a:extLst>
          </p:cNvPr>
          <p:cNvSpPr>
            <a:spLocks noGrp="1"/>
          </p:cNvSpPr>
          <p:nvPr>
            <p:ph type="sldNum" sz="quarter" idx="5"/>
          </p:nvPr>
        </p:nvSpPr>
        <p:spPr/>
        <p:txBody>
          <a:bodyPr/>
          <a:lstStyle/>
          <a:p>
            <a:fld id="{F7923F26-8453-43AF-9DBE-D136A2B7353D}" type="slidenum">
              <a:rPr lang="en-US" smtClean="0"/>
              <a:pPr/>
              <a:t>25</a:t>
            </a:fld>
            <a:endParaRPr lang="en-US"/>
          </a:p>
        </p:txBody>
      </p:sp>
    </p:spTree>
    <p:extLst>
      <p:ext uri="{BB962C8B-B14F-4D97-AF65-F5344CB8AC3E}">
        <p14:creationId xmlns:p14="http://schemas.microsoft.com/office/powerpoint/2010/main" val="1379392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3451-048B-8292-181D-C5569D1CF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4B8E2-B31F-AEA3-466A-3B3B6B04B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4C0B3-4952-F68D-424F-34315F56D7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panose="020B0604030504040204" pitchFamily="34" charset="0"/>
                <a:cs typeface="Arial" panose="020B0604020202020204" pitchFamily="34" charset="0"/>
              </a:rPr>
              <a:t>Now, transfer the dates for required doses on page 2.</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E89AD-F0DE-B118-2C91-683CD74AF12F}"/>
              </a:ext>
            </a:extLst>
          </p:cNvPr>
          <p:cNvSpPr>
            <a:spLocks noGrp="1"/>
          </p:cNvSpPr>
          <p:nvPr>
            <p:ph type="sldNum" sz="quarter" idx="5"/>
          </p:nvPr>
        </p:nvSpPr>
        <p:spPr/>
        <p:txBody>
          <a:bodyPr/>
          <a:lstStyle/>
          <a:p>
            <a:fld id="{F7923F26-8453-43AF-9DBE-D136A2B7353D}" type="slidenum">
              <a:rPr lang="en-US" smtClean="0"/>
              <a:pPr/>
              <a:t>26</a:t>
            </a:fld>
            <a:endParaRPr lang="en-US"/>
          </a:p>
        </p:txBody>
      </p:sp>
    </p:spTree>
    <p:extLst>
      <p:ext uri="{BB962C8B-B14F-4D97-AF65-F5344CB8AC3E}">
        <p14:creationId xmlns:p14="http://schemas.microsoft.com/office/powerpoint/2010/main" val="476410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3351-CAD2-3698-E1EA-DB99721D3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3DD3-7D16-ADFC-AFFC-F0CBB0DAD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8650-65ED-2DF4-1D89-748F13C845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After filling out all of the dates, we see that the student is missing:</a:t>
            </a:r>
            <a:br>
              <a:rPr lang="en-US" sz="1200" dirty="0">
                <a:effectLst/>
                <a:latin typeface="Arial" panose="020B0604020202020204" pitchFamily="34" charset="0"/>
                <a:ea typeface="Tahoma" panose="020B0604030504040204" pitchFamily="34" charset="0"/>
                <a:cs typeface="Arial"/>
              </a:rPr>
            </a:b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2</a:t>
            </a:r>
            <a:r>
              <a:rPr lang="en-US" sz="1200" baseline="30000" dirty="0">
                <a:solidFill>
                  <a:srgbClr val="000000"/>
                </a:solidFill>
                <a:effectLst/>
                <a:latin typeface="Arial"/>
                <a:ea typeface="Tahoma"/>
                <a:cs typeface="Arial"/>
              </a:rPr>
              <a:t>nd</a:t>
            </a:r>
            <a:r>
              <a:rPr lang="en-US" sz="1200" dirty="0">
                <a:solidFill>
                  <a:srgbClr val="000000"/>
                </a:solidFill>
                <a:effectLst/>
                <a:latin typeface="Arial"/>
                <a:ea typeface="Tahoma"/>
                <a:cs typeface="Arial"/>
              </a:rPr>
              <a:t> dose of varicella</a:t>
            </a:r>
          </a:p>
          <a:p>
            <a:pP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They have</a:t>
            </a:r>
            <a:r>
              <a:rPr lang="en-US" sz="1200" dirty="0">
                <a:solidFill>
                  <a:srgbClr val="000000"/>
                </a:solidFill>
                <a:effectLst/>
                <a:latin typeface="Arial"/>
                <a:ea typeface="Tahoma"/>
                <a:cs typeface="Arial"/>
              </a:rPr>
              <a:t> all the other required vaccines.</a:t>
            </a:r>
          </a:p>
        </p:txBody>
      </p:sp>
      <p:sp>
        <p:nvSpPr>
          <p:cNvPr id="4" name="Slide Number Placeholder 3">
            <a:extLst>
              <a:ext uri="{FF2B5EF4-FFF2-40B4-BE49-F238E27FC236}">
                <a16:creationId xmlns:a16="http://schemas.microsoft.com/office/drawing/2014/main" id="{35946222-C3CA-023A-53ED-468ED374A394}"/>
              </a:ext>
            </a:extLst>
          </p:cNvPr>
          <p:cNvSpPr>
            <a:spLocks noGrp="1"/>
          </p:cNvSpPr>
          <p:nvPr>
            <p:ph type="sldNum" sz="quarter" idx="5"/>
          </p:nvPr>
        </p:nvSpPr>
        <p:spPr/>
        <p:txBody>
          <a:bodyPr/>
          <a:lstStyle/>
          <a:p>
            <a:fld id="{F7923F26-8453-43AF-9DBE-D136A2B7353D}" type="slidenum">
              <a:rPr lang="en-US" smtClean="0"/>
              <a:pPr/>
              <a:t>27</a:t>
            </a:fld>
            <a:endParaRPr lang="en-US"/>
          </a:p>
        </p:txBody>
      </p:sp>
    </p:spTree>
    <p:extLst>
      <p:ext uri="{BB962C8B-B14F-4D97-AF65-F5344CB8AC3E}">
        <p14:creationId xmlns:p14="http://schemas.microsoft.com/office/powerpoint/2010/main" val="50049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sz="1200" dirty="0">
                <a:solidFill>
                  <a:srgbClr val="000000"/>
                </a:solidFill>
                <a:effectLst/>
                <a:latin typeface="Arial" panose="020B0604020202020204" pitchFamily="34" charset="0"/>
                <a:ea typeface="Tahoma"/>
                <a:cs typeface="Arial" panose="020B0604020202020204" pitchFamily="34" charset="0"/>
              </a:rPr>
              <a:t>Remember that this student has a TME for the missing dose and has all other required doses.</a:t>
            </a:r>
            <a:r>
              <a:rPr lang="en-US" dirty="0">
                <a:solidFill>
                  <a:srgbClr val="000000"/>
                </a:solidFill>
                <a:latin typeface="Arial" panose="020B0604020202020204" pitchFamily="34" charset="0"/>
                <a:ea typeface="Tahoma"/>
                <a:cs typeface="Arial" panose="020B0604020202020204" pitchFamily="34" charset="0"/>
              </a:rPr>
              <a:t> </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a:buFont typeface="Arial" panose="020B0604020202020204" pitchFamily="34" charset="0"/>
              <a:defRPr/>
            </a:pPr>
            <a:r>
              <a:rPr lang="en-US" dirty="0">
                <a:solidFill>
                  <a:srgbClr val="000000"/>
                </a:solidFill>
                <a:latin typeface="Arial" panose="020B0604020202020204" pitchFamily="34" charset="0"/>
                <a:ea typeface="Tahoma"/>
                <a:cs typeface="Arial" panose="020B0604020202020204" pitchFamily="34" charset="0"/>
              </a:rPr>
              <a:t>We'll process this student differently than the Permanent Medical Exemption scenario.</a:t>
            </a:r>
            <a:endParaRPr lang="en-US"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a:defRPr/>
            </a:pPr>
            <a:endParaRPr lang="en-US"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0" indent="0">
              <a:buFont typeface="Arial" panose="020B0604020202020204" pitchFamily="34" charset="0"/>
              <a:buNone/>
              <a:defRPr/>
            </a:pPr>
            <a:r>
              <a:rPr lang="en-US" b="1" dirty="0">
                <a:solidFill>
                  <a:srgbClr val="000000"/>
                </a:solidFill>
                <a:latin typeface="Arial" panose="020B0604020202020204" pitchFamily="34" charset="0"/>
                <a:ea typeface="Tahoma"/>
                <a:cs typeface="Arial" panose="020B0604020202020204" pitchFamily="34" charset="0"/>
              </a:rPr>
              <a:t>Student 8</a:t>
            </a:r>
            <a:r>
              <a:rPr lang="en-US" sz="1200" b="1" dirty="0">
                <a:solidFill>
                  <a:srgbClr val="000000"/>
                </a:solidFill>
                <a:effectLst/>
                <a:latin typeface="Arial" panose="020B0604020202020204" pitchFamily="34" charset="0"/>
                <a:ea typeface="Tahoma"/>
                <a:cs typeface="Arial" panose="020B0604020202020204" pitchFamily="34" charset="0"/>
              </a:rPr>
              <a:t> may be admitted</a:t>
            </a:r>
            <a:r>
              <a:rPr lang="en-US" sz="1200" b="1" i="0" dirty="0">
                <a:solidFill>
                  <a:srgbClr val="000000"/>
                </a:solidFill>
                <a:effectLst/>
                <a:latin typeface="Arial" panose="020B0604020202020204" pitchFamily="34" charset="0"/>
                <a:ea typeface="Tahoma"/>
                <a:cs typeface="Arial" panose="020B0604020202020204" pitchFamily="34" charset="0"/>
              </a:rPr>
              <a:t> c</a:t>
            </a:r>
            <a:r>
              <a:rPr lang="en-US" b="1" i="0" dirty="0">
                <a:solidFill>
                  <a:srgbClr val="000000"/>
                </a:solidFill>
                <a:latin typeface="Arial" panose="020B0604020202020204" pitchFamily="34" charset="0"/>
                <a:ea typeface="Tahoma"/>
                <a:cs typeface="Arial" panose="020B0604020202020204" pitchFamily="34" charset="0"/>
              </a:rPr>
              <a:t>onditionally</a:t>
            </a:r>
            <a:r>
              <a:rPr lang="en-US" sz="1200" b="1" i="0" dirty="0">
                <a:solidFill>
                  <a:srgbClr val="000000"/>
                </a:solidFill>
                <a:effectLst/>
                <a:latin typeface="Arial" panose="020B0604020202020204" pitchFamily="34" charset="0"/>
                <a:ea typeface="Tahoma"/>
                <a:cs typeface="Arial" panose="020B0604020202020204" pitchFamily="34" charset="0"/>
              </a:rPr>
              <a:t>.</a:t>
            </a:r>
            <a:r>
              <a:rPr lang="en-US" b="1" i="0" dirty="0">
                <a:solidFill>
                  <a:srgbClr val="000000"/>
                </a:solidFill>
                <a:latin typeface="Arial" panose="020B0604020202020204" pitchFamily="34" charset="0"/>
                <a:ea typeface="Tahoma"/>
                <a:cs typeface="Arial" panose="020B0604020202020204" pitchFamily="34" charset="0"/>
              </a:rPr>
              <a:t> </a:t>
            </a:r>
            <a:endParaRPr lang="en-US" sz="1200" b="1" i="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Follow-up is required before the TME expires</a:t>
            </a:r>
            <a:r>
              <a:rPr lang="en-US" dirty="0">
                <a:solidFill>
                  <a:srgbClr val="000000"/>
                </a:solidFill>
                <a:latin typeface="Arial" panose="020B0604020202020204" pitchFamily="34" charset="0"/>
                <a:ea typeface="Tahoma"/>
                <a:cs typeface="Arial" panose="020B0604020202020204" pitchFamily="34" charset="0"/>
              </a:rPr>
              <a:t>.</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We made a note of the </a:t>
            </a:r>
            <a:r>
              <a:rPr lang="en-US" dirty="0">
                <a:solidFill>
                  <a:srgbClr val="000000"/>
                </a:solidFill>
                <a:latin typeface="Arial" panose="020B0604020202020204" pitchFamily="34" charset="0"/>
                <a:ea typeface="Tahoma"/>
                <a:cs typeface="Arial" panose="020B0604020202020204" pitchFamily="34" charset="0"/>
              </a:rPr>
              <a:t>exemption expiration</a:t>
            </a:r>
            <a:r>
              <a:rPr lang="en-US" sz="1200" dirty="0">
                <a:solidFill>
                  <a:srgbClr val="000000"/>
                </a:solidFill>
                <a:effectLst/>
                <a:latin typeface="Arial" panose="020B0604020202020204" pitchFamily="34" charset="0"/>
                <a:ea typeface="Tahoma"/>
                <a:cs typeface="Arial" panose="020B0604020202020204" pitchFamily="34" charset="0"/>
              </a:rPr>
              <a:t> date in December. This is the deadline.</a:t>
            </a:r>
            <a:r>
              <a:rPr lang="en-US" dirty="0">
                <a:solidFill>
                  <a:srgbClr val="000000"/>
                </a:solidFill>
                <a:latin typeface="Arial" panose="020B0604020202020204" pitchFamily="34" charset="0"/>
                <a:ea typeface="Tahoma"/>
                <a:cs typeface="Arial" panose="020B0604020202020204" pitchFamily="34" charset="0"/>
              </a:rPr>
              <a:t> </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It’s best to send a reminder about a month before the deadline.</a:t>
            </a:r>
            <a:r>
              <a:rPr lang="en-US" dirty="0">
                <a:solidFill>
                  <a:srgbClr val="000000"/>
                </a:solidFill>
                <a:latin typeface="Arial" panose="020B0604020202020204" pitchFamily="34" charset="0"/>
                <a:ea typeface="Tahoma"/>
                <a:cs typeface="Arial" panose="020B0604020202020204" pitchFamily="34" charset="0"/>
              </a:rPr>
              <a:t> We'll show you how to do this with the next student.</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ea typeface="Tahoma"/>
                <a:cs typeface="Arial" panose="020B0604020202020204" pitchFamily="34" charset="0"/>
              </a:rPr>
              <a:t>In the Status of Requirements section:</a:t>
            </a: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Add your initials, and mark “Temporary Medical Exemption”.</a:t>
            </a:r>
            <a:r>
              <a:rPr lang="en-US" dirty="0">
                <a:solidFill>
                  <a:srgbClr val="000000"/>
                </a:solidFill>
                <a:latin typeface="Arial" panose="020B0604020202020204" pitchFamily="34" charset="0"/>
                <a:ea typeface="Tahoma"/>
                <a:cs typeface="Arial" panose="020B0604020202020204" pitchFamily="34" charset="0"/>
              </a:rPr>
              <a:t> </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Add the follow-up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ea typeface="Tahoma"/>
                <a:cs typeface="Arial" panose="020B0604020202020204" pitchFamily="34" charset="0"/>
              </a:rPr>
              <a:t>Parents will need to show proof of receiving the missing doses or a new TME before the expiration date for the student to continue to attend school.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28</a:t>
            </a:fld>
            <a:endParaRPr lang="en-US"/>
          </a:p>
        </p:txBody>
      </p:sp>
    </p:spTree>
    <p:extLst>
      <p:ext uri="{BB962C8B-B14F-4D97-AF65-F5344CB8AC3E}">
        <p14:creationId xmlns:p14="http://schemas.microsoft.com/office/powerpoint/2010/main" val="2695953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9 is also transferring to the 8</a:t>
            </a:r>
            <a:r>
              <a:rPr lang="en-US" baseline="30000" dirty="0"/>
              <a:t>th</a:t>
            </a:r>
            <a:r>
              <a:rPr lang="en-US" dirty="0"/>
              <a:t> grade from another state.</a:t>
            </a:r>
          </a:p>
          <a:p>
            <a:endParaRPr lang="en-US" dirty="0"/>
          </a:p>
          <a:p>
            <a:r>
              <a:rPr lang="en-US" dirty="0"/>
              <a:t>What vaccines are we checking for?</a:t>
            </a:r>
          </a:p>
          <a:p>
            <a:r>
              <a:rPr lang="en-US" dirty="0"/>
              <a:t>All required doses for K-12.</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29</a:t>
            </a:fld>
            <a:endParaRPr lang="en-US"/>
          </a:p>
        </p:txBody>
      </p:sp>
    </p:spTree>
    <p:extLst>
      <p:ext uri="{BB962C8B-B14F-4D97-AF65-F5344CB8AC3E}">
        <p14:creationId xmlns:p14="http://schemas.microsoft.com/office/powerpoint/2010/main" val="194388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Remind parents that this is a state law.</a:t>
            </a:r>
            <a:r>
              <a:rPr lang="en-US" sz="1800" dirty="0">
                <a:solidFill>
                  <a:srgbClr val="000000"/>
                </a:solidFill>
                <a:effectLst/>
                <a:latin typeface="Calibri" panose="020F0502020204030204" pitchFamily="34" charset="0"/>
                <a:ea typeface="Arial" panose="020B0604020202020204" pitchFamily="34" charset="0"/>
              </a:rPr>
              <a:t> It's your job to check and be in compliance with CA law</a:t>
            </a:r>
            <a:r>
              <a:rPr lang="en-US" sz="1800" dirty="0">
                <a:solidFill>
                  <a:srgbClr val="000000"/>
                </a:solidFill>
                <a:effectLst/>
                <a:latin typeface="Calibri" panose="020F0502020204030204" pitchFamily="34" charset="0"/>
                <a:ea typeface="Times New Roman" panose="02020603050405020304" pitchFamily="18" charset="0"/>
              </a:rPr>
              <a:t>. (Resource at the end of this presentation will help you communicate with parents.)</a:t>
            </a:r>
            <a:endParaRPr lang="en-US" sz="1800" dirty="0">
              <a:effectLst/>
              <a:latin typeface="Times New Roman" panose="02020603050405020304" pitchFamily="18" charset="0"/>
              <a:ea typeface="Times New Roman" panose="02020603050405020304" pitchFamily="18" charset="0"/>
            </a:endParaRPr>
          </a:p>
          <a:p>
            <a:endParaRPr lang="en-US" dirty="0">
              <a:latin typeface="Arial"/>
              <a:cs typeface="Arial"/>
            </a:endParaRPr>
          </a:p>
          <a:p>
            <a:r>
              <a:rPr lang="en-US" dirty="0">
                <a:latin typeface="Arial"/>
                <a:cs typeface="Arial"/>
              </a:rPr>
              <a:t>This poster can be displayed in your office or at the front desks of schools and enrollment sites. The file is available on the </a:t>
            </a:r>
            <a:r>
              <a:rPr lang="en-US" dirty="0" err="1">
                <a:latin typeface="Arial"/>
                <a:cs typeface="Arial"/>
                <a:hlinkClick r:id="rId3"/>
              </a:rPr>
              <a:t>ShotsforSchool</a:t>
            </a:r>
            <a:r>
              <a:rPr lang="en-US" dirty="0">
                <a:latin typeface="Arial"/>
                <a:cs typeface="Arial"/>
                <a:hlinkClick r:id="rId3"/>
              </a:rPr>
              <a:t> website</a:t>
            </a:r>
            <a:r>
              <a:rPr lang="en-US" dirty="0">
                <a:latin typeface="Arial"/>
                <a:cs typeface="Arial"/>
              </a:rPr>
              <a:t>. Printed copies may be available at some local health departments.</a:t>
            </a:r>
          </a:p>
          <a:p>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a:t>
            </a:fld>
            <a:endParaRPr lang="en-US"/>
          </a:p>
        </p:txBody>
      </p:sp>
    </p:spTree>
    <p:extLst>
      <p:ext uri="{BB962C8B-B14F-4D97-AF65-F5344CB8AC3E}">
        <p14:creationId xmlns:p14="http://schemas.microsoft.com/office/powerpoint/2010/main" val="4054779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3351-CAD2-3698-E1EA-DB99721D3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3DD3-7D16-ADFC-AFFC-F0CBB0DAD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8650-65ED-2DF4-1D89-748F13C84597}"/>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For Student 9, let’s re-use the same record</a:t>
            </a:r>
            <a:r>
              <a:rPr lang="en-US" dirty="0">
                <a:solidFill>
                  <a:srgbClr val="000000"/>
                </a:solidFill>
                <a:latin typeface="Arial"/>
                <a:ea typeface="Tahoma"/>
                <a:cs typeface="Arial"/>
              </a:rPr>
              <a:t> as Student 8 with a few changes</a:t>
            </a:r>
            <a:r>
              <a:rPr lang="en-US" sz="1200" dirty="0">
                <a:solidFill>
                  <a:srgbClr val="000000"/>
                </a:solidFill>
                <a:effectLst/>
                <a:latin typeface="Arial"/>
                <a:ea typeface="Tahoma"/>
                <a:cs typeface="Arial"/>
              </a:rPr>
              <a:t>. </a:t>
            </a:r>
          </a:p>
          <a:p>
            <a:pPr>
              <a:defRPr/>
            </a:pPr>
            <a:endParaRPr lang="en-US" sz="1200" dirty="0">
              <a:solidFill>
                <a:srgbClr val="000000"/>
              </a:solidFill>
              <a:effectLst/>
              <a:latin typeface="Arial"/>
              <a:ea typeface="Tahoma"/>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No TME and </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Change their Blue Card to show only two doses of polio vaccine. 2</a:t>
            </a:r>
            <a:r>
              <a:rPr lang="en-US" sz="1200" baseline="30000" dirty="0">
                <a:solidFill>
                  <a:srgbClr val="000000"/>
                </a:solidFill>
                <a:effectLst/>
                <a:latin typeface="Arial"/>
                <a:ea typeface="Tahoma"/>
                <a:cs typeface="Arial"/>
              </a:rPr>
              <a:t>nd</a:t>
            </a:r>
            <a:r>
              <a:rPr lang="en-US" sz="1200" dirty="0">
                <a:solidFill>
                  <a:srgbClr val="000000"/>
                </a:solidFill>
                <a:effectLst/>
                <a:latin typeface="Arial"/>
                <a:ea typeface="Tahoma"/>
                <a:cs typeface="Arial"/>
              </a:rPr>
              <a:t> dose given in Feb 2024.</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All the other dates are filled out</a:t>
            </a:r>
            <a:r>
              <a:rPr lang="en-US" dirty="0">
                <a:solidFill>
                  <a:srgbClr val="000000"/>
                </a:solidFill>
                <a:latin typeface="Arial"/>
                <a:ea typeface="Tahoma"/>
                <a:cs typeface="Arial"/>
              </a:rPr>
              <a:t> </a:t>
            </a:r>
            <a:r>
              <a:rPr lang="en-US" sz="1200" dirty="0">
                <a:solidFill>
                  <a:srgbClr val="000000"/>
                </a:solidFill>
                <a:effectLst/>
                <a:latin typeface="Arial"/>
                <a:ea typeface="Tahoma"/>
                <a:cs typeface="Arial"/>
              </a:rPr>
              <a:t>the same way as before with missing dose for varicella.</a:t>
            </a:r>
          </a:p>
          <a:p>
            <a:pPr marL="171450" indent="-171450">
              <a:buFont typeface="Arial" panose="020B0604020202020204" pitchFamily="34" charset="0"/>
              <a:buChar cha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At first glance it looks like Student 9 needs two more doses of polio, but we see in the Notes section, that they only need 3 doses if one is given on or after the 4th birthday which is the case here. The 2nd dose was given recently, around age 13.</a:t>
            </a:r>
            <a:endParaRPr lang="en-US" dirty="0">
              <a:solidFill>
                <a:srgbClr val="000000"/>
              </a:solidFill>
              <a:ea typeface="Tahoma" panose="020B0604030504040204" pitchFamily="34" charset="0"/>
              <a:cs typeface="Arial"/>
            </a:endParaRPr>
          </a:p>
          <a:p>
            <a:pPr>
              <a:defRPr/>
            </a:pPr>
            <a:endParaRPr lang="en-US" dirty="0">
              <a:solidFill>
                <a:srgbClr val="000000"/>
              </a:solidFill>
              <a:ea typeface="Tahoma" panose="020B0604030504040204" pitchFamily="34" charset="0"/>
              <a:cs typeface="Arial"/>
            </a:endParaRPr>
          </a:p>
        </p:txBody>
      </p:sp>
      <p:sp>
        <p:nvSpPr>
          <p:cNvPr id="4" name="Slide Number Placeholder 3">
            <a:extLst>
              <a:ext uri="{FF2B5EF4-FFF2-40B4-BE49-F238E27FC236}">
                <a16:creationId xmlns:a16="http://schemas.microsoft.com/office/drawing/2014/main" id="{35946222-C3CA-023A-53ED-468ED374A394}"/>
              </a:ext>
            </a:extLst>
          </p:cNvPr>
          <p:cNvSpPr>
            <a:spLocks noGrp="1"/>
          </p:cNvSpPr>
          <p:nvPr>
            <p:ph type="sldNum" sz="quarter" idx="5"/>
          </p:nvPr>
        </p:nvSpPr>
        <p:spPr/>
        <p:txBody>
          <a:bodyPr/>
          <a:lstStyle/>
          <a:p>
            <a:fld id="{F7923F26-8453-43AF-9DBE-D136A2B7353D}" type="slidenum">
              <a:rPr lang="en-US" smtClean="0"/>
              <a:pPr/>
              <a:t>30</a:t>
            </a:fld>
            <a:endParaRPr lang="en-US"/>
          </a:p>
        </p:txBody>
      </p:sp>
    </p:spTree>
    <p:extLst>
      <p:ext uri="{BB962C8B-B14F-4D97-AF65-F5344CB8AC3E}">
        <p14:creationId xmlns:p14="http://schemas.microsoft.com/office/powerpoint/2010/main" val="1451701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a:p>
            <a:r>
              <a:rPr lang="en-US" dirty="0">
                <a:latin typeface="Arial"/>
                <a:cs typeface="Arial"/>
              </a:rPr>
              <a:t>Let's look at the Conditional Admission Schedule for Polio #3, footnote #1 before setting the deadline.</a:t>
            </a:r>
            <a:br>
              <a:rPr lang="en-US" dirty="0">
                <a:latin typeface="Arial"/>
                <a:cs typeface="Arial"/>
              </a:rPr>
            </a:br>
            <a:endParaRPr lang="en-US" dirty="0">
              <a:latin typeface="Arial"/>
              <a:cs typeface="Arial"/>
            </a:endParaRPr>
          </a:p>
          <a:p>
            <a:pPr marL="171450" indent="-171450">
              <a:buFont typeface="Arial"/>
              <a:buChar char="•"/>
            </a:pPr>
            <a:r>
              <a:rPr lang="en-US" dirty="0">
                <a:latin typeface="Arial"/>
                <a:cs typeface="Arial"/>
              </a:rPr>
              <a:t>In this case, the 3rd dose of polio will be the final dose and </a:t>
            </a:r>
          </a:p>
          <a:p>
            <a:pPr marL="171450" indent="-171450">
              <a:buFont typeface="Arial"/>
              <a:buChar char="•"/>
            </a:pPr>
            <a:r>
              <a:rPr lang="en-US" dirty="0">
                <a:latin typeface="Arial"/>
                <a:cs typeface="Arial"/>
              </a:rPr>
              <a:t>must be given at least 6 months after the 2nd dose AND no later than 12 month after the 2nd dose. (Refer to Exclude If Not Given By column.)</a:t>
            </a:r>
          </a:p>
          <a:p>
            <a:pPr marL="171450" indent="-171450">
              <a:buFont typeface="Arial"/>
              <a:buChar char="•"/>
            </a:pPr>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31</a:t>
            </a:fld>
            <a:endParaRPr lang="en-US"/>
          </a:p>
        </p:txBody>
      </p:sp>
    </p:spTree>
    <p:extLst>
      <p:ext uri="{BB962C8B-B14F-4D97-AF65-F5344CB8AC3E}">
        <p14:creationId xmlns:p14="http://schemas.microsoft.com/office/powerpoint/2010/main" val="3335447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latin typeface="Arial"/>
                <a:ea typeface="Tahoma"/>
                <a:cs typeface="Arial"/>
              </a:rPr>
              <a:t>So let's figure out the deadline date for Polio #3. Checking the Blue Card:</a:t>
            </a:r>
            <a:endParaRPr lang="en-US" dirty="0"/>
          </a:p>
          <a:p>
            <a:pPr>
              <a:defRPr/>
            </a:pPr>
            <a:endParaRPr lang="en-US" dirty="0">
              <a:solidFill>
                <a:srgbClr val="000000"/>
              </a:solidFill>
              <a:latin typeface="Arial"/>
              <a:ea typeface="Tahoma"/>
              <a:cs typeface="Arial"/>
            </a:endParaRPr>
          </a:p>
          <a:p>
            <a:pPr marL="285750" indent="-285750">
              <a:buFont typeface="Arial"/>
              <a:buChar char="•"/>
              <a:defRPr/>
            </a:pPr>
            <a:r>
              <a:rPr lang="en-US" dirty="0">
                <a:solidFill>
                  <a:srgbClr val="000000"/>
                </a:solidFill>
                <a:latin typeface="Arial"/>
                <a:cs typeface="Arial"/>
              </a:rPr>
              <a:t>Polio #2 was given on Feb 27, 2024. Polio #3 is due 12 months later which is February 27, 2025. So the deadline for Polio #3 is not until next year.</a:t>
            </a:r>
            <a:endParaRPr lang="en-US" dirty="0">
              <a:latin typeface="Arial"/>
              <a:cs typeface="Arial"/>
            </a:endParaRPr>
          </a:p>
          <a:p>
            <a:pPr>
              <a:defRPr/>
            </a:pPr>
            <a:endParaRPr lang="en-US" dirty="0">
              <a:solidFill>
                <a:srgbClr val="000000"/>
              </a:solidFill>
              <a:ea typeface="Tahoma" panose="020B0604030504040204" pitchFamily="34" charset="0"/>
              <a:cs typeface="Arial" panose="020B0604020202020204" pitchFamily="34" charset="0"/>
            </a:endParaRPr>
          </a:p>
          <a:p>
            <a:r>
              <a:rPr lang="en-US" dirty="0">
                <a:latin typeface="Arial"/>
                <a:cs typeface="Arial"/>
              </a:rPr>
              <a:t>Varicella #2 is due 8 weeks after the 1</a:t>
            </a:r>
            <a:r>
              <a:rPr lang="en-US" baseline="30000" dirty="0">
                <a:latin typeface="Arial"/>
                <a:cs typeface="Arial"/>
              </a:rPr>
              <a:t>st</a:t>
            </a:r>
            <a:r>
              <a:rPr lang="en-US" dirty="0">
                <a:latin typeface="Arial"/>
                <a:cs typeface="Arial"/>
              </a:rPr>
              <a:t> dose.</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Varicella #1 was given on July 1, 2024. Varicella #2 is due 8 weeks later which is August 26, 2024. So, the deadline for varicella #2 has not passed yet.</a:t>
            </a:r>
          </a:p>
          <a:p>
            <a:pPr marL="285750" indent="-285750">
              <a:buFont typeface="Arial"/>
              <a:buChar char="•"/>
            </a:pPr>
            <a:endParaRPr lang="en-US" dirty="0">
              <a:latin typeface="Arial"/>
              <a:cs typeface="Arial"/>
            </a:endParaRPr>
          </a:p>
          <a:p>
            <a:r>
              <a:rPr lang="en-US" dirty="0">
                <a:latin typeface="Arial"/>
                <a:cs typeface="Arial"/>
              </a:rPr>
              <a:t>Both doses are not due before school starts on August 15, 2024.</a:t>
            </a:r>
            <a:endParaRPr lang="en-US" dirty="0">
              <a:cs typeface="Arial"/>
            </a:endParaRPr>
          </a:p>
          <a:p>
            <a:pPr marL="0" indent="0">
              <a:buFont typeface="Arial" panose="020B0604020202020204" pitchFamily="34" charset="0"/>
              <a:buNone/>
            </a:pPr>
            <a:endParaRPr lang="en-US" dirty="0"/>
          </a:p>
          <a:p>
            <a:r>
              <a:rPr lang="en-US" dirty="0">
                <a:latin typeface="Arial"/>
                <a:cs typeface="Arial"/>
              </a:rPr>
              <a:t>Can this child be admitted to school? </a:t>
            </a:r>
            <a:endParaRPr lang="en-US" dirty="0">
              <a:cs typeface="Arial"/>
            </a:endParaRPr>
          </a:p>
          <a:p>
            <a:pPr marL="285750" indent="-285750">
              <a:buFont typeface="Arial" panose="020B0604020202020204" pitchFamily="34" charset="0"/>
              <a:buChar char="•"/>
            </a:pPr>
            <a:r>
              <a:rPr lang="en-US" dirty="0">
                <a:latin typeface="Arial"/>
                <a:cs typeface="Arial"/>
              </a:rPr>
              <a:t>Yes, since the missing doses are not due before school starts, </a:t>
            </a:r>
            <a:r>
              <a:rPr lang="en-US" b="1" dirty="0">
                <a:latin typeface="Arial"/>
                <a:cs typeface="Arial"/>
              </a:rPr>
              <a:t>Student 9 may be admitted conditionally.</a:t>
            </a:r>
            <a:r>
              <a:rPr lang="en-US" dirty="0">
                <a:latin typeface="Arial"/>
                <a:cs typeface="Arial"/>
              </a:rPr>
              <a:t> They may attend school on the “condition” that the receive the missing doses by the deadline.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latin typeface="Arial"/>
                <a:cs typeface="Arial"/>
              </a:rPr>
              <a:t>Now let’s try to figure out when the best follow-up date is.</a:t>
            </a:r>
          </a:p>
        </p:txBody>
      </p:sp>
      <p:sp>
        <p:nvSpPr>
          <p:cNvPr id="4" name="Slide Number Placeholder 3"/>
          <p:cNvSpPr>
            <a:spLocks noGrp="1"/>
          </p:cNvSpPr>
          <p:nvPr>
            <p:ph type="sldNum" sz="quarter" idx="5"/>
          </p:nvPr>
        </p:nvSpPr>
        <p:spPr/>
        <p:txBody>
          <a:bodyPr/>
          <a:lstStyle/>
          <a:p>
            <a:fld id="{F7923F26-8453-43AF-9DBE-D136A2B7353D}" type="slidenum">
              <a:rPr lang="en-US" smtClean="0"/>
              <a:pPr/>
              <a:t>32</a:t>
            </a:fld>
            <a:endParaRPr lang="en-US"/>
          </a:p>
        </p:txBody>
      </p:sp>
    </p:spTree>
    <p:extLst>
      <p:ext uri="{BB962C8B-B14F-4D97-AF65-F5344CB8AC3E}">
        <p14:creationId xmlns:p14="http://schemas.microsoft.com/office/powerpoint/2010/main" val="3825011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Usually, we start sending reminders at least 1 month before the deadline. But for deadlines several months away, you can also use the timing under the Earliest Dose May Be Given column to start sending reminders. </a:t>
            </a:r>
            <a:endParaRPr lang="en-US" dirty="0"/>
          </a:p>
          <a:p>
            <a:endParaRPr lang="en-US" dirty="0"/>
          </a:p>
          <a:p>
            <a:pPr marL="171450" indent="-171450">
              <a:buFont typeface="Arial" panose="020B0604020202020204" pitchFamily="34" charset="0"/>
              <a:buChar char="•"/>
            </a:pPr>
            <a:r>
              <a:rPr lang="en-US" dirty="0">
                <a:latin typeface="Arial"/>
                <a:cs typeface="Arial"/>
              </a:rPr>
              <a:t>Before we do that, let's take a look at footnote #1 </a:t>
            </a:r>
            <a:r>
              <a:rPr lang="en-US">
                <a:latin typeface="Arial"/>
                <a:cs typeface="Arial"/>
              </a:rPr>
              <a:t>again, </a:t>
            </a:r>
            <a:r>
              <a:rPr lang="en-US" dirty="0">
                <a:latin typeface="Arial"/>
                <a:cs typeface="Arial"/>
              </a:rPr>
              <a:t>for Polio #3 on the Conditional Admission Schedule.</a:t>
            </a:r>
            <a:r>
              <a:rPr lang="en-US">
                <a:latin typeface="Arial"/>
                <a:cs typeface="Arial"/>
              </a:rPr>
              <a:t> </a:t>
            </a:r>
            <a:r>
              <a:rPr lang="en-US" dirty="0">
                <a:latin typeface="Arial"/>
                <a:cs typeface="Arial"/>
              </a:rPr>
              <a:t>The footnote states that the earliest this final dose can be given is 6 months after the 2nd dose.</a:t>
            </a:r>
            <a:endParaRPr lang="en-US" dirty="0">
              <a:cs typeface="Arial" panose="020B0604020202020204" pitchFamily="34" charset="0"/>
            </a:endParaRPr>
          </a:p>
          <a:p>
            <a:pPr marL="171450" indent="-171450">
              <a:buFont typeface="Arial" panose="020B0604020202020204" pitchFamily="34" charset="0"/>
              <a:buChar char="•"/>
            </a:pPr>
            <a:endParaRPr lang="en-US" dirty="0">
              <a:cs typeface="Arial"/>
            </a:endParaRPr>
          </a:p>
          <a:p>
            <a:pPr marL="171450" indent="-171450">
              <a:buFont typeface="Arial" panose="020B0604020202020204" pitchFamily="34" charset="0"/>
              <a:buChar char="•"/>
            </a:pPr>
            <a:r>
              <a:rPr lang="en-US" dirty="0">
                <a:latin typeface="Arial"/>
                <a:cs typeface="Arial"/>
              </a:rPr>
              <a:t>Varicella #2 can be given as early as 4 weeks after the first dose.</a:t>
            </a:r>
            <a:br>
              <a:rPr lang="en-US" dirty="0">
                <a:cs typeface="Arial"/>
              </a:rPr>
            </a:b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33</a:t>
            </a:fld>
            <a:endParaRPr lang="en-US"/>
          </a:p>
        </p:txBody>
      </p:sp>
    </p:spTree>
    <p:extLst>
      <p:ext uri="{BB962C8B-B14F-4D97-AF65-F5344CB8AC3E}">
        <p14:creationId xmlns:p14="http://schemas.microsoft.com/office/powerpoint/2010/main" val="3428307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Now let's apply this information to set follow-up dates for Student 9.</a:t>
            </a:r>
            <a:endParaRPr lang="en-US" dirty="0"/>
          </a:p>
          <a:p>
            <a:endParaRPr lang="en-US" dirty="0"/>
          </a:p>
          <a:p>
            <a:pPr marL="171450" indent="-171450">
              <a:buFont typeface="Arial" panose="020B0604020202020204" pitchFamily="34" charset="0"/>
              <a:buChar char="•"/>
            </a:pPr>
            <a:r>
              <a:rPr lang="en-US" dirty="0">
                <a:latin typeface="Arial"/>
                <a:cs typeface="Arial"/>
              </a:rPr>
              <a:t>Polio # 3: Based on the footnote from the Conditional Admission Schedule, you could start sending a reminder as early as 6 months after the 2</a:t>
            </a:r>
            <a:r>
              <a:rPr lang="en-US" baseline="30000" dirty="0">
                <a:latin typeface="Arial"/>
                <a:cs typeface="Arial"/>
              </a:rPr>
              <a:t>nd</a:t>
            </a:r>
            <a:r>
              <a:rPr lang="en-US" dirty="0">
                <a:latin typeface="Arial"/>
                <a:cs typeface="Arial"/>
              </a:rPr>
              <a:t> dose (and up until the month before the deadline, 11 months after the 2nd dose). Let's use the 6-month date of August 27, 2024.</a:t>
            </a:r>
          </a:p>
          <a:p>
            <a:pPr marL="171450" indent="-171450">
              <a:buFont typeface="Arial" panose="020B0604020202020204" pitchFamily="34" charset="0"/>
              <a:buChar char="•"/>
            </a:pPr>
            <a:endParaRPr lang="en-US" dirty="0">
              <a:latin typeface="Arial"/>
              <a:cs typeface="Arial"/>
            </a:endParaRPr>
          </a:p>
          <a:p>
            <a:pPr marL="171450" indent="-171450">
              <a:buFont typeface="Arial" panose="020B0604020202020204" pitchFamily="34" charset="0"/>
              <a:buChar char="•"/>
            </a:pPr>
            <a:r>
              <a:rPr lang="en-US" dirty="0">
                <a:latin typeface="Arial"/>
                <a:cs typeface="Arial"/>
              </a:rPr>
              <a:t>Varicella #2 can be given as early as 4 weeks after the first dose. That’s on July 29th, 4 weeks before the deadline.</a:t>
            </a:r>
          </a:p>
          <a:p>
            <a:endParaRPr lang="en-US" dirty="0"/>
          </a:p>
          <a:p>
            <a:r>
              <a:rPr lang="en-US" dirty="0">
                <a:latin typeface="Arial"/>
                <a:cs typeface="Arial"/>
              </a:rPr>
              <a:t>Use the earlier follow-up date (circled) to send a reminder to parents about the deadlines for both vaccines.</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34</a:t>
            </a:fld>
            <a:endParaRPr lang="en-US"/>
          </a:p>
        </p:txBody>
      </p:sp>
    </p:spTree>
    <p:extLst>
      <p:ext uri="{BB962C8B-B14F-4D97-AF65-F5344CB8AC3E}">
        <p14:creationId xmlns:p14="http://schemas.microsoft.com/office/powerpoint/2010/main" val="1555114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dirty="0">
                <a:latin typeface="Arial"/>
                <a:cs typeface="Arial"/>
              </a:rPr>
              <a:t>Since we determined the missing doses are not due yet, </a:t>
            </a:r>
            <a:r>
              <a:rPr lang="en-US" b="1" dirty="0">
                <a:latin typeface="Arial"/>
                <a:cs typeface="Arial"/>
              </a:rPr>
              <a:t>Student 9 may be admitted conditionally</a:t>
            </a:r>
            <a:r>
              <a:rPr lang="en-US" dirty="0">
                <a:latin typeface="Arial"/>
                <a:cs typeface="Arial"/>
              </a:rPr>
              <a:t>. Mark the Missing Doses Not Currently Due column and add the follow-up date for when you will send a reminder.</a:t>
            </a:r>
          </a:p>
          <a:p>
            <a:pPr>
              <a:defRPr/>
            </a:pPr>
            <a:endParaRPr lang="en-US" dirty="0">
              <a:cs typeface="Arial" panose="020B0604020202020204" pitchFamily="34" charset="0"/>
            </a:endParaRPr>
          </a:p>
          <a:p>
            <a:pPr>
              <a:defRPr/>
            </a:pPr>
            <a:r>
              <a:rPr lang="en-US" i="1" dirty="0">
                <a:latin typeface="Arial"/>
                <a:cs typeface="Arial"/>
              </a:rPr>
              <a:t>Note to instructor: Participants can cross out prior status to conserve Blue Cards.</a:t>
            </a:r>
            <a:endParaRPr lang="en-US" i="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35</a:t>
            </a:fld>
            <a:endParaRPr lang="en-US"/>
          </a:p>
        </p:txBody>
      </p:sp>
    </p:spTree>
    <p:extLst>
      <p:ext uri="{BB962C8B-B14F-4D97-AF65-F5344CB8AC3E}">
        <p14:creationId xmlns:p14="http://schemas.microsoft.com/office/powerpoint/2010/main" val="3509777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When it's time to follow-up, fill out a Notice of Immunizations Needed letter and send it to parents. This template can be downloaded in multiple languages from the Shots for School website.</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Write in the </a:t>
            </a:r>
            <a:r>
              <a:rPr lang="en-US" b="1" dirty="0">
                <a:latin typeface="Arial" panose="020B0604020202020204" pitchFamily="34" charset="0"/>
                <a:cs typeface="Arial" panose="020B0604020202020204" pitchFamily="34" charset="0"/>
              </a:rPr>
              <a:t>deadline </a:t>
            </a:r>
            <a:r>
              <a:rPr lang="en-US" dirty="0">
                <a:latin typeface="Arial" panose="020B0604020202020204" pitchFamily="34" charset="0"/>
                <a:cs typeface="Arial" panose="020B0604020202020204" pitchFamily="34" charset="0"/>
              </a:rPr>
              <a:t>date that we already calculated on the sticky note—next to the missing vaccine.  At the bottom where it states that "according to state law, we cannot allow your child to attend unless we receive proof that the above requirements are met by this date… write in the earliest deadline date.”</a:t>
            </a:r>
          </a:p>
        </p:txBody>
      </p:sp>
      <p:sp>
        <p:nvSpPr>
          <p:cNvPr id="4" name="Slide Number Placeholder 3"/>
          <p:cNvSpPr>
            <a:spLocks noGrp="1"/>
          </p:cNvSpPr>
          <p:nvPr>
            <p:ph type="sldNum" sz="quarter" idx="5"/>
          </p:nvPr>
        </p:nvSpPr>
        <p:spPr/>
        <p:txBody>
          <a:bodyPr/>
          <a:lstStyle/>
          <a:p>
            <a:fld id="{F7923F26-8453-43AF-9DBE-D136A2B7353D}" type="slidenum">
              <a:rPr lang="en-US" smtClean="0"/>
              <a:pPr/>
              <a:t>36</a:t>
            </a:fld>
            <a:endParaRPr lang="en-US"/>
          </a:p>
        </p:txBody>
      </p:sp>
    </p:spTree>
    <p:extLst>
      <p:ext uri="{BB962C8B-B14F-4D97-AF65-F5344CB8AC3E}">
        <p14:creationId xmlns:p14="http://schemas.microsoft.com/office/powerpoint/2010/main" val="569978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When you receive an updated immunization record, fill in the missing doses on the Blue Card.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If, for example, because of the notice you sent, you received an updated immunization record showing the student received a dose of varicella vaccine on August 24, 2024:</a:t>
            </a:r>
          </a:p>
          <a:p>
            <a:pPr marR="0" lvl="0" indent="-171450" fontAlgn="auto">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indent="-171450">
              <a:buFont typeface="Arial"/>
              <a:buChar char="•"/>
              <a:defRPr/>
            </a:pPr>
            <a:r>
              <a:rPr lang="en-US" dirty="0">
                <a:latin typeface="Arial" panose="020B0604020202020204" pitchFamily="34" charset="0"/>
                <a:cs typeface="Arial" panose="020B0604020202020204" pitchFamily="34" charset="0"/>
              </a:rPr>
              <a:t>Add the date for varicella #2. Now, that vaccine requirement has been met</a:t>
            </a:r>
          </a:p>
          <a:p>
            <a:pPr marL="171450" indent="-171450">
              <a:buFont typeface="Arial"/>
              <a:buChar char="•"/>
              <a:defRPr/>
            </a:pPr>
            <a:r>
              <a:rPr lang="en-US" dirty="0">
                <a:latin typeface="Arial" panose="020B0604020202020204" pitchFamily="34" charset="0"/>
                <a:cs typeface="Arial" panose="020B0604020202020204" pitchFamily="34" charset="0"/>
              </a:rPr>
              <a:t>Still missing polio #3, but the deadline has not passed yet.</a:t>
            </a:r>
          </a:p>
          <a:p>
            <a:pPr marL="171450" indent="-171450">
              <a:buFont typeface="Arial"/>
              <a:buChar char="•"/>
              <a:defRPr/>
            </a:pPr>
            <a:r>
              <a:rPr lang="en-US" dirty="0">
                <a:latin typeface="Arial" panose="020B0604020202020204" pitchFamily="34" charset="0"/>
                <a:cs typeface="Arial" panose="020B0604020202020204" pitchFamily="34" charset="0"/>
              </a:rPr>
              <a:t>They may attend school conditionally until the deadline for polio #3.</a:t>
            </a:r>
          </a:p>
          <a:p>
            <a:pPr marL="171450" marR="0" lvl="0" indent="-171450" fontAlgn="auto">
              <a:lnSpc>
                <a:spcPct val="100000"/>
              </a:lnSpc>
              <a:spcBef>
                <a:spcPts val="0"/>
              </a:spcBef>
              <a:spcAft>
                <a:spcPts val="0"/>
              </a:spcAft>
              <a:buClrTx/>
              <a:buSzTx/>
              <a:buFont typeface="Arial"/>
              <a:buChar char="•"/>
              <a:tabLst/>
              <a:defRPr/>
            </a:pPr>
            <a:r>
              <a:rPr lang="en-US" dirty="0">
                <a:latin typeface="Arial" panose="020B0604020202020204" pitchFamily="34" charset="0"/>
                <a:cs typeface="Arial" panose="020B0604020202020204" pitchFamily="34" charset="0"/>
              </a:rPr>
              <a:t>Update the Status of Requirements section by crossing out the Follow-Up Date and adding a new date for sending another reminder for polio #3.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37</a:t>
            </a:fld>
            <a:endParaRPr lang="en-US"/>
          </a:p>
        </p:txBody>
      </p:sp>
    </p:spTree>
    <p:extLst>
      <p:ext uri="{BB962C8B-B14F-4D97-AF65-F5344CB8AC3E}">
        <p14:creationId xmlns:p14="http://schemas.microsoft.com/office/powerpoint/2010/main" val="2894121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dirty="0">
                <a:latin typeface="Arial"/>
                <a:cs typeface="Arial"/>
              </a:rPr>
              <a:t>After sending the reminder notice, you received an updated immunization record showing the student received a dose of polio on February 1, 2025</a:t>
            </a:r>
            <a:endParaRPr lang="en-US" dirty="0"/>
          </a:p>
          <a:p>
            <a:pPr marR="0" lvl="0" indent="-171450" fontAlgn="auto">
              <a:lnSpc>
                <a:spcPct val="100000"/>
              </a:lnSpc>
              <a:spcBef>
                <a:spcPts val="0"/>
              </a:spcBef>
              <a:spcAft>
                <a:spcPts val="0"/>
              </a:spcAft>
              <a:buClrTx/>
              <a:buSzTx/>
              <a:buFont typeface="Arial" panose="020B0604020202020204" pitchFamily="34" charset="0"/>
              <a:buChar char="•"/>
              <a:tabLst/>
              <a:defRPr/>
            </a:pPr>
            <a:endParaRPr lang="en-US" dirty="0">
              <a:latin typeface="Arial"/>
              <a:cs typeface="Arial"/>
            </a:endParaRP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Add the date for polio #3 and age. Next, take a look at the Notes section. Remember that 3 doses meet the requirement if at least one dose was given at 4 years of age or older. This is the case for our student, so the polio requirement is met. Requirements were already met for all other vaccine doses.</a:t>
            </a:r>
          </a:p>
          <a:p>
            <a:pPr marL="171450" indent="-171450">
              <a:buFont typeface="Arial"/>
              <a:buChar char="•"/>
              <a:defRPr/>
            </a:pPr>
            <a:r>
              <a:rPr lang="en-US" b="1" dirty="0">
                <a:latin typeface="Arial"/>
                <a:cs typeface="Arial"/>
              </a:rPr>
              <a:t>Student 9's status now changes to unconditional.</a:t>
            </a:r>
            <a:r>
              <a:rPr lang="en-US" dirty="0">
                <a:latin typeface="Arial"/>
                <a:cs typeface="Arial"/>
              </a:rPr>
              <a:t> They may attend school with no further follow-up.</a:t>
            </a: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Update the Status of Requirements section by crossing out the “x” in the Missing Doses Not Currently Due column and the Follow-Up Date.</a:t>
            </a:r>
          </a:p>
          <a:p>
            <a:pPr marL="171450" indent="-171450">
              <a:buFont typeface="Arial"/>
              <a:buChar char="•"/>
              <a:defRPr/>
            </a:pPr>
            <a:r>
              <a:rPr lang="en-US" dirty="0">
                <a:latin typeface="Arial"/>
                <a:cs typeface="Arial"/>
              </a:rPr>
              <a:t>Put an "x" in the Has All Required Vaccine Doses column and add the date when you received the updated records and requirements were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38</a:t>
            </a:fld>
            <a:endParaRPr lang="en-US"/>
          </a:p>
        </p:txBody>
      </p:sp>
    </p:spTree>
    <p:extLst>
      <p:ext uri="{BB962C8B-B14F-4D97-AF65-F5344CB8AC3E}">
        <p14:creationId xmlns:p14="http://schemas.microsoft.com/office/powerpoint/2010/main" val="4023888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Student advancing to 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within the same school.  School just started up this week and you’re not sure all the records were checked for the continuing students who were in 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last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immunizations are you checking for?</a:t>
            </a:r>
          </a:p>
          <a:p>
            <a:r>
              <a:rPr lang="en-US" dirty="0">
                <a:latin typeface="Arial" panose="020B0604020202020204" pitchFamily="34" charset="0"/>
                <a:cs typeface="Arial" panose="020B0604020202020204" pitchFamily="34" charset="0"/>
              </a:rPr>
              <a:t>2 varicella and 1 Tdap.</a:t>
            </a:r>
          </a:p>
        </p:txBody>
      </p:sp>
      <p:sp>
        <p:nvSpPr>
          <p:cNvPr id="4" name="Slide Number Placeholder 3"/>
          <p:cNvSpPr>
            <a:spLocks noGrp="1"/>
          </p:cNvSpPr>
          <p:nvPr>
            <p:ph type="sldNum" sz="quarter" idx="5"/>
          </p:nvPr>
        </p:nvSpPr>
        <p:spPr/>
        <p:txBody>
          <a:bodyPr/>
          <a:lstStyle/>
          <a:p>
            <a:fld id="{F7923F26-8453-43AF-9DBE-D136A2B7353D}" type="slidenum">
              <a:rPr lang="en-US" smtClean="0"/>
              <a:pPr/>
              <a:t>39</a:t>
            </a:fld>
            <a:endParaRPr lang="en-US"/>
          </a:p>
        </p:txBody>
      </p:sp>
    </p:spTree>
    <p:extLst>
      <p:ext uri="{BB962C8B-B14F-4D97-AF65-F5344CB8AC3E}">
        <p14:creationId xmlns:p14="http://schemas.microsoft.com/office/powerpoint/2010/main" val="305120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Quick reference.</a:t>
            </a:r>
          </a:p>
          <a:p>
            <a:endParaRPr lang="en-US" dirty="0"/>
          </a:p>
          <a:p>
            <a:r>
              <a:rPr lang="en-US" dirty="0">
                <a:latin typeface="Arial"/>
                <a:cs typeface="Arial"/>
              </a:rPr>
              <a:t>The laws are summarized in the School Guide. You all have copies. </a:t>
            </a:r>
          </a:p>
          <a:p>
            <a:r>
              <a:rPr lang="en-US" dirty="0">
                <a:latin typeface="Arial"/>
                <a:cs typeface="Arial"/>
              </a:rPr>
              <a:t>We'll be using different parts of this guide throughout this training:</a:t>
            </a:r>
          </a:p>
          <a:p>
            <a:pPr marL="171450" indent="-171450">
              <a:buFont typeface="Arial"/>
              <a:buChar char="•"/>
            </a:pPr>
            <a:r>
              <a:rPr lang="en-US" dirty="0">
                <a:latin typeface="Arial"/>
                <a:cs typeface="Arial"/>
              </a:rPr>
              <a:t>Table with requirements</a:t>
            </a:r>
          </a:p>
          <a:p>
            <a:pPr marL="171450" indent="-171450">
              <a:buFont typeface="Arial"/>
              <a:buChar char="•"/>
            </a:pPr>
            <a:r>
              <a:rPr lang="en-US" dirty="0">
                <a:latin typeface="Arial"/>
                <a:cs typeface="Arial"/>
              </a:rPr>
              <a:t>Footnotes</a:t>
            </a:r>
          </a:p>
          <a:p>
            <a:pPr marL="171450" indent="-171450">
              <a:buFont typeface="Arial"/>
              <a:buChar char="•"/>
            </a:pPr>
            <a:r>
              <a:rPr lang="en-US" dirty="0">
                <a:latin typeface="Arial"/>
                <a:cs typeface="Arial"/>
              </a:rPr>
              <a:t>Definitions</a:t>
            </a:r>
          </a:p>
          <a:p>
            <a:pPr marL="171450" indent="-171450">
              <a:buFont typeface="Arial"/>
              <a:buChar char="•"/>
            </a:pPr>
            <a:r>
              <a:rPr lang="en-US" dirty="0">
                <a:latin typeface="Arial"/>
                <a:cs typeface="Arial"/>
              </a:rPr>
              <a:t>Conditional Admission table</a:t>
            </a:r>
          </a:p>
          <a:p>
            <a:endParaRPr lang="en-US" dirty="0"/>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a:t>
            </a:fld>
            <a:endParaRPr lang="en-US"/>
          </a:p>
        </p:txBody>
      </p:sp>
    </p:spTree>
    <p:extLst>
      <p:ext uri="{BB962C8B-B14F-4D97-AF65-F5344CB8AC3E}">
        <p14:creationId xmlns:p14="http://schemas.microsoft.com/office/powerpoint/2010/main" val="1928284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latin typeface="Arial"/>
                <a:ea typeface="Tahoma"/>
                <a:cs typeface="Arial"/>
              </a:rPr>
              <a:t>Student 10</a:t>
            </a:r>
            <a:r>
              <a:rPr lang="en-US" sz="1200" b="0" dirty="0">
                <a:solidFill>
                  <a:srgbClr val="000000"/>
                </a:solidFill>
                <a:effectLst/>
                <a:latin typeface="Arial"/>
                <a:ea typeface="Tahoma"/>
                <a:cs typeface="Arial"/>
              </a:rPr>
              <a:t> was previously admitted unconditionally at third grade. You already have her Blue Card on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rial"/>
              <a:ea typeface="Tahom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b="1" u="sng" dirty="0">
              <a:highlight>
                <a:srgbClr val="FFFF00"/>
              </a:highlight>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40</a:t>
            </a:fld>
            <a:endParaRPr lang="en-US"/>
          </a:p>
        </p:txBody>
      </p:sp>
    </p:spTree>
    <p:extLst>
      <p:ext uri="{BB962C8B-B14F-4D97-AF65-F5344CB8AC3E}">
        <p14:creationId xmlns:p14="http://schemas.microsoft.com/office/powerpoint/2010/main" val="3367423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B8AF-577D-C2DC-7037-F2D574E1C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51B22-0BE1-4F07-9CA1-52C72B9B1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0B03-1F4A-EE06-2F85-91BE77F2BDBF}"/>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Let’s take a closer look at the Blue Card for Student 10 and reference the School Guide for 7</a:t>
            </a:r>
            <a:r>
              <a:rPr lang="en-US" sz="1200" baseline="30000" dirty="0">
                <a:solidFill>
                  <a:srgbClr val="000000"/>
                </a:solidFill>
                <a:effectLst/>
                <a:latin typeface="Arial"/>
                <a:ea typeface="Tahoma"/>
                <a:cs typeface="Arial"/>
              </a:rPr>
              <a:t>th</a:t>
            </a:r>
            <a:r>
              <a:rPr lang="en-US" sz="1200" dirty="0">
                <a:solidFill>
                  <a:srgbClr val="000000"/>
                </a:solidFill>
                <a:effectLst/>
                <a:latin typeface="Arial"/>
                <a:ea typeface="Tahoma"/>
                <a:cs typeface="Arial"/>
              </a:rPr>
              <a:t> Grade Advancement.</a:t>
            </a:r>
          </a:p>
          <a:p>
            <a:pPr>
              <a:defRPr/>
            </a:pPr>
            <a:endParaRPr lang="en-US" sz="1200" dirty="0">
              <a:solidFill>
                <a:srgbClr val="000000"/>
              </a:solidFill>
              <a:effectLst/>
              <a:latin typeface="Arial"/>
              <a:ea typeface="Tahoma"/>
              <a:cs typeface="Arial"/>
            </a:endParaRPr>
          </a:p>
          <a:p>
            <a:pPr>
              <a:defRPr/>
            </a:pPr>
            <a:r>
              <a:rPr lang="en-US" sz="1200" dirty="0">
                <a:solidFill>
                  <a:srgbClr val="000000"/>
                </a:solidFill>
                <a:effectLst/>
                <a:latin typeface="Arial"/>
                <a:ea typeface="Tahoma"/>
                <a:cs typeface="Arial"/>
              </a:rPr>
              <a:t>What vaccine is she missing?</a:t>
            </a:r>
          </a:p>
          <a:p>
            <a:pPr>
              <a:defRPr/>
            </a:pPr>
            <a:r>
              <a:rPr lang="en-US" sz="1200" dirty="0">
                <a:solidFill>
                  <a:srgbClr val="000000"/>
                </a:solidFill>
                <a:effectLst/>
                <a:latin typeface="Arial"/>
                <a:ea typeface="Tahoma"/>
                <a:cs typeface="Arial"/>
              </a:rPr>
              <a:t>Just Tdap.  </a:t>
            </a:r>
          </a:p>
          <a:p>
            <a:pPr>
              <a:defRPr/>
            </a:pPr>
            <a:endParaRPr lang="en-US" sz="1200" dirty="0">
              <a:solidFill>
                <a:srgbClr val="000000"/>
              </a:solidFill>
              <a:effectLst/>
              <a:latin typeface="Arial"/>
              <a:ea typeface="Tahoma"/>
              <a:cs typeface="Arial"/>
            </a:endParaRPr>
          </a:p>
          <a:p>
            <a:pPr>
              <a:defRPr/>
            </a:pPr>
            <a:r>
              <a:rPr lang="en-US" sz="1200" i="1" dirty="0">
                <a:solidFill>
                  <a:srgbClr val="000000"/>
                </a:solidFill>
                <a:effectLst/>
                <a:latin typeface="Arial"/>
                <a:ea typeface="Tahoma"/>
                <a:cs typeface="Arial"/>
              </a:rPr>
              <a:t>Note for instructor: click to make the answer appear.</a:t>
            </a:r>
          </a:p>
        </p:txBody>
      </p:sp>
      <p:sp>
        <p:nvSpPr>
          <p:cNvPr id="4" name="Slide Number Placeholder 3">
            <a:extLst>
              <a:ext uri="{FF2B5EF4-FFF2-40B4-BE49-F238E27FC236}">
                <a16:creationId xmlns:a16="http://schemas.microsoft.com/office/drawing/2014/main" id="{078D174D-E583-1C01-F2D1-57BAD6EB0F05}"/>
              </a:ext>
            </a:extLst>
          </p:cNvPr>
          <p:cNvSpPr>
            <a:spLocks noGrp="1"/>
          </p:cNvSpPr>
          <p:nvPr>
            <p:ph type="sldNum" sz="quarter" idx="5"/>
          </p:nvPr>
        </p:nvSpPr>
        <p:spPr/>
        <p:txBody>
          <a:bodyPr/>
          <a:lstStyle/>
          <a:p>
            <a:fld id="{F7923F26-8453-43AF-9DBE-D136A2B7353D}" type="slidenum">
              <a:rPr lang="en-US" smtClean="0"/>
              <a:pPr/>
              <a:t>41</a:t>
            </a:fld>
            <a:endParaRPr lang="en-US"/>
          </a:p>
        </p:txBody>
      </p:sp>
    </p:spTree>
    <p:extLst>
      <p:ext uri="{BB962C8B-B14F-4D97-AF65-F5344CB8AC3E}">
        <p14:creationId xmlns:p14="http://schemas.microsoft.com/office/powerpoint/2010/main" val="274049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latin typeface="Arial"/>
                <a:ea typeface="Tahoma"/>
                <a:cs typeface="Arial"/>
              </a:rPr>
              <a:t>Can Student 10 be admitted to 7</a:t>
            </a:r>
            <a:r>
              <a:rPr lang="en-US" b="0" baseline="30000" dirty="0">
                <a:solidFill>
                  <a:srgbClr val="000000"/>
                </a:solidFill>
                <a:latin typeface="Arial"/>
                <a:ea typeface="Tahoma"/>
                <a:cs typeface="Arial"/>
              </a:rPr>
              <a:t>th</a:t>
            </a:r>
            <a:r>
              <a:rPr lang="en-US" b="0" dirty="0">
                <a:solidFill>
                  <a:srgbClr val="000000"/>
                </a:solidFill>
                <a:latin typeface="Arial"/>
                <a:ea typeface="Tahoma"/>
                <a:cs typeface="Arial"/>
              </a:rPr>
              <a:t> grade?</a:t>
            </a:r>
            <a:endParaRPr lang="en-US" sz="1200" b="0" dirty="0">
              <a:solidFill>
                <a:srgbClr val="000000"/>
              </a:solidFill>
              <a:effectLst/>
              <a:latin typeface="Arial"/>
              <a:ea typeface="Tahom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rial"/>
              <a:ea typeface="Tahoma"/>
              <a:cs typeface="Arial"/>
            </a:endParaRPr>
          </a:p>
          <a:p>
            <a:pPr marL="171450" indent="-171450">
              <a:buFont typeface="Arial" panose="020B0604020202020204" pitchFamily="34" charset="0"/>
              <a:buChar char="•"/>
              <a:defRPr/>
            </a:pPr>
            <a:r>
              <a:rPr lang="en-US" dirty="0">
                <a:latin typeface="Arial"/>
                <a:cs typeface="Arial"/>
              </a:rPr>
              <a:t>No, </a:t>
            </a:r>
            <a:r>
              <a:rPr lang="en-US" b="1" dirty="0">
                <a:latin typeface="Arial"/>
                <a:cs typeface="Arial"/>
              </a:rPr>
              <a:t>this student cannot be admitted to school until they show proof of having received a dose of Tdap vaccine. They are currently not in compliance with CA law.</a:t>
            </a:r>
          </a:p>
          <a:p>
            <a:pPr marL="171450" indent="-171450">
              <a:buFont typeface="Arial" panose="020B0604020202020204" pitchFamily="34" charset="0"/>
              <a:buChar char="•"/>
              <a:defRPr/>
            </a:pPr>
            <a:r>
              <a:rPr lang="en-US" dirty="0">
                <a:solidFill>
                  <a:srgbClr val="000000"/>
                </a:solidFill>
                <a:latin typeface="Arial"/>
                <a:ea typeface="Tahoma"/>
                <a:cs typeface="Arial"/>
              </a:rPr>
              <a:t>Fill out the Notice of Immunizations Needed letter and give it to the family to take to their doctor to receive the missing dose.</a:t>
            </a:r>
            <a:endParaRPr lang="en-US" dirty="0">
              <a:solidFill>
                <a:srgbClr val="000000"/>
              </a:solidFill>
              <a:latin typeface="Arial"/>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and mark “Missing Doses Are Overdue</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42</a:t>
            </a:fld>
            <a:endParaRPr lang="en-US"/>
          </a:p>
        </p:txBody>
      </p:sp>
    </p:spTree>
    <p:extLst>
      <p:ext uri="{BB962C8B-B14F-4D97-AF65-F5344CB8AC3E}">
        <p14:creationId xmlns:p14="http://schemas.microsoft.com/office/powerpoint/2010/main" val="1239202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02DF-6BD5-13B6-6214-82207DFC4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9C127-9202-09BA-C61F-530D6F3E9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2E58D-7A66-8D6A-DBC8-4CF1F36145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We received this updated record after sending the Notice of Immunizations Needed letter.</a:t>
            </a:r>
            <a:endParaRPr lang="en-US" dirty="0">
              <a:latin typeface="Arial"/>
              <a:cs typeface="Arial"/>
            </a:endParaRPr>
          </a:p>
          <a:p>
            <a:endParaRPr lang="en-US" dirty="0">
              <a:latin typeface="Arial"/>
              <a:cs typeface="Arial"/>
            </a:endParaRPr>
          </a:p>
          <a:p>
            <a:r>
              <a:rPr lang="en-US" dirty="0">
                <a:latin typeface="Arial"/>
                <a:cs typeface="Arial"/>
              </a:rPr>
              <a:t>This is a close to real-life example of a record, showing that it can be confusing with combination vaccines, product brand names, and abbreviations. We’ll include a link at the end of the presentation to a guide that can help.</a:t>
            </a:r>
          </a:p>
          <a:p>
            <a:endParaRPr lang="en-US" dirty="0"/>
          </a:p>
          <a:p>
            <a:r>
              <a:rPr lang="en-US" dirty="0">
                <a:latin typeface="Arial"/>
                <a:cs typeface="Arial"/>
              </a:rPr>
              <a:t>Notice that the combination vaccines are listed under all vaccine types included in the combination vaccine. For example, DTAP-HBV-POL combination vaccine is listed under DTP, Hep B and Polio vaccine sections.</a:t>
            </a:r>
          </a:p>
          <a:p>
            <a:endParaRPr lang="en-US" dirty="0"/>
          </a:p>
          <a:p>
            <a:r>
              <a:rPr lang="en-US" dirty="0">
                <a:latin typeface="Arial"/>
                <a:cs typeface="Arial"/>
              </a:rPr>
              <a:t>Can you find the missing Tdap vaccine? </a:t>
            </a:r>
          </a:p>
          <a:p>
            <a:endParaRPr lang="en-US" dirty="0">
              <a:latin typeface="Arial"/>
              <a:cs typeface="Arial"/>
            </a:endParaRPr>
          </a:p>
          <a:p>
            <a:r>
              <a:rPr lang="en-US" dirty="0">
                <a:latin typeface="Arial"/>
                <a:cs typeface="Arial"/>
              </a:rPr>
              <a:t>What’s the date and age that we should write on the Blue Card for when the dose was administered?</a:t>
            </a:r>
            <a:endParaRPr lang="en-US" sz="1200" dirty="0">
              <a:effectLst/>
              <a:latin typeface="Tahoma"/>
              <a:ea typeface="Tahoma"/>
              <a:cs typeface="Tahoma"/>
            </a:endParaRPr>
          </a:p>
        </p:txBody>
      </p:sp>
      <p:sp>
        <p:nvSpPr>
          <p:cNvPr id="4" name="Slide Number Placeholder 3">
            <a:extLst>
              <a:ext uri="{FF2B5EF4-FFF2-40B4-BE49-F238E27FC236}">
                <a16:creationId xmlns:a16="http://schemas.microsoft.com/office/drawing/2014/main" id="{953BF0CC-FED3-EEE2-C759-B96F6D33143A}"/>
              </a:ext>
            </a:extLst>
          </p:cNvPr>
          <p:cNvSpPr>
            <a:spLocks noGrp="1"/>
          </p:cNvSpPr>
          <p:nvPr>
            <p:ph type="sldNum" sz="quarter" idx="5"/>
          </p:nvPr>
        </p:nvSpPr>
        <p:spPr/>
        <p:txBody>
          <a:bodyPr/>
          <a:lstStyle/>
          <a:p>
            <a:fld id="{F7923F26-8453-43AF-9DBE-D136A2B7353D}" type="slidenum">
              <a:rPr lang="en-US" smtClean="0"/>
              <a:pPr/>
              <a:t>43</a:t>
            </a:fld>
            <a:endParaRPr lang="en-US"/>
          </a:p>
        </p:txBody>
      </p:sp>
    </p:spTree>
    <p:extLst>
      <p:ext uri="{BB962C8B-B14F-4D97-AF65-F5344CB8AC3E}">
        <p14:creationId xmlns:p14="http://schemas.microsoft.com/office/powerpoint/2010/main" val="2275464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a:defRPr/>
            </a:pPr>
            <a:r>
              <a:rPr lang="en-US" sz="1200" dirty="0">
                <a:solidFill>
                  <a:srgbClr val="000000"/>
                </a:solidFill>
                <a:effectLst/>
                <a:latin typeface="Arial" panose="020B0604020202020204" pitchFamily="34" charset="0"/>
                <a:ea typeface="Tahoma"/>
                <a:cs typeface="Arial" panose="020B0604020202020204" pitchFamily="34" charset="0"/>
              </a:rPr>
              <a:t>Under Tdap, we’ll write the date in </a:t>
            </a:r>
            <a:r>
              <a:rPr lang="en-US" dirty="0">
                <a:solidFill>
                  <a:srgbClr val="000000"/>
                </a:solidFill>
                <a:latin typeface="Arial" panose="020B0604020202020204" pitchFamily="34" charset="0"/>
                <a:cs typeface="Arial" panose="020B0604020202020204" pitchFamily="34" charset="0"/>
              </a:rPr>
              <a:t>the Tdap row: August 20, 2024. And age 12 for when the student was vaccinated.</a:t>
            </a:r>
          </a:p>
          <a:p>
            <a:pPr>
              <a:defRPr/>
            </a:pPr>
            <a:endParaRPr lang="en-US"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Check the notes section to see if requirements are met.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Tdap: 1 dose give at age 7 or older meets the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In the Status of Requirements section, cross out the “x” on the “Missing Doses Are Overdue” column</a:t>
            </a:r>
            <a:r>
              <a:rPr lang="en-US" dirty="0">
                <a:solidFill>
                  <a:srgbClr val="000000"/>
                </a:solidFill>
                <a:latin typeface="Arial" panose="020B0604020202020204" pitchFamily="34" charset="0"/>
                <a:ea typeface="Tahoma"/>
                <a:cs typeface="Arial" panose="020B0604020202020204" pitchFamily="34" charset="0"/>
              </a:rPr>
              <a:t>.</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Add an “x” to the Has All Required Vaccine Doses” column and the date you received the updated record.</a:t>
            </a:r>
          </a:p>
          <a:p>
            <a:pPr marL="171450" indent="-171450">
              <a:buFont typeface="Arial" panose="020B0604020202020204" pitchFamily="34" charset="0"/>
              <a:buChar char="•"/>
              <a:defRPr/>
            </a:pPr>
            <a:r>
              <a:rPr lang="en-US" sz="1200" b="1" u="sng" dirty="0">
                <a:effectLst/>
                <a:latin typeface="Arial" panose="020B0604020202020204" pitchFamily="34" charset="0"/>
                <a:ea typeface="Tahoma"/>
                <a:cs typeface="Arial" panose="020B0604020202020204" pitchFamily="34" charset="0"/>
              </a:rPr>
              <a:t>Now</a:t>
            </a:r>
            <a:r>
              <a:rPr lang="en-US" b="1" dirty="0">
                <a:latin typeface="Arial" panose="020B0604020202020204" pitchFamily="34" charset="0"/>
                <a:cs typeface="Arial" panose="020B0604020202020204" pitchFamily="34" charset="0"/>
              </a:rPr>
              <a:t> Student 10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b="1" u="sng" dirty="0">
              <a:highlight>
                <a:srgbClr val="FFFF00"/>
              </a:highlight>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44</a:t>
            </a:fld>
            <a:endParaRPr lang="en-US"/>
          </a:p>
        </p:txBody>
      </p:sp>
    </p:spTree>
    <p:extLst>
      <p:ext uri="{BB962C8B-B14F-4D97-AF65-F5344CB8AC3E}">
        <p14:creationId xmlns:p14="http://schemas.microsoft.com/office/powerpoint/2010/main" val="1566826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Now for a few more general items…</a:t>
            </a:r>
          </a:p>
        </p:txBody>
      </p:sp>
      <p:sp>
        <p:nvSpPr>
          <p:cNvPr id="4" name="Slide Number Placeholder 3"/>
          <p:cNvSpPr>
            <a:spLocks noGrp="1"/>
          </p:cNvSpPr>
          <p:nvPr>
            <p:ph type="sldNum" sz="quarter" idx="5"/>
          </p:nvPr>
        </p:nvSpPr>
        <p:spPr/>
        <p:txBody>
          <a:bodyPr/>
          <a:lstStyle/>
          <a:p>
            <a:fld id="{F7923F26-8453-43AF-9DBE-D136A2B7353D}" type="slidenum">
              <a:rPr lang="en-US" smtClean="0"/>
              <a:pPr/>
              <a:t>45</a:t>
            </a:fld>
            <a:endParaRPr lang="en-US"/>
          </a:p>
        </p:txBody>
      </p:sp>
    </p:spTree>
    <p:extLst>
      <p:ext uri="{BB962C8B-B14F-4D97-AF65-F5344CB8AC3E}">
        <p14:creationId xmlns:p14="http://schemas.microsoft.com/office/powerpoint/2010/main" val="532842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It's helpful to list all the students who are missing doses to have as an easy reference during outbreaks and Immunization Reporting to the California Department of Public Health (CDPH).</a:t>
            </a:r>
            <a:endParaRPr lang="en-US" dirty="0">
              <a:cs typeface="Arial" panose="020B0604020202020204" pitchFamily="34" charset="0"/>
            </a:endParaRPr>
          </a:p>
          <a:p>
            <a:endParaRPr lang="en-US" dirty="0">
              <a:latin typeface="Arial"/>
              <a:cs typeface="Arial"/>
            </a:endParaRPr>
          </a:p>
          <a:p>
            <a:r>
              <a:rPr lang="en-US" dirty="0">
                <a:latin typeface="Arial"/>
                <a:cs typeface="Arial"/>
              </a:rPr>
              <a:t>Remember the 6 categories we went over at the beginning when we were on slide 7? There's a column for each one on the Worksheet.</a:t>
            </a:r>
            <a:endParaRPr lang="en-US" dirty="0">
              <a:cs typeface="Arial" panose="020B0604020202020204" pitchFamily="34" charset="0"/>
            </a:endParaRPr>
          </a:p>
          <a:p>
            <a:endParaRPr lang="en-US" dirty="0">
              <a:latin typeface="Arial"/>
              <a:cs typeface="Arial"/>
            </a:endParaRPr>
          </a:p>
          <a:p>
            <a:r>
              <a:rPr lang="en-US" dirty="0">
                <a:latin typeface="Arial"/>
                <a:cs typeface="Arial"/>
              </a:rPr>
              <a:t>You'll need to report</a:t>
            </a:r>
            <a:r>
              <a:rPr lang="en-US" u="none" dirty="0">
                <a:latin typeface="Arial"/>
                <a:cs typeface="Arial"/>
              </a:rPr>
              <a:t> </a:t>
            </a:r>
            <a:r>
              <a:rPr lang="en-US" dirty="0">
                <a:latin typeface="Arial"/>
                <a:cs typeface="Arial"/>
              </a:rPr>
              <a:t>the number of 7</a:t>
            </a:r>
            <a:r>
              <a:rPr lang="en-US" baseline="30000" dirty="0">
                <a:latin typeface="Arial"/>
                <a:cs typeface="Arial"/>
              </a:rPr>
              <a:t>th</a:t>
            </a:r>
            <a:r>
              <a:rPr lang="en-US" dirty="0">
                <a:latin typeface="Arial"/>
                <a:cs typeface="Arial"/>
              </a:rPr>
              <a:t> grade students in each of the 6 categories (just for varicella and Tdap) to CDPH in the fall.</a:t>
            </a:r>
          </a:p>
          <a:p>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46</a:t>
            </a:fld>
            <a:endParaRPr lang="en-US"/>
          </a:p>
        </p:txBody>
      </p:sp>
    </p:spTree>
    <p:extLst>
      <p:ext uri="{BB962C8B-B14F-4D97-AF65-F5344CB8AC3E}">
        <p14:creationId xmlns:p14="http://schemas.microsoft.com/office/powerpoint/2010/main" val="29943833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For transfer students:</a:t>
            </a:r>
            <a:endParaRPr lang="en-US" dirty="0">
              <a:latin typeface="Arial"/>
              <a:cs typeface="Arial"/>
            </a:endParaRPr>
          </a:p>
          <a:p>
            <a:pPr marL="171450" indent="-171450">
              <a:buFont typeface="Arial"/>
              <a:buChar char="•"/>
            </a:pPr>
            <a:r>
              <a:rPr lang="en" dirty="0">
                <a:latin typeface="Arial"/>
                <a:cs typeface="Arial"/>
              </a:rPr>
              <a:t>If immunization record is not available at the time of admission, schools may admit for up to 30 school days while waiting for records to arrive from previous school. </a:t>
            </a:r>
            <a:endParaRPr lang="en-US" dirty="0">
              <a:latin typeface="Arial"/>
              <a:cs typeface="Arial"/>
            </a:endParaRPr>
          </a:p>
          <a:p>
            <a:pPr marL="171450" indent="-171450">
              <a:buFont typeface="Arial"/>
              <a:buChar char="•"/>
            </a:pPr>
            <a:r>
              <a:rPr lang="en" dirty="0">
                <a:latin typeface="Arial"/>
                <a:cs typeface="Arial"/>
              </a:rPr>
              <a:t>After 30 school days, exclude the student until parents can submit documentation of required doses. </a:t>
            </a:r>
            <a:endParaRPr lang="en-US" dirty="0">
              <a:latin typeface="Arial"/>
              <a:cs typeface="Arial"/>
            </a:endParaRPr>
          </a:p>
          <a:p>
            <a:pPr marL="171450" indent="-171450">
              <a:buFont typeface="Arial"/>
              <a:buChar char="•"/>
            </a:pPr>
            <a:r>
              <a:rPr lang="en" dirty="0">
                <a:latin typeface="Arial"/>
                <a:cs typeface="Arial"/>
              </a:rPr>
              <a:t>If you get the folder from the other school and see missing doses, you may allow up to 10 school days for parents to show those doses were given. Exclude the student after the deadline (no more than 10 school days).</a:t>
            </a:r>
          </a:p>
          <a:p>
            <a:pPr marL="171450" indent="-171450">
              <a:buFont typeface="Arial"/>
              <a:buChar char="•"/>
            </a:pPr>
            <a:endParaRPr lang="en" dirty="0">
              <a:latin typeface="Arial"/>
              <a:cs typeface="Arial"/>
            </a:endParaRPr>
          </a:p>
          <a:p>
            <a:r>
              <a:rPr lang="en" dirty="0">
                <a:latin typeface="Arial"/>
                <a:cs typeface="Arial"/>
              </a:rPr>
              <a:t>For foster care and students experiencing homelessness: </a:t>
            </a:r>
          </a:p>
          <a:p>
            <a:pPr marL="171450" indent="-171450">
              <a:buFont typeface="Arial"/>
              <a:buChar char="•"/>
            </a:pPr>
            <a:r>
              <a:rPr lang="en" dirty="0">
                <a:latin typeface="Arial"/>
                <a:cs typeface="Arial"/>
              </a:rPr>
              <a:t>Enroll students immediately, even if immunization records are missing or unavailable at the time of enrollment. They can typically be considered transfer students and so can have up to 30 school days to show proof of immunization. For homeless students, it's important for the homeless liaison to work with them immediately to help connect them with health care services and follow up according to the conditional admission schedule. Once records arrive, follow the normal process.  Students who do not have proof of meeting the requirements are subject to exclusion until proof of immunizations are submitted. </a:t>
            </a:r>
          </a:p>
          <a:p>
            <a:pPr marL="171450" indent="-171450">
              <a:buFont typeface="Arial"/>
              <a:buChar char="•"/>
            </a:pPr>
            <a:endParaRPr lang="en" dirty="0">
              <a:latin typeface="Arial"/>
              <a:cs typeface="Arial"/>
            </a:endParaRPr>
          </a:p>
          <a:p>
            <a:r>
              <a:rPr lang="en" dirty="0">
                <a:latin typeface="Arial"/>
                <a:cs typeface="Arial"/>
              </a:rPr>
              <a:t>For those 18+ years old: </a:t>
            </a:r>
            <a:endParaRPr lang="en" dirty="0">
              <a:cs typeface="Arial"/>
            </a:endParaRPr>
          </a:p>
          <a:p>
            <a:pPr marL="171450" indent="-171450">
              <a:buFont typeface="Arial"/>
              <a:buChar char="•"/>
            </a:pPr>
            <a:r>
              <a:rPr lang="en" dirty="0">
                <a:latin typeface="Arial"/>
                <a:cs typeface="Arial"/>
              </a:rPr>
              <a:t>These students are not subject to requirements. You can still recommend these students finish catching up on missing vaccines.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47</a:t>
            </a:fld>
            <a:endParaRPr lang="en-US"/>
          </a:p>
        </p:txBody>
      </p:sp>
    </p:spTree>
    <p:extLst>
      <p:ext uri="{BB962C8B-B14F-4D97-AF65-F5344CB8AC3E}">
        <p14:creationId xmlns:p14="http://schemas.microsoft.com/office/powerpoint/2010/main" val="1430439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r>
              <a:rPr lang="en-US" sz="1200" i="1" dirty="0">
                <a:solidFill>
                  <a:srgbClr val="000000"/>
                </a:solidFill>
                <a:effectLst/>
                <a:latin typeface="Arial" panose="020B0604020202020204" pitchFamily="34" charset="0"/>
                <a:ea typeface="Times New Roman" panose="02020603050405020304" pitchFamily="18" charset="0"/>
              </a:rPr>
              <a:t>Note </a:t>
            </a:r>
            <a:r>
              <a:rPr lang="en-U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instructor: these topics can be covered with more advanced groups or skipped for beginners.</a:t>
            </a:r>
          </a:p>
          <a:p>
            <a:pPr marL="0" marR="0" fontAlgn="base"/>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Intervals too small (example: 3rd Hep B dose for student admitted conditionally was given too early): If a dose is given before the earliest dose may be given date on the conditional admission schedule, it still counts towards the requirement. See </a:t>
            </a:r>
            <a:r>
              <a:rPr lang="en-US" sz="1200" i="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California Immunization Handbook</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pages 10-11 for additional details about which doses to check the timing of.  </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Missing dose of Hep B at 7th grade admission or advancement: After 7</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grade, students are required to continue the series:</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and when next considered to be an admission at 8</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grade OR</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8</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grade entry: if ever attended K in CA or considered an admission to any grade except 7</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any time on or after 7/1/19. </a:t>
            </a:r>
          </a:p>
          <a:p>
            <a:pPr marL="457200" marR="0" lvl="1" indent="0" fontAlgn="base">
              <a:buFont typeface="Arial,Sans-Serif"/>
              <a:buNone/>
              <a:tabLst>
                <a:tab pos="9144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would follow the conditional admission schedule until the series is complete.</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international students, any doses of OPV given on or after April 1, 2016, do not count. The student must show proof of IPV.  Referenced on pages 9 and 11 of the CA Immunization Handbook.</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endParaRPr lang="en"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48</a:t>
            </a:fld>
            <a:endParaRPr lang="en-US"/>
          </a:p>
        </p:txBody>
      </p:sp>
    </p:spTree>
    <p:extLst>
      <p:ext uri="{BB962C8B-B14F-4D97-AF65-F5344CB8AC3E}">
        <p14:creationId xmlns:p14="http://schemas.microsoft.com/office/powerpoint/2010/main" val="1948422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can find all the resources that we used in this training and more on the Shots For School website.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Most can be found by selecting the Tools for Schools section in the navigation, and the Guides, Blue Cards &amp; More section</a:t>
            </a:r>
            <a:r>
              <a:rPr lang="en-US" dirty="0">
                <a:latin typeface="Arial"/>
                <a:cs typeface="Arial"/>
              </a:rPr>
              <a:t>.</a:t>
            </a:r>
          </a:p>
        </p:txBody>
      </p:sp>
      <p:sp>
        <p:nvSpPr>
          <p:cNvPr id="4" name="Slide Number Placeholder 3"/>
          <p:cNvSpPr>
            <a:spLocks noGrp="1"/>
          </p:cNvSpPr>
          <p:nvPr>
            <p:ph type="sldNum" sz="quarter" idx="5"/>
          </p:nvPr>
        </p:nvSpPr>
        <p:spPr/>
        <p:txBody>
          <a:bodyPr/>
          <a:lstStyle/>
          <a:p>
            <a:fld id="{F7923F26-8453-43AF-9DBE-D136A2B7353D}" type="slidenum">
              <a:rPr lang="en-US" smtClean="0"/>
              <a:pPr/>
              <a:t>49</a:t>
            </a:fld>
            <a:endParaRPr lang="en-US"/>
          </a:p>
        </p:txBody>
      </p:sp>
    </p:spTree>
    <p:extLst>
      <p:ext uri="{BB962C8B-B14F-4D97-AF65-F5344CB8AC3E}">
        <p14:creationId xmlns:p14="http://schemas.microsoft.com/office/powerpoint/2010/main" val="303957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Quick reference.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all also have copies of the California Pre-K and School Immunization Record, also known as the Blue Card.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requirements are also summarized in the Notes section of the Blue Card. We'll refer to these as we go through a few student scenarios.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Some of your schools may have Student Immunization Information Systems, but for the purpose of this training we're going to use the paper Blue Cards to create records.</a:t>
            </a:r>
          </a:p>
          <a:p>
            <a:endParaRPr lang="en-US" dirty="0">
              <a:latin typeface="Arial" panose="020B0604020202020204" pitchFamily="34" charset="0"/>
              <a:cs typeface="Arial" panose="020B0604020202020204" pitchFamily="34" charset="0"/>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a:t>
            </a:fld>
            <a:endParaRPr lang="en-US"/>
          </a:p>
        </p:txBody>
      </p:sp>
    </p:spTree>
    <p:extLst>
      <p:ext uri="{BB962C8B-B14F-4D97-AF65-F5344CB8AC3E}">
        <p14:creationId xmlns:p14="http://schemas.microsoft.com/office/powerpoint/2010/main" val="1766165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Resources include:</a:t>
            </a:r>
          </a:p>
          <a:p>
            <a:pPr marL="342900" marR="0" lvl="0" indent="-342900">
              <a:spcBef>
                <a:spcPts val="600"/>
              </a:spcBef>
              <a:spcAft>
                <a:spcPts val="0"/>
              </a:spcAft>
              <a:buFont typeface="Symbol" pitchFamily="2" charset="2"/>
              <a:buChar char=""/>
              <a:tabLst>
                <a:tab pos="4572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tips for communicating with parents about the immunization requirements and</a:t>
            </a:r>
          </a:p>
          <a:p>
            <a:pPr marL="342900" marR="0" lvl="0" indent="-342900">
              <a:spcBef>
                <a:spcPts val="0"/>
              </a:spcBef>
              <a:spcAft>
                <a:spcPts val="0"/>
              </a:spcAft>
              <a:buFont typeface="Symbol" pitchFamily="2" charset="2"/>
              <a:buChar char=""/>
              <a:tabLst>
                <a:tab pos="4572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this decision tree that helps guide you through the process of checking records that we went through today. </a:t>
            </a:r>
          </a:p>
          <a:p>
            <a:pPr marL="342900" marR="0" lvl="0" indent="-342900">
              <a:spcBef>
                <a:spcPts val="0"/>
              </a:spcBef>
              <a:spcAft>
                <a:spcPts val="600"/>
              </a:spcAft>
              <a:buFont typeface="Symbol" pitchFamily="2" charset="2"/>
              <a:buChar char=""/>
              <a:tabLst>
                <a:tab pos="4572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As well as a list of all vaccines with acronyms and brand names.</a:t>
            </a:r>
          </a:p>
        </p:txBody>
      </p:sp>
      <p:sp>
        <p:nvSpPr>
          <p:cNvPr id="4" name="Slide Number Placeholder 3"/>
          <p:cNvSpPr>
            <a:spLocks noGrp="1"/>
          </p:cNvSpPr>
          <p:nvPr>
            <p:ph type="sldNum" sz="quarter" idx="5"/>
          </p:nvPr>
        </p:nvSpPr>
        <p:spPr/>
        <p:txBody>
          <a:bodyPr/>
          <a:lstStyle/>
          <a:p>
            <a:fld id="{F7923F26-8453-43AF-9DBE-D136A2B7353D}" type="slidenum">
              <a:rPr lang="en-US" smtClean="0"/>
              <a:pPr/>
              <a:t>50</a:t>
            </a:fld>
            <a:endParaRPr lang="en-US"/>
          </a:p>
        </p:txBody>
      </p:sp>
    </p:spTree>
    <p:extLst>
      <p:ext uri="{BB962C8B-B14F-4D97-AF65-F5344CB8AC3E}">
        <p14:creationId xmlns:p14="http://schemas.microsoft.com/office/powerpoint/2010/main" val="2277674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If you need more answers, </a:t>
            </a:r>
          </a:p>
          <a:p>
            <a:pPr marL="171450" indent="-171450">
              <a:buFont typeface="Arial"/>
              <a:buChar char="•"/>
            </a:pPr>
            <a:r>
              <a:rPr lang="en-US" dirty="0">
                <a:latin typeface="Arial"/>
                <a:cs typeface="Arial"/>
              </a:rPr>
              <a:t>check out the California Immunization Handbook in the Tools for School section, or </a:t>
            </a:r>
          </a:p>
          <a:p>
            <a:pPr marL="171450" indent="-171450">
              <a:buFont typeface="Arial"/>
              <a:buChar char="•"/>
            </a:pPr>
            <a:r>
              <a:rPr lang="en-US" dirty="0">
                <a:latin typeface="Arial"/>
                <a:cs typeface="Arial"/>
              </a:rPr>
              <a:t>FAQs in the Laws section of the Shots for School website or</a:t>
            </a:r>
          </a:p>
          <a:p>
            <a:pPr marL="171450" indent="-171450">
              <a:buFont typeface="Arial"/>
              <a:buChar char="•"/>
            </a:pPr>
            <a:r>
              <a:rPr lang="en-US" dirty="0">
                <a:latin typeface="Arial"/>
                <a:cs typeface="Arial"/>
              </a:rPr>
              <a:t>Send me an email </a:t>
            </a:r>
            <a:r>
              <a:rPr lang="en-US" i="1" dirty="0">
                <a:latin typeface="Arial"/>
                <a:cs typeface="Arial"/>
              </a:rPr>
              <a:t>(instructor: fill in the email on the slide with your local contact)</a:t>
            </a:r>
            <a:r>
              <a:rPr lang="en-US" dirty="0">
                <a:latin typeface="Arial"/>
                <a:cs typeface="Arial"/>
              </a:rPr>
              <a:t> or</a:t>
            </a:r>
          </a:p>
          <a:p>
            <a:pPr marL="171450" indent="-171450">
              <a:buFont typeface="Arial"/>
              <a:buChar char="•"/>
            </a:pPr>
            <a:r>
              <a:rPr lang="en-US" dirty="0">
                <a:latin typeface="Arial"/>
                <a:cs typeface="Arial"/>
              </a:rPr>
              <a:t>Email </a:t>
            </a:r>
            <a:r>
              <a:rPr lang="en-US" dirty="0" err="1">
                <a:latin typeface="Arial"/>
                <a:cs typeface="Arial"/>
              </a:rPr>
              <a:t>Shotsforschool@cdph.ca.gov</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51</a:t>
            </a:fld>
            <a:endParaRPr lang="en-US"/>
          </a:p>
        </p:txBody>
      </p:sp>
    </p:spTree>
    <p:extLst>
      <p:ext uri="{BB962C8B-B14F-4D97-AF65-F5344CB8AC3E}">
        <p14:creationId xmlns:p14="http://schemas.microsoft.com/office/powerpoint/2010/main" val="1554215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52</a:t>
            </a:fld>
            <a:endParaRPr lang="en-US"/>
          </a:p>
        </p:txBody>
      </p:sp>
    </p:spTree>
    <p:extLst>
      <p:ext uri="{BB962C8B-B14F-4D97-AF65-F5344CB8AC3E}">
        <p14:creationId xmlns:p14="http://schemas.microsoft.com/office/powerpoint/2010/main" val="232631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four basic steps to processing immunization records</a:t>
            </a:r>
          </a:p>
        </p:txBody>
      </p:sp>
      <p:sp>
        <p:nvSpPr>
          <p:cNvPr id="4" name="Slide Number Placeholder 3"/>
          <p:cNvSpPr>
            <a:spLocks noGrp="1"/>
          </p:cNvSpPr>
          <p:nvPr>
            <p:ph type="sldNum" sz="quarter" idx="5"/>
          </p:nvPr>
        </p:nvSpPr>
        <p:spPr/>
        <p:txBody>
          <a:bodyPr/>
          <a:lstStyle/>
          <a:p>
            <a:fld id="{F7923F26-8453-43AF-9DBE-D136A2B7353D}" type="slidenum">
              <a:rPr lang="en-US" smtClean="0"/>
              <a:pPr/>
              <a:t>6</a:t>
            </a:fld>
            <a:endParaRPr lang="en-US"/>
          </a:p>
        </p:txBody>
      </p:sp>
    </p:spTree>
    <p:extLst>
      <p:ext uri="{BB962C8B-B14F-4D97-AF65-F5344CB8AC3E}">
        <p14:creationId xmlns:p14="http://schemas.microsoft.com/office/powerpoint/2010/main" val="33421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Note to instructor: "Conditional Admission" and "Do Not Admit" sections are timed to appear when you click the mouse.</a:t>
            </a:r>
          </a:p>
          <a:p>
            <a:endParaRPr lang="en-US" dirty="0">
              <a:cs typeface="Arial"/>
            </a:endParaRPr>
          </a:p>
          <a:p>
            <a:endParaRPr lang="en-US" dirty="0">
              <a:cs typeface="Arial"/>
            </a:endParaRPr>
          </a:p>
          <a:p>
            <a:r>
              <a:rPr lang="en-US" dirty="0">
                <a:latin typeface="Arial"/>
                <a:cs typeface="Arial"/>
              </a:rPr>
              <a:t>It is your job to determine which category students fall under and if they can attend school or not. There are six categories under which students can fall and here they are:</a:t>
            </a:r>
          </a:p>
          <a:p>
            <a:endParaRPr lang="en-US" dirty="0">
              <a:latin typeface="Arial"/>
              <a:cs typeface="Arial"/>
            </a:endParaRPr>
          </a:p>
          <a:p>
            <a:pPr>
              <a:lnSpc>
                <a:spcPct val="90000"/>
              </a:lnSpc>
              <a:spcBef>
                <a:spcPts val="1100"/>
              </a:spcBef>
            </a:pPr>
            <a:r>
              <a:rPr lang="en-US" b="1" dirty="0">
                <a:latin typeface="Arial"/>
                <a:cs typeface="Arial"/>
              </a:rPr>
              <a:t>Unconditional Admission means that students have met all requirements and can attend school.</a:t>
            </a:r>
            <a:endParaRPr lang="en-US" dirty="0"/>
          </a:p>
          <a:p>
            <a:pPr marL="274320" indent="-274320">
              <a:lnSpc>
                <a:spcPct val="90000"/>
              </a:lnSpc>
              <a:spcBef>
                <a:spcPts val="1100"/>
              </a:spcBef>
              <a:buAutoNum type="arabicPeriod"/>
            </a:pPr>
            <a:r>
              <a:rPr lang="en-US" dirty="0">
                <a:latin typeface="Arial"/>
                <a:cs typeface="Arial"/>
              </a:rPr>
              <a:t>Has all required doses OR </a:t>
            </a:r>
          </a:p>
          <a:p>
            <a:pPr marL="274320" indent="-274320">
              <a:lnSpc>
                <a:spcPct val="90000"/>
              </a:lnSpc>
              <a:spcBef>
                <a:spcPts val="1100"/>
              </a:spcBef>
              <a:buAutoNum type="arabicPeriod"/>
            </a:pPr>
            <a:r>
              <a:rPr lang="en-US" dirty="0">
                <a:latin typeface="Arial"/>
                <a:cs typeface="Arial"/>
              </a:rPr>
              <a:t>Permanent medical exemption (PME) for missing doses</a:t>
            </a:r>
          </a:p>
          <a:p>
            <a:pPr marL="274320" indent="-274320">
              <a:lnSpc>
                <a:spcPct val="90000"/>
              </a:lnSpc>
              <a:spcBef>
                <a:spcPts val="1100"/>
              </a:spcBef>
              <a:buAutoNum type="arabicPeriod"/>
            </a:pPr>
            <a:r>
              <a:rPr lang="en-US" dirty="0">
                <a:latin typeface="Arial"/>
                <a:cs typeface="Arial"/>
              </a:rPr>
              <a:t>Other: Alternative School programs (IND, IEP, Home). Students in home-based private schools or independent study programs who do not receive classroom-based instruction are not subject to the requirements. Also, students should receive services identified in their individualized education program (IEP) regardless of their immunization status. Y</a:t>
            </a:r>
            <a:r>
              <a:rPr lang="en" dirty="0">
                <a:latin typeface="Arial"/>
                <a:cs typeface="Arial"/>
              </a:rPr>
              <a:t>ou'll still keep a Blue Card for these students with any immunization information they provide.</a:t>
            </a:r>
          </a:p>
          <a:p>
            <a:pPr marL="514350" indent="-514350">
              <a:lnSpc>
                <a:spcPct val="90000"/>
              </a:lnSpc>
              <a:spcBef>
                <a:spcPts val="1100"/>
              </a:spcBef>
              <a:buAutoNum type="arabicPeriod"/>
            </a:pPr>
            <a:endParaRPr lang="en-US" dirty="0">
              <a:latin typeface="Arial"/>
              <a:cs typeface="Arial"/>
            </a:endParaRPr>
          </a:p>
          <a:p>
            <a:pPr>
              <a:lnSpc>
                <a:spcPct val="90000"/>
              </a:lnSpc>
              <a:spcBef>
                <a:spcPts val="1700"/>
              </a:spcBef>
            </a:pPr>
            <a:r>
              <a:rPr lang="en-US" b="1" dirty="0">
                <a:latin typeface="Arial"/>
                <a:cs typeface="Arial"/>
              </a:rPr>
              <a:t>Conditional Admission means that students may attend school on the condition they get the remaining doses when they are due.</a:t>
            </a:r>
            <a:endParaRPr lang="en-US" dirty="0"/>
          </a:p>
          <a:p>
            <a:pPr marL="274320" indent="-274320">
              <a:lnSpc>
                <a:spcPct val="90000"/>
              </a:lnSpc>
              <a:spcBef>
                <a:spcPts val="1100"/>
              </a:spcBef>
              <a:buFont typeface="+mj-lt"/>
              <a:buAutoNum type="arabicPeriod" startAt="4"/>
            </a:pPr>
            <a:r>
              <a:rPr lang="en-US" dirty="0">
                <a:latin typeface="Arial"/>
                <a:cs typeface="Arial"/>
              </a:rPr>
              <a:t>Temporary medical exemption (TME) for missing doses OR</a:t>
            </a:r>
          </a:p>
          <a:p>
            <a:pPr marL="274320" indent="-274320">
              <a:lnSpc>
                <a:spcPct val="90000"/>
              </a:lnSpc>
              <a:spcBef>
                <a:spcPts val="1100"/>
              </a:spcBef>
              <a:buFont typeface="+mj-lt"/>
              <a:buAutoNum type="arabicPeriod" startAt="4"/>
            </a:pPr>
            <a:r>
              <a:rPr lang="en-US" dirty="0">
                <a:latin typeface="Arial"/>
                <a:cs typeface="Arial"/>
              </a:rPr>
              <a:t>Missing doses are not due yet (has at least 1 dose of every required vaccine)</a:t>
            </a:r>
          </a:p>
          <a:p>
            <a:pPr>
              <a:lnSpc>
                <a:spcPct val="90000"/>
              </a:lnSpc>
              <a:spcBef>
                <a:spcPts val="1100"/>
              </a:spcBef>
            </a:pPr>
            <a:endParaRPr lang="en-US" dirty="0">
              <a:latin typeface="Arial"/>
              <a:cs typeface="Arial"/>
            </a:endParaRPr>
          </a:p>
          <a:p>
            <a:pPr>
              <a:lnSpc>
                <a:spcPct val="90000"/>
              </a:lnSpc>
              <a:spcBef>
                <a:spcPts val="1700"/>
              </a:spcBef>
            </a:pPr>
            <a:r>
              <a:rPr lang="en-US" b="1" dirty="0">
                <a:latin typeface="Arial"/>
                <a:cs typeface="Arial"/>
              </a:rPr>
              <a:t>Students may not be admitted to school if they are in this last category...</a:t>
            </a:r>
            <a:endParaRPr lang="en-US" dirty="0">
              <a:latin typeface="Arial"/>
              <a:cs typeface="Arial"/>
            </a:endParaRPr>
          </a:p>
          <a:p>
            <a:pPr marL="274320" indent="-274320">
              <a:lnSpc>
                <a:spcPct val="90000"/>
              </a:lnSpc>
              <a:spcBef>
                <a:spcPts val="1100"/>
              </a:spcBef>
              <a:buFont typeface="+mj-lt"/>
              <a:buAutoNum type="arabicPeriod" startAt="6"/>
            </a:pPr>
            <a:r>
              <a:rPr lang="en-US" dirty="0">
                <a:latin typeface="Arial"/>
                <a:cs typeface="Arial"/>
              </a:rPr>
              <a:t>Missing doses are overdue</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7</a:t>
            </a:fld>
            <a:endParaRPr lang="en-US"/>
          </a:p>
        </p:txBody>
      </p:sp>
    </p:spTree>
    <p:extLst>
      <p:ext uri="{BB962C8B-B14F-4D97-AF65-F5344CB8AC3E}">
        <p14:creationId xmlns:p14="http://schemas.microsoft.com/office/powerpoint/2010/main" val="299932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Let's practice going through the steps and determining which category each student falls under and if they may be admitted to school.</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For the purposes of these exercises, school begins on August 15, 2024. </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Note to instructor: If you have a group of mixed grade levels, you can replace some of the 7</a:t>
            </a:r>
            <a:r>
              <a:rPr lang="en-US" i="1" baseline="30000" dirty="0">
                <a:latin typeface="Arial" panose="020B0604020202020204" pitchFamily="34" charset="0"/>
                <a:cs typeface="Arial" panose="020B0604020202020204" pitchFamily="34" charset="0"/>
              </a:rPr>
              <a:t>th</a:t>
            </a:r>
            <a:r>
              <a:rPr lang="en-US" i="1" dirty="0">
                <a:latin typeface="Arial" panose="020B0604020202020204" pitchFamily="34" charset="0"/>
                <a:cs typeface="Arial" panose="020B0604020202020204" pitchFamily="34" charset="0"/>
              </a:rPr>
              <a:t> grade scenarios with the equivalent TK/Kindergarten scenarios for the other slide set.</a:t>
            </a:r>
            <a:endParaRPr lang="en-US" i="1" dirty="0">
              <a:latin typeface="Arial" panose="020B0604020202020204" pitchFamily="34" charset="0"/>
              <a:ea typeface="Calibri"/>
              <a:cs typeface="Arial" panose="020B0604020202020204" pitchFamily="34"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8</a:t>
            </a:fld>
            <a:endParaRPr lang="en-US"/>
          </a:p>
        </p:txBody>
      </p:sp>
    </p:spTree>
    <p:extLst>
      <p:ext uri="{BB962C8B-B14F-4D97-AF65-F5344CB8AC3E}">
        <p14:creationId xmlns:p14="http://schemas.microsoft.com/office/powerpoint/2010/main" val="167544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Arial"/>
                <a:cs typeface="Arial"/>
              </a:rPr>
              <a:t>Let’s refer to the School Guide again to check what the requirements are for 7</a:t>
            </a:r>
            <a:r>
              <a:rPr lang="en-US" b="0" i="0" baseline="30000" dirty="0">
                <a:latin typeface="Arial"/>
                <a:cs typeface="Arial"/>
              </a:rPr>
              <a:t>th</a:t>
            </a:r>
            <a:r>
              <a:rPr lang="en-US" b="0" i="0" dirty="0">
                <a:latin typeface="Arial"/>
                <a:cs typeface="Arial"/>
              </a:rPr>
              <a:t> graders.</a:t>
            </a:r>
          </a:p>
          <a:p>
            <a:endParaRPr lang="en-US" i="0" dirty="0">
              <a:latin typeface="Arial"/>
              <a:cs typeface="Arial"/>
            </a:endParaRPr>
          </a:p>
          <a:p>
            <a:r>
              <a:rPr lang="en-US" b="1" i="0" dirty="0">
                <a:latin typeface="Arial"/>
                <a:cs typeface="Arial"/>
              </a:rPr>
              <a:t>7</a:t>
            </a:r>
            <a:r>
              <a:rPr lang="en-US" b="1" i="0" baseline="30000" dirty="0">
                <a:latin typeface="Arial"/>
                <a:cs typeface="Arial"/>
              </a:rPr>
              <a:t>th</a:t>
            </a:r>
            <a:r>
              <a:rPr lang="en-US" b="1" i="0" dirty="0">
                <a:latin typeface="Arial"/>
                <a:cs typeface="Arial"/>
              </a:rPr>
              <a:t> – 12</a:t>
            </a:r>
            <a:r>
              <a:rPr lang="en-US" b="1" i="0" baseline="30000" dirty="0">
                <a:latin typeface="Arial"/>
                <a:cs typeface="Arial"/>
              </a:rPr>
              <a:t>th</a:t>
            </a:r>
            <a:r>
              <a:rPr lang="en-US" b="1" i="0" dirty="0">
                <a:latin typeface="Arial"/>
                <a:cs typeface="Arial"/>
              </a:rPr>
              <a:t> Grade Admission</a:t>
            </a:r>
          </a:p>
          <a:p>
            <a:r>
              <a:rPr lang="en-US" i="0" dirty="0">
                <a:latin typeface="Arial"/>
                <a:cs typeface="Arial"/>
              </a:rPr>
              <a:t>This applies to students who are attending the school for the first time in these grades. All required immunizations need to be checked.</a:t>
            </a:r>
          </a:p>
          <a:p>
            <a:endParaRPr lang="en-US" i="0" dirty="0">
              <a:latin typeface="Arial"/>
              <a:cs typeface="Arial"/>
            </a:endParaRPr>
          </a:p>
          <a:p>
            <a:r>
              <a:rPr lang="en-US" b="1" i="0" dirty="0">
                <a:latin typeface="Arial"/>
                <a:cs typeface="Arial"/>
              </a:rPr>
              <a:t>7</a:t>
            </a:r>
            <a:r>
              <a:rPr lang="en-US" b="1" i="0" baseline="30000" dirty="0">
                <a:latin typeface="Arial"/>
                <a:cs typeface="Arial"/>
              </a:rPr>
              <a:t>th</a:t>
            </a:r>
            <a:r>
              <a:rPr lang="en-US" b="1" i="0" dirty="0">
                <a:latin typeface="Arial"/>
                <a:cs typeface="Arial"/>
              </a:rPr>
              <a:t> Grade Advancement</a:t>
            </a:r>
          </a:p>
          <a:p>
            <a:endParaRPr lang="en-US" b="1" i="0" dirty="0">
              <a:latin typeface="Arial"/>
              <a:cs typeface="Arial"/>
            </a:endParaRPr>
          </a:p>
          <a:p>
            <a:r>
              <a:rPr lang="en-US" i="0" dirty="0">
                <a:latin typeface="Arial"/>
                <a:cs typeface="Arial"/>
              </a:rPr>
              <a:t>This typically applies to students advancing to 7</a:t>
            </a:r>
            <a:r>
              <a:rPr lang="en-US" i="0" baseline="30000" dirty="0">
                <a:latin typeface="Arial"/>
                <a:cs typeface="Arial"/>
              </a:rPr>
              <a:t>th</a:t>
            </a:r>
            <a:r>
              <a:rPr lang="en-US" i="0" dirty="0">
                <a:latin typeface="Arial"/>
                <a:cs typeface="Arial"/>
              </a:rPr>
              <a:t> grade within the same school or school district that they attended for 6</a:t>
            </a:r>
            <a:r>
              <a:rPr lang="en-US" i="0" baseline="30000" dirty="0">
                <a:latin typeface="Arial"/>
                <a:cs typeface="Arial"/>
              </a:rPr>
              <a:t>th</a:t>
            </a:r>
            <a:r>
              <a:rPr lang="en-US" i="0" dirty="0">
                <a:latin typeface="Arial"/>
                <a:cs typeface="Arial"/>
              </a:rPr>
              <a:t> grade.</a:t>
            </a:r>
          </a:p>
          <a:p>
            <a:r>
              <a:rPr lang="en-US" i="0" dirty="0">
                <a:latin typeface="Arial"/>
                <a:cs typeface="Arial"/>
              </a:rPr>
              <a:t>Typically, these students have already met the K-12 admission requirements at earlier grades, except for 1 dose of Tdap.  You’ll usually only need to check for 1 dose of Tdap and 2 doses of varicella vaccine. </a:t>
            </a:r>
            <a:endParaRPr lang="en-US" i="0"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9</a:t>
            </a:fld>
            <a:endParaRPr lang="en-US"/>
          </a:p>
        </p:txBody>
      </p:sp>
    </p:spTree>
    <p:extLst>
      <p:ext uri="{BB962C8B-B14F-4D97-AF65-F5344CB8AC3E}">
        <p14:creationId xmlns:p14="http://schemas.microsoft.com/office/powerpoint/2010/main" val="375232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50000">
              <a:srgbClr val="DEF3FC">
                <a:alpha val="0"/>
              </a:srgbClr>
            </a:gs>
            <a:gs pos="0">
              <a:schemeClr val="bg1"/>
            </a:gs>
            <a:gs pos="100000">
              <a:srgbClr val="00B0F0">
                <a:alpha val="20357"/>
              </a:srgbClr>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542502"/>
            <a:ext cx="7543800" cy="1416337"/>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255839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8F14CEF-D232-922D-D1D4-CAC453E8DE4B}"/>
              </a:ext>
            </a:extLst>
          </p:cNvPr>
          <p:cNvSpPr>
            <a:spLocks noGrp="1"/>
          </p:cNvSpPr>
          <p:nvPr>
            <p:ph type="body" sz="quarter" idx="13"/>
          </p:nvPr>
        </p:nvSpPr>
        <p:spPr>
          <a:xfrm>
            <a:off x="508000" y="7267365"/>
            <a:ext cx="4521200" cy="413808"/>
          </a:xfrm>
        </p:spPr>
        <p:txBody>
          <a:bodyPr anchor="ctr">
            <a:normAutofit/>
          </a:bodyPr>
          <a:lstStyle>
            <a:lvl1pPr marL="0" indent="0">
              <a:lnSpc>
                <a:spcPct val="100000"/>
              </a:lnSpc>
              <a:buNone/>
              <a:defRPr sz="1400">
                <a:solidFill>
                  <a:schemeClr val="bg1"/>
                </a:solidFill>
              </a:defRPr>
            </a:lvl1pPr>
          </a:lstStyle>
          <a:p>
            <a:pPr lvl="0"/>
            <a:r>
              <a:rPr lang="en-US"/>
              <a:t>Click to edit Master text</a:t>
            </a:r>
          </a:p>
        </p:txBody>
      </p:sp>
      <p:sp>
        <p:nvSpPr>
          <p:cNvPr id="6" name="Slide Number Placeholder 5"/>
          <p:cNvSpPr>
            <a:spLocks noGrp="1"/>
          </p:cNvSpPr>
          <p:nvPr>
            <p:ph type="sldNum" sz="quarter" idx="12"/>
          </p:nvPr>
        </p:nvSpPr>
        <p:spPr>
          <a:xfrm>
            <a:off x="7103745" y="7267365"/>
            <a:ext cx="2263140" cy="413808"/>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86620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08EF6279-DCD6-1B42-D12D-2EB71B8E1DDF}"/>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5D3E327-AC10-3CE4-1A4E-650E49C7E33D}"/>
              </a:ext>
            </a:extLst>
          </p:cNvPr>
          <p:cNvSpPr>
            <a:spLocks noGrp="1"/>
          </p:cNvSpPr>
          <p:nvPr>
            <p:ph type="body" sz="quarter" idx="13"/>
          </p:nvPr>
        </p:nvSpPr>
        <p:spPr>
          <a:xfrm>
            <a:off x="691516" y="6634975"/>
            <a:ext cx="8675370" cy="568890"/>
          </a:xfrm>
        </p:spPr>
        <p:txBody>
          <a:bodyPr anchor="ctr">
            <a:normAutofit/>
          </a:bodyPr>
          <a:lstStyle>
            <a:lvl1pPr>
              <a:defRPr sz="2000" b="1"/>
            </a:lvl1pPr>
          </a:lstStyle>
          <a:p>
            <a:pPr lvl="0"/>
            <a:r>
              <a:rPr lang="en-US"/>
              <a:t>Click to edit Master text styles</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7" name="Text Placeholder 6">
            <a:extLst>
              <a:ext uri="{FF2B5EF4-FFF2-40B4-BE49-F238E27FC236}">
                <a16:creationId xmlns:a16="http://schemas.microsoft.com/office/drawing/2014/main" id="{DBD7CDE8-A149-27AD-410C-CFA62FC0C365}"/>
              </a:ext>
            </a:extLst>
          </p:cNvPr>
          <p:cNvSpPr>
            <a:spLocks noGrp="1"/>
          </p:cNvSpPr>
          <p:nvPr>
            <p:ph type="body" sz="quarter" idx="14"/>
          </p:nvPr>
        </p:nvSpPr>
        <p:spPr>
          <a:xfrm>
            <a:off x="691514" y="1390372"/>
            <a:ext cx="8675370" cy="1816081"/>
          </a:xfrm>
        </p:spPr>
        <p:txBody>
          <a:bodyPr>
            <a:normAutofit/>
          </a:bodyPr>
          <a:lstStyle>
            <a:lvl1pPr marL="0" indent="0">
              <a:buNone/>
              <a:defRPr sz="2800" b="1"/>
            </a:lvl1pPr>
          </a:lstStyle>
          <a:p>
            <a:pPr lvl="0"/>
            <a:r>
              <a:rPr lang="en-US"/>
              <a:t>Click to edit Master text styles</a:t>
            </a:r>
          </a:p>
        </p:txBody>
      </p:sp>
    </p:spTree>
    <p:extLst>
      <p:ext uri="{BB962C8B-B14F-4D97-AF65-F5344CB8AC3E}">
        <p14:creationId xmlns:p14="http://schemas.microsoft.com/office/powerpoint/2010/main" val="33907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076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1514" y="7203865"/>
            <a:ext cx="5493385" cy="413808"/>
          </a:xfrm>
          <a:prstGeom prst="rect">
            <a:avLst/>
          </a:prstGeom>
        </p:spPr>
        <p:txBody>
          <a:bodyPr/>
          <a:lstStyle>
            <a:lvl1pPr>
              <a:defRPr>
                <a:solidFill>
                  <a:schemeClr val="bg1"/>
                </a:solidFill>
              </a:defRPr>
            </a:lvl1pPr>
          </a:lstStyle>
          <a:p>
            <a:fld id="{129BDE79-103B-2647-9BB3-32270EDDECAB}" type="datetime1">
              <a:rPr lang="en-US" smtClean="0"/>
              <a:pPr/>
              <a:t>7/9/2024</a:t>
            </a:fld>
            <a:endParaRPr lang="en-US"/>
          </a:p>
        </p:txBody>
      </p:sp>
      <p:sp>
        <p:nvSpPr>
          <p:cNvPr id="7" name="Slide Number Placeholder 6"/>
          <p:cNvSpPr>
            <a:spLocks noGrp="1"/>
          </p:cNvSpPr>
          <p:nvPr>
            <p:ph type="sldNum" sz="quarter" idx="12"/>
          </p:nvPr>
        </p:nvSpPr>
        <p:spPr/>
        <p:txBody>
          <a:bodyPr/>
          <a:lstStyle/>
          <a:p>
            <a:fld id="{13D703BF-151A-0D40-8508-CABBAD09F9A9}" type="slidenum">
              <a:rPr lang="en-US" smtClean="0"/>
              <a:pPr/>
              <a:t>‹#›</a:t>
            </a:fld>
            <a:endParaRPr lang="en-US">
              <a:solidFill>
                <a:schemeClr val="bg1"/>
              </a:solidFill>
            </a:endParaRPr>
          </a:p>
        </p:txBody>
      </p:sp>
    </p:spTree>
    <p:extLst>
      <p:ext uri="{BB962C8B-B14F-4D97-AF65-F5344CB8AC3E}">
        <p14:creationId xmlns:p14="http://schemas.microsoft.com/office/powerpoint/2010/main" val="1589026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723614"/>
          </a:xfrm>
          <a:prstGeom prst="rect">
            <a:avLst/>
          </a:prstGeom>
        </p:spPr>
        <p:txBody>
          <a:bodyPr vert="horz" lIns="91440" tIns="45720" rIns="91440" bIns="45720" rtlCol="0" anchor="ctr">
            <a:normAutofit/>
          </a:bodyPr>
          <a:lstStyle/>
          <a:p>
            <a:r>
              <a:rPr lang="en-US"/>
              <a:t>Click to edit Master title style</a:t>
            </a:r>
          </a:p>
        </p:txBody>
      </p:sp>
      <p:cxnSp>
        <p:nvCxnSpPr>
          <p:cNvPr id="11" name="Straight Connector 10">
            <a:extLst>
              <a:ext uri="{FF2B5EF4-FFF2-40B4-BE49-F238E27FC236}">
                <a16:creationId xmlns:a16="http://schemas.microsoft.com/office/drawing/2014/main" id="{6A7AAB07-744E-D614-3733-C428E01B1E20}"/>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91515" y="1616932"/>
            <a:ext cx="8675370" cy="51844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91C1FD6-CBAA-4EB1-91D4-F9E1D7FD41E8}"/>
              </a:ext>
              <a:ext uri="{C183D7F6-B498-43B3-948B-1728B52AA6E4}">
                <adec:decorative xmlns:adec="http://schemas.microsoft.com/office/drawing/2017/decorative" val="1"/>
              </a:ext>
            </a:extLst>
          </p:cNvPr>
          <p:cNvSpPr/>
          <p:nvPr userDrawn="1"/>
        </p:nvSpPr>
        <p:spPr>
          <a:xfrm>
            <a:off x="0" y="7203865"/>
            <a:ext cx="10058400" cy="5685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400">
                <a:solidFill>
                  <a:schemeClr val="bg1"/>
                </a:solidFill>
              </a:defRPr>
            </a:lvl1pPr>
          </a:lstStyle>
          <a:p>
            <a:fld id="{13D703BF-151A-0D40-8508-CABBAD09F9A9}" type="slidenum">
              <a:rPr lang="en-US" smtClean="0"/>
              <a:pPr/>
              <a:t>‹#›</a:t>
            </a:fld>
            <a:endParaRPr lang="en-US"/>
          </a:p>
        </p:txBody>
      </p:sp>
    </p:spTree>
    <p:extLst>
      <p:ext uri="{BB962C8B-B14F-4D97-AF65-F5344CB8AC3E}">
        <p14:creationId xmlns:p14="http://schemas.microsoft.com/office/powerpoint/2010/main" val="261949139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78" r:id="rId3"/>
    <p:sldLayoutId id="2147484079" r:id="rId4"/>
    <p:sldLayoutId id="2147484068" r:id="rId5"/>
  </p:sldLayoutIdLst>
  <p:hf hdr="0" dt="0"/>
  <p:txStyles>
    <p:title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6F64-33F8-719E-0B6B-CE043088BC6D}"/>
              </a:ext>
            </a:extLst>
          </p:cNvPr>
          <p:cNvSpPr>
            <a:spLocks noGrp="1"/>
          </p:cNvSpPr>
          <p:nvPr>
            <p:ph type="ctrTitle"/>
          </p:nvPr>
        </p:nvSpPr>
        <p:spPr>
          <a:xfrm>
            <a:off x="754380" y="928020"/>
            <a:ext cx="8569837" cy="3527639"/>
          </a:xfrm>
        </p:spPr>
        <p:txBody>
          <a:bodyPr>
            <a:normAutofit fontScale="90000"/>
          </a:bodyPr>
          <a:lstStyle/>
          <a:p>
            <a:pPr algn="l">
              <a:lnSpc>
                <a:spcPct val="100000"/>
              </a:lnSpc>
            </a:pPr>
            <a:r>
              <a:rPr lang="en-US" sz="6600" b="1" dirty="0">
                <a:latin typeface="Century Gothic"/>
              </a:rPr>
              <a:t>California School Immunization Requirements</a:t>
            </a:r>
            <a:r>
              <a:rPr lang="en-US" dirty="0">
                <a:latin typeface="Century Gothic"/>
              </a:rPr>
              <a:t> for</a:t>
            </a:r>
            <a:br>
              <a:rPr lang="en-US" dirty="0">
                <a:latin typeface="Century Gothic"/>
              </a:rPr>
            </a:br>
            <a:r>
              <a:rPr lang="en-US" dirty="0">
                <a:latin typeface="Century Gothic"/>
              </a:rPr>
              <a:t>7th-12th Grade</a:t>
            </a:r>
            <a:endParaRPr lang="en-US" dirty="0"/>
          </a:p>
        </p:txBody>
      </p:sp>
      <p:sp>
        <p:nvSpPr>
          <p:cNvPr id="3" name="Subtitle 2">
            <a:extLst>
              <a:ext uri="{FF2B5EF4-FFF2-40B4-BE49-F238E27FC236}">
                <a16:creationId xmlns:a16="http://schemas.microsoft.com/office/drawing/2014/main" id="{0D933346-0ECE-0F47-6EA3-6D1BF8C5F182}"/>
              </a:ext>
            </a:extLst>
          </p:cNvPr>
          <p:cNvSpPr>
            <a:spLocks noGrp="1"/>
          </p:cNvSpPr>
          <p:nvPr>
            <p:ph type="subTitle" idx="1"/>
          </p:nvPr>
        </p:nvSpPr>
        <p:spPr>
          <a:xfrm>
            <a:off x="884903" y="5569942"/>
            <a:ext cx="7916197" cy="1416337"/>
          </a:xfrm>
        </p:spPr>
        <p:txBody>
          <a:bodyPr>
            <a:normAutofit lnSpcReduction="10000"/>
          </a:bodyPr>
          <a:lstStyle/>
          <a:p>
            <a:pPr algn="l"/>
            <a:r>
              <a:rPr lang="en-US"/>
              <a:t>Organization Name</a:t>
            </a:r>
          </a:p>
          <a:p>
            <a:pPr algn="l"/>
            <a:r>
              <a:rPr lang="en-US"/>
              <a:t>Presenter Name</a:t>
            </a:r>
          </a:p>
          <a:p>
            <a:pPr algn="l"/>
            <a:r>
              <a:rPr lang="en-US"/>
              <a:t>Date</a:t>
            </a:r>
          </a:p>
        </p:txBody>
      </p:sp>
      <p:pic>
        <p:nvPicPr>
          <p:cNvPr id="5" name="Picture 4">
            <a:extLst>
              <a:ext uri="{FF2B5EF4-FFF2-40B4-BE49-F238E27FC236}">
                <a16:creationId xmlns:a16="http://schemas.microsoft.com/office/drawing/2014/main" id="{02B7FF49-380B-9002-3391-0345C9444E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4658" y="3806243"/>
            <a:ext cx="3706761" cy="3833850"/>
          </a:xfrm>
          <a:prstGeom prst="rect">
            <a:avLst/>
          </a:prstGeom>
        </p:spPr>
      </p:pic>
      <p:pic>
        <p:nvPicPr>
          <p:cNvPr id="7" name="Picture Placeholder 8">
            <a:extLst>
              <a:ext uri="{FF2B5EF4-FFF2-40B4-BE49-F238E27FC236}">
                <a16:creationId xmlns:a16="http://schemas.microsoft.com/office/drawing/2014/main" id="{C8045816-5C68-679F-9254-EAC7C181FCE0}"/>
              </a:ext>
              <a:ext uri="{C183D7F6-B498-43B3-948B-1728B52AA6E4}">
                <adec:decorative xmlns:adec="http://schemas.microsoft.com/office/drawing/2017/decorative" val="1"/>
              </a:ext>
            </a:extLst>
          </p:cNvPr>
          <p:cNvPicPr>
            <a:picLocks noChangeAspect="1"/>
          </p:cNvPicPr>
          <p:nvPr/>
        </p:nvPicPr>
        <p:blipFill rotWithShape="1">
          <a:blip r:embed="rId4"/>
          <a:srcRect l="-15037" t="-9177" r="-18694" b="-13826"/>
          <a:stretch/>
        </p:blipFill>
        <p:spPr>
          <a:xfrm>
            <a:off x="6578432" y="5500220"/>
            <a:ext cx="927146" cy="888913"/>
          </a:xfrm>
          <a:prstGeom prst="rect">
            <a:avLst/>
          </a:prstGeom>
        </p:spPr>
      </p:pic>
      <p:pic>
        <p:nvPicPr>
          <p:cNvPr id="9" name="Picture Placeholder 16">
            <a:extLst>
              <a:ext uri="{FF2B5EF4-FFF2-40B4-BE49-F238E27FC236}">
                <a16:creationId xmlns:a16="http://schemas.microsoft.com/office/drawing/2014/main" id="{24BF5BE8-0DF5-4848-6BF9-462AA58665DD}"/>
              </a:ext>
              <a:ext uri="{C183D7F6-B498-43B3-948B-1728B52AA6E4}">
                <adec:decorative xmlns:adec="http://schemas.microsoft.com/office/drawing/2017/decorative" val="1"/>
              </a:ext>
            </a:extLst>
          </p:cNvPr>
          <p:cNvPicPr>
            <a:picLocks noChangeAspect="1"/>
          </p:cNvPicPr>
          <p:nvPr/>
        </p:nvPicPr>
        <p:blipFill rotWithShape="1">
          <a:blip r:embed="rId5"/>
          <a:srcRect l="-11367" t="-12919" r="-13708" b="-12158"/>
          <a:stretch/>
        </p:blipFill>
        <p:spPr>
          <a:xfrm>
            <a:off x="7889688" y="5964406"/>
            <a:ext cx="1071930" cy="1071931"/>
          </a:xfrm>
          <a:prstGeom prst="rect">
            <a:avLst/>
          </a:prstGeom>
        </p:spPr>
      </p:pic>
      <p:pic>
        <p:nvPicPr>
          <p:cNvPr id="6" name="Picture 5">
            <a:extLst>
              <a:ext uri="{FF2B5EF4-FFF2-40B4-BE49-F238E27FC236}">
                <a16:creationId xmlns:a16="http://schemas.microsoft.com/office/drawing/2014/main" id="{DC1FAAC6-7F02-8D3A-2314-2D7008CECC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55034" y="4197661"/>
            <a:ext cx="1189942" cy="1226821"/>
          </a:xfrm>
          <a:prstGeom prst="rect">
            <a:avLst/>
          </a:prstGeom>
        </p:spPr>
      </p:pic>
    </p:spTree>
    <p:extLst>
      <p:ext uri="{BB962C8B-B14F-4D97-AF65-F5344CB8AC3E}">
        <p14:creationId xmlns:p14="http://schemas.microsoft.com/office/powerpoint/2010/main" val="24403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6</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7</a:t>
            </a:r>
            <a:r>
              <a:rPr lang="en-US" sz="4000" b="1" baseline="30000" dirty="0">
                <a:cs typeface="Calibri"/>
              </a:rPr>
              <a:t>th</a:t>
            </a:r>
            <a:r>
              <a:rPr lang="en-US" sz="4000" b="1" dirty="0">
                <a:cs typeface="Calibri"/>
              </a:rPr>
              <a:t> Grade Advancement</a:t>
            </a:r>
            <a:endParaRPr lang="en-US" sz="4000" dirty="0"/>
          </a:p>
        </p:txBody>
      </p:sp>
    </p:spTree>
    <p:extLst>
      <p:ext uri="{BB962C8B-B14F-4D97-AF65-F5344CB8AC3E}">
        <p14:creationId xmlns:p14="http://schemas.microsoft.com/office/powerpoint/2010/main" val="370551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1F8-A6BF-3FC7-A8A3-2930C3EAD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92389-F747-459B-1483-9829E3D13A64}"/>
              </a:ext>
            </a:extLst>
          </p:cNvPr>
          <p:cNvSpPr>
            <a:spLocks noGrp="1"/>
          </p:cNvSpPr>
          <p:nvPr>
            <p:ph type="title"/>
          </p:nvPr>
        </p:nvSpPr>
        <p:spPr>
          <a:xfrm>
            <a:off x="246895" y="413811"/>
            <a:ext cx="9119990" cy="723614"/>
          </a:xfrm>
        </p:spPr>
        <p:txBody>
          <a:bodyPr anchor="t">
            <a:normAutofit/>
          </a:bodyPr>
          <a:lstStyle/>
          <a:p>
            <a:r>
              <a:rPr lang="en-US" sz="3000" dirty="0"/>
              <a:t>Student 6 Blue Card</a:t>
            </a:r>
          </a:p>
        </p:txBody>
      </p:sp>
      <p:grpSp>
        <p:nvGrpSpPr>
          <p:cNvPr id="13" name="Group 12" descr="Blue Card with Status of Requirements section filled out for TK/K-12.">
            <a:extLst>
              <a:ext uri="{FF2B5EF4-FFF2-40B4-BE49-F238E27FC236}">
                <a16:creationId xmlns:a16="http://schemas.microsoft.com/office/drawing/2014/main" id="{315E0F9F-67DE-069E-CD7C-DFFB840992A6}"/>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C7DE9963-52E0-8CA7-7EB9-B848FE9FFD85}"/>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7BF92AD8-3DCD-2E10-B60D-64B5505CF9CD}"/>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Student</a:t>
              </a:r>
            </a:p>
          </p:txBody>
        </p:sp>
        <p:sp>
          <p:nvSpPr>
            <p:cNvPr id="32" name="Text Placeholder 8">
              <a:extLst>
                <a:ext uri="{FF2B5EF4-FFF2-40B4-BE49-F238E27FC236}">
                  <a16:creationId xmlns:a16="http://schemas.microsoft.com/office/drawing/2014/main" id="{25E18CBE-D778-B610-8A87-C1BC6B8E369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55E7E66-F5D2-080B-2D4A-5B0FBB25D982}"/>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Parent</a:t>
              </a:r>
            </a:p>
          </p:txBody>
        </p:sp>
        <p:sp>
          <p:nvSpPr>
            <p:cNvPr id="37" name="Text Placeholder 8">
              <a:extLst>
                <a:ext uri="{FF2B5EF4-FFF2-40B4-BE49-F238E27FC236}">
                  <a16:creationId xmlns:a16="http://schemas.microsoft.com/office/drawing/2014/main" id="{037F218B-1FD9-93A8-9874-C8D2EF8143C8}"/>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10/24/2011</a:t>
              </a:r>
            </a:p>
          </p:txBody>
        </p:sp>
        <p:sp>
          <p:nvSpPr>
            <p:cNvPr id="38" name="Text Placeholder 8">
              <a:extLst>
                <a:ext uri="{FF2B5EF4-FFF2-40B4-BE49-F238E27FC236}">
                  <a16:creationId xmlns:a16="http://schemas.microsoft.com/office/drawing/2014/main" id="{53CE439A-5B83-0326-6B6C-A1DCDE506309}"/>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DAC61109-086F-73B8-301D-FFC91B0B4020}"/>
                </a:ext>
              </a:extLst>
            </p:cNvPr>
            <p:cNvSpPr txBox="1"/>
            <p:nvPr/>
          </p:nvSpPr>
          <p:spPr>
            <a:xfrm>
              <a:off x="5799483" y="1359512"/>
              <a:ext cx="338482" cy="338554"/>
            </a:xfrm>
            <a:prstGeom prst="rect">
              <a:avLst/>
            </a:prstGeom>
            <a:noFill/>
          </p:spPr>
          <p:txBody>
            <a:bodyPr wrap="square" rtlCol="0">
              <a:spAutoFit/>
            </a:bodyPr>
            <a:lstStyle/>
            <a:p>
              <a:pPr algn="l"/>
              <a:r>
                <a:rPr lang="en-US" sz="1600" b="1"/>
                <a:t>X</a:t>
              </a:r>
            </a:p>
          </p:txBody>
        </p:sp>
        <p:sp>
          <p:nvSpPr>
            <p:cNvPr id="44" name="TextBox 43">
              <a:extLst>
                <a:ext uri="{FF2B5EF4-FFF2-40B4-BE49-F238E27FC236}">
                  <a16:creationId xmlns:a16="http://schemas.microsoft.com/office/drawing/2014/main" id="{862BEFB5-138D-E7DE-39C9-CC8ECD26158D}"/>
                </a:ext>
              </a:extLst>
            </p:cNvPr>
            <p:cNvSpPr txBox="1"/>
            <p:nvPr/>
          </p:nvSpPr>
          <p:spPr>
            <a:xfrm>
              <a:off x="7344833" y="1860848"/>
              <a:ext cx="338482" cy="338554"/>
            </a:xfrm>
            <a:prstGeom prst="rect">
              <a:avLst/>
            </a:prstGeom>
            <a:noFill/>
          </p:spPr>
          <p:txBody>
            <a:bodyPr wrap="square" rtlCol="0">
              <a:spAutoFit/>
            </a:bodyPr>
            <a:lstStyle/>
            <a:p>
              <a:pPr algn="l"/>
              <a:r>
                <a:rPr lang="en-US" sz="1600" b="1" dirty="0"/>
                <a:t>X</a:t>
              </a:r>
            </a:p>
          </p:txBody>
        </p:sp>
        <p:sp>
          <p:nvSpPr>
            <p:cNvPr id="5" name="Text Placeholder 8">
              <a:extLst>
                <a:ext uri="{FF2B5EF4-FFF2-40B4-BE49-F238E27FC236}">
                  <a16:creationId xmlns:a16="http://schemas.microsoft.com/office/drawing/2014/main" id="{B8E665F6-D013-CDAA-B0EB-7463B5E2E1DD}"/>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01/27/12</a:t>
              </a:r>
            </a:p>
          </p:txBody>
        </p:sp>
        <p:sp>
          <p:nvSpPr>
            <p:cNvPr id="6" name="Text Placeholder 8">
              <a:extLst>
                <a:ext uri="{FF2B5EF4-FFF2-40B4-BE49-F238E27FC236}">
                  <a16:creationId xmlns:a16="http://schemas.microsoft.com/office/drawing/2014/main" id="{32D2BEAA-8B44-E518-2A6A-27E82F8E1A2E}"/>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7" name="Text Placeholder 8">
              <a:extLst>
                <a:ext uri="{FF2B5EF4-FFF2-40B4-BE49-F238E27FC236}">
                  <a16:creationId xmlns:a16="http://schemas.microsoft.com/office/drawing/2014/main" id="{22ECCA36-E281-359D-7373-3DC9E62E3B4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8" name="Text Placeholder 8">
              <a:extLst>
                <a:ext uri="{FF2B5EF4-FFF2-40B4-BE49-F238E27FC236}">
                  <a16:creationId xmlns:a16="http://schemas.microsoft.com/office/drawing/2014/main" id="{34F093D2-9F57-1ACB-D552-333C3057151A}"/>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9" name="Text Placeholder 8">
              <a:extLst>
                <a:ext uri="{FF2B5EF4-FFF2-40B4-BE49-F238E27FC236}">
                  <a16:creationId xmlns:a16="http://schemas.microsoft.com/office/drawing/2014/main" id="{3D24C2AA-E832-FDDF-EE35-B3F99EF6992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0" name="Text Placeholder 8">
              <a:extLst>
                <a:ext uri="{FF2B5EF4-FFF2-40B4-BE49-F238E27FC236}">
                  <a16:creationId xmlns:a16="http://schemas.microsoft.com/office/drawing/2014/main" id="{50F3DF08-8749-ABBA-BE61-7A5E0BD29C5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1" name="Text Placeholder 8">
              <a:extLst>
                <a:ext uri="{FF2B5EF4-FFF2-40B4-BE49-F238E27FC236}">
                  <a16:creationId xmlns:a16="http://schemas.microsoft.com/office/drawing/2014/main" id="{1991F37A-80FA-505D-8062-8016DB66E935}"/>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12" name="Text Placeholder 8">
              <a:extLst>
                <a:ext uri="{FF2B5EF4-FFF2-40B4-BE49-F238E27FC236}">
                  <a16:creationId xmlns:a16="http://schemas.microsoft.com/office/drawing/2014/main" id="{A8E1443C-081A-D482-703E-A8E09A8163A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2" name="Text Placeholder 8">
              <a:extLst>
                <a:ext uri="{FF2B5EF4-FFF2-40B4-BE49-F238E27FC236}">
                  <a16:creationId xmlns:a16="http://schemas.microsoft.com/office/drawing/2014/main" id="{F241DDCE-48A0-E243-823C-A3CA9650A535}"/>
                </a:ext>
              </a:extLst>
            </p:cNvPr>
            <p:cNvSpPr txBox="1">
              <a:spLocks/>
            </p:cNvSpPr>
            <p:nvPr/>
          </p:nvSpPr>
          <p:spPr>
            <a:xfrm>
              <a:off x="5847508"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4" name="Text Placeholder 8">
              <a:extLst>
                <a:ext uri="{FF2B5EF4-FFF2-40B4-BE49-F238E27FC236}">
                  <a16:creationId xmlns:a16="http://schemas.microsoft.com/office/drawing/2014/main" id="{7EA4FEED-2C9F-DCAF-9EEE-CCFC66FBAA52}"/>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16" name="Text Placeholder 8">
              <a:extLst>
                <a:ext uri="{FF2B5EF4-FFF2-40B4-BE49-F238E27FC236}">
                  <a16:creationId xmlns:a16="http://schemas.microsoft.com/office/drawing/2014/main" id="{FD6393C9-94D6-7C47-68B6-FE9477A04338}"/>
                </a:ext>
              </a:extLst>
            </p:cNvPr>
            <p:cNvSpPr txBox="1">
              <a:spLocks/>
            </p:cNvSpPr>
            <p:nvPr/>
          </p:nvSpPr>
          <p:spPr>
            <a:xfrm>
              <a:off x="2555054" y="3967016"/>
              <a:ext cx="432516"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15</a:t>
              </a:r>
            </a:p>
          </p:txBody>
        </p:sp>
        <p:sp>
          <p:nvSpPr>
            <p:cNvPr id="15" name="Text Placeholder 8">
              <a:extLst>
                <a:ext uri="{FF2B5EF4-FFF2-40B4-BE49-F238E27FC236}">
                  <a16:creationId xmlns:a16="http://schemas.microsoft.com/office/drawing/2014/main" id="{26A52245-008B-D3A9-92BC-76206DECE79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7" name="Text Placeholder 8">
              <a:extLst>
                <a:ext uri="{FF2B5EF4-FFF2-40B4-BE49-F238E27FC236}">
                  <a16:creationId xmlns:a16="http://schemas.microsoft.com/office/drawing/2014/main" id="{E67D26F8-A90B-3984-9F04-209160DC765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8" name="Text Placeholder 8">
              <a:extLst>
                <a:ext uri="{FF2B5EF4-FFF2-40B4-BE49-F238E27FC236}">
                  <a16:creationId xmlns:a16="http://schemas.microsoft.com/office/drawing/2014/main" id="{117690D6-234E-FF3A-99B4-B25E5FD44530}"/>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9" name="Text Placeholder 8">
              <a:extLst>
                <a:ext uri="{FF2B5EF4-FFF2-40B4-BE49-F238E27FC236}">
                  <a16:creationId xmlns:a16="http://schemas.microsoft.com/office/drawing/2014/main" id="{B5FE3A05-3709-4096-029C-0B4BD8351976}"/>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20" name="Text Placeholder 8">
              <a:extLst>
                <a:ext uri="{FF2B5EF4-FFF2-40B4-BE49-F238E27FC236}">
                  <a16:creationId xmlns:a16="http://schemas.microsoft.com/office/drawing/2014/main" id="{00FDA5C9-E9FF-76C7-3BC9-C48C62D47425}"/>
                </a:ext>
              </a:extLst>
            </p:cNvPr>
            <p:cNvSpPr txBox="1">
              <a:spLocks/>
            </p:cNvSpPr>
            <p:nvPr/>
          </p:nvSpPr>
          <p:spPr>
            <a:xfrm>
              <a:off x="4934704" y="421795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11/08/12</a:t>
              </a:r>
              <a:endParaRPr lang="en-US" sz="1400" dirty="0">
                <a:cs typeface="Calibri"/>
              </a:endParaRPr>
            </a:p>
            <a:p>
              <a:pPr algn="ctr"/>
              <a:endParaRPr lang="en-US" sz="1400" b="1" dirty="0">
                <a:cs typeface="Calibri"/>
              </a:endParaRPr>
            </a:p>
          </p:txBody>
        </p:sp>
        <p:sp>
          <p:nvSpPr>
            <p:cNvPr id="21" name="Text Placeholder 8">
              <a:extLst>
                <a:ext uri="{FF2B5EF4-FFF2-40B4-BE49-F238E27FC236}">
                  <a16:creationId xmlns:a16="http://schemas.microsoft.com/office/drawing/2014/main" id="{BFB999AC-B54C-680D-B96C-EBD3A93AC834}"/>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10/24/11</a:t>
              </a:r>
            </a:p>
          </p:txBody>
        </p:sp>
        <p:sp>
          <p:nvSpPr>
            <p:cNvPr id="22" name="Text Placeholder 8">
              <a:extLst>
                <a:ext uri="{FF2B5EF4-FFF2-40B4-BE49-F238E27FC236}">
                  <a16:creationId xmlns:a16="http://schemas.microsoft.com/office/drawing/2014/main" id="{CE75AF62-A6F9-813C-4485-F6B85D9360A7}"/>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11/21/11</a:t>
              </a:r>
            </a:p>
          </p:txBody>
        </p:sp>
        <p:sp>
          <p:nvSpPr>
            <p:cNvPr id="23" name="Text Placeholder 8">
              <a:extLst>
                <a:ext uri="{FF2B5EF4-FFF2-40B4-BE49-F238E27FC236}">
                  <a16:creationId xmlns:a16="http://schemas.microsoft.com/office/drawing/2014/main" id="{04821AA5-4B11-60C1-5E51-DEC5484CD3C3}"/>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07/27/12</a:t>
              </a:r>
            </a:p>
          </p:txBody>
        </p:sp>
        <p:sp>
          <p:nvSpPr>
            <p:cNvPr id="24" name="Text Placeholder 8">
              <a:extLst>
                <a:ext uri="{FF2B5EF4-FFF2-40B4-BE49-F238E27FC236}">
                  <a16:creationId xmlns:a16="http://schemas.microsoft.com/office/drawing/2014/main" id="{477DA492-54DA-FA5C-547C-5549E5B6BACB}"/>
                </a:ext>
              </a:extLst>
            </p:cNvPr>
            <p:cNvSpPr txBox="1">
              <a:spLocks/>
            </p:cNvSpPr>
            <p:nvPr/>
          </p:nvSpPr>
          <p:spPr>
            <a:xfrm>
              <a:off x="2244646" y="4819374"/>
              <a:ext cx="982276"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25" name="Text Placeholder 8">
              <a:extLst>
                <a:ext uri="{FF2B5EF4-FFF2-40B4-BE49-F238E27FC236}">
                  <a16:creationId xmlns:a16="http://schemas.microsoft.com/office/drawing/2014/main" id="{CFB6D4BB-3787-6034-14A2-5CFFCE1D7855}"/>
                </a:ext>
              </a:extLst>
            </p:cNvPr>
            <p:cNvSpPr txBox="1">
              <a:spLocks/>
            </p:cNvSpPr>
            <p:nvPr/>
          </p:nvSpPr>
          <p:spPr>
            <a:xfrm>
              <a:off x="3154039" y="4817204"/>
              <a:ext cx="966868"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45" name="Rounded Rectangle 44" descr="Highlight on Status of Requirements TK/K-12 row.">
              <a:extLst>
                <a:ext uri="{FF2B5EF4-FFF2-40B4-BE49-F238E27FC236}">
                  <a16:creationId xmlns:a16="http://schemas.microsoft.com/office/drawing/2014/main" id="{FC287E07-79C6-1758-0DFF-F8111F879216}"/>
                </a:ext>
                <a:ext uri="{C183D7F6-B498-43B3-948B-1728B52AA6E4}">
                  <adec:decorative xmlns:adec="http://schemas.microsoft.com/office/drawing/2017/decorative" val="0"/>
                </a:ext>
              </a:extLst>
            </p:cNvPr>
            <p:cNvSpPr/>
            <p:nvPr/>
          </p:nvSpPr>
          <p:spPr>
            <a:xfrm>
              <a:off x="342901" y="6613494"/>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2E0A0051-A0B7-C92E-00E4-486A4C298FC2}"/>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9" name="Text Placeholder 8">
              <a:extLst>
                <a:ext uri="{FF2B5EF4-FFF2-40B4-BE49-F238E27FC236}">
                  <a16:creationId xmlns:a16="http://schemas.microsoft.com/office/drawing/2014/main" id="{D36D0036-445E-A434-AB3E-DFEFF3BA5746}"/>
                </a:ext>
              </a:extLst>
            </p:cNvPr>
            <p:cNvSpPr txBox="1">
              <a:spLocks/>
            </p:cNvSpPr>
            <p:nvPr/>
          </p:nvSpPr>
          <p:spPr>
            <a:xfrm>
              <a:off x="3079602" y="6658692"/>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41" name="Text Placeholder 8">
              <a:extLst>
                <a:ext uri="{FF2B5EF4-FFF2-40B4-BE49-F238E27FC236}">
                  <a16:creationId xmlns:a16="http://schemas.microsoft.com/office/drawing/2014/main" id="{B08BFE82-1C79-E61E-E1E8-27AF03A3808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08/22/16</a:t>
              </a:r>
            </a:p>
          </p:txBody>
        </p:sp>
      </p:grpSp>
      <p:sp>
        <p:nvSpPr>
          <p:cNvPr id="4" name="TextBox 3">
            <a:extLst>
              <a:ext uri="{FF2B5EF4-FFF2-40B4-BE49-F238E27FC236}">
                <a16:creationId xmlns:a16="http://schemas.microsoft.com/office/drawing/2014/main" id="{72C7C746-5833-5111-D347-0FDA40BDF6F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3299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691515" y="413811"/>
            <a:ext cx="8675370" cy="723614"/>
          </a:xfrm>
        </p:spPr>
        <p:txBody>
          <a:bodyPr anchor="t">
            <a:normAutofit/>
          </a:bodyPr>
          <a:lstStyle/>
          <a:p>
            <a:r>
              <a:rPr lang="en-US" dirty="0"/>
              <a:t>Student 6: 7</a:t>
            </a:r>
            <a:r>
              <a:rPr lang="en-US" baseline="30000" dirty="0"/>
              <a:t>th</a:t>
            </a:r>
            <a:r>
              <a:rPr lang="en-US" dirty="0"/>
              <a:t> Grade Advancement</a:t>
            </a:r>
          </a:p>
        </p:txBody>
      </p:sp>
      <p:grpSp>
        <p:nvGrpSpPr>
          <p:cNvPr id="33" name="Group 32" descr="Filled out Blue Card with highlights on DTaP #4 and MMR #1.">
            <a:extLst>
              <a:ext uri="{FF2B5EF4-FFF2-40B4-BE49-F238E27FC236}">
                <a16:creationId xmlns:a16="http://schemas.microsoft.com/office/drawing/2014/main" id="{BF0296E1-38EB-F6CA-91FC-53668592018E}"/>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BBFE7163-2085-7232-5B7A-9218409E51DE}"/>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E0FFDCD0-B9DD-C47B-D5FB-FBB652629FE2}"/>
                </a:ext>
              </a:extLst>
            </p:cNvPr>
            <p:cNvSpPr txBox="1">
              <a:spLocks/>
            </p:cNvSpPr>
            <p:nvPr/>
          </p:nvSpPr>
          <p:spPr>
            <a:xfrm>
              <a:off x="3279562" y="2213507"/>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01/27/12</a:t>
              </a:r>
              <a:endParaRPr lang="en-US" sz="2200" b="1" dirty="0">
                <a:cs typeface="Calibri"/>
              </a:endParaRPr>
            </a:p>
          </p:txBody>
        </p:sp>
        <p:sp>
          <p:nvSpPr>
            <p:cNvPr id="6" name="Text Placeholder 8">
              <a:extLst>
                <a:ext uri="{FF2B5EF4-FFF2-40B4-BE49-F238E27FC236}">
                  <a16:creationId xmlns:a16="http://schemas.microsoft.com/office/drawing/2014/main" id="{96B81AA0-46F0-7BD4-F7D4-22ED01F1D0BB}"/>
                </a:ext>
              </a:extLst>
            </p:cNvPr>
            <p:cNvSpPr txBox="1">
              <a:spLocks/>
            </p:cNvSpPr>
            <p:nvPr/>
          </p:nvSpPr>
          <p:spPr>
            <a:xfrm>
              <a:off x="4603035" y="2213507"/>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7" name="Text Placeholder 8">
              <a:extLst>
                <a:ext uri="{FF2B5EF4-FFF2-40B4-BE49-F238E27FC236}">
                  <a16:creationId xmlns:a16="http://schemas.microsoft.com/office/drawing/2014/main" id="{6520FBE7-EBB0-3500-CE60-1FB16207DB07}"/>
                </a:ext>
              </a:extLst>
            </p:cNvPr>
            <p:cNvSpPr txBox="1">
              <a:spLocks/>
            </p:cNvSpPr>
            <p:nvPr/>
          </p:nvSpPr>
          <p:spPr>
            <a:xfrm>
              <a:off x="5904985" y="2213507"/>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8" name="Text Placeholder 8">
              <a:extLst>
                <a:ext uri="{FF2B5EF4-FFF2-40B4-BE49-F238E27FC236}">
                  <a16:creationId xmlns:a16="http://schemas.microsoft.com/office/drawing/2014/main" id="{6888B545-A098-18C1-C9A5-438FD7DD02B0}"/>
                </a:ext>
              </a:extLst>
            </p:cNvPr>
            <p:cNvSpPr txBox="1">
              <a:spLocks/>
            </p:cNvSpPr>
            <p:nvPr/>
          </p:nvSpPr>
          <p:spPr>
            <a:xfrm>
              <a:off x="7212769" y="221865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9" name="Text Placeholder 8">
              <a:extLst>
                <a:ext uri="{FF2B5EF4-FFF2-40B4-BE49-F238E27FC236}">
                  <a16:creationId xmlns:a16="http://schemas.microsoft.com/office/drawing/2014/main" id="{043D6BB8-3E76-9DDE-E24C-01D048106A87}"/>
                </a:ext>
              </a:extLst>
            </p:cNvPr>
            <p:cNvSpPr txBox="1">
              <a:spLocks/>
            </p:cNvSpPr>
            <p:nvPr/>
          </p:nvSpPr>
          <p:spPr>
            <a:xfrm>
              <a:off x="3270767" y="2948378"/>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0" name="Text Placeholder 8">
              <a:extLst>
                <a:ext uri="{FF2B5EF4-FFF2-40B4-BE49-F238E27FC236}">
                  <a16:creationId xmlns:a16="http://schemas.microsoft.com/office/drawing/2014/main" id="{428A1652-8FF7-03ED-22C5-88C218FD402A}"/>
                </a:ext>
              </a:extLst>
            </p:cNvPr>
            <p:cNvSpPr txBox="1">
              <a:spLocks/>
            </p:cNvSpPr>
            <p:nvPr/>
          </p:nvSpPr>
          <p:spPr>
            <a:xfrm>
              <a:off x="4594240" y="2948378"/>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1" name="Text Placeholder 8">
              <a:extLst>
                <a:ext uri="{FF2B5EF4-FFF2-40B4-BE49-F238E27FC236}">
                  <a16:creationId xmlns:a16="http://schemas.microsoft.com/office/drawing/2014/main" id="{70792A14-AA16-5C0B-3427-835488E58B19}"/>
                </a:ext>
              </a:extLst>
            </p:cNvPr>
            <p:cNvSpPr txBox="1">
              <a:spLocks/>
            </p:cNvSpPr>
            <p:nvPr/>
          </p:nvSpPr>
          <p:spPr>
            <a:xfrm>
              <a:off x="5896191" y="2948378"/>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12" name="Text Placeholder 8">
              <a:extLst>
                <a:ext uri="{FF2B5EF4-FFF2-40B4-BE49-F238E27FC236}">
                  <a16:creationId xmlns:a16="http://schemas.microsoft.com/office/drawing/2014/main" id="{892C0A74-BA0E-41DD-53FF-37D1AF3B2A9C}"/>
                </a:ext>
              </a:extLst>
            </p:cNvPr>
            <p:cNvSpPr txBox="1">
              <a:spLocks/>
            </p:cNvSpPr>
            <p:nvPr/>
          </p:nvSpPr>
          <p:spPr>
            <a:xfrm>
              <a:off x="7203975" y="295352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14" name="Text Placeholder 8">
              <a:extLst>
                <a:ext uri="{FF2B5EF4-FFF2-40B4-BE49-F238E27FC236}">
                  <a16:creationId xmlns:a16="http://schemas.microsoft.com/office/drawing/2014/main" id="{0CE73875-4E7A-0959-F784-10708AD4495D}"/>
                </a:ext>
              </a:extLst>
            </p:cNvPr>
            <p:cNvSpPr txBox="1">
              <a:spLocks/>
            </p:cNvSpPr>
            <p:nvPr/>
          </p:nvSpPr>
          <p:spPr>
            <a:xfrm>
              <a:off x="3270773" y="3654413"/>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16" name="Text Placeholder 8">
              <a:extLst>
                <a:ext uri="{FF2B5EF4-FFF2-40B4-BE49-F238E27FC236}">
                  <a16:creationId xmlns:a16="http://schemas.microsoft.com/office/drawing/2014/main" id="{31550FC6-9B73-0EF7-F4AA-A55FD1810CB2}"/>
                </a:ext>
              </a:extLst>
            </p:cNvPr>
            <p:cNvSpPr txBox="1">
              <a:spLocks/>
            </p:cNvSpPr>
            <p:nvPr/>
          </p:nvSpPr>
          <p:spPr>
            <a:xfrm>
              <a:off x="3668739" y="3944252"/>
              <a:ext cx="574452"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15</a:t>
              </a:r>
              <a:endParaRPr lang="en-US" sz="2000" b="1" dirty="0">
                <a:cs typeface="Calibri"/>
              </a:endParaRPr>
            </a:p>
          </p:txBody>
        </p:sp>
        <p:sp>
          <p:nvSpPr>
            <p:cNvPr id="15" name="Text Placeholder 8">
              <a:extLst>
                <a:ext uri="{FF2B5EF4-FFF2-40B4-BE49-F238E27FC236}">
                  <a16:creationId xmlns:a16="http://schemas.microsoft.com/office/drawing/2014/main" id="{CD1532C1-CC8B-F291-E5DF-952119121372}"/>
                </a:ext>
              </a:extLst>
            </p:cNvPr>
            <p:cNvSpPr txBox="1">
              <a:spLocks/>
            </p:cNvSpPr>
            <p:nvPr/>
          </p:nvSpPr>
          <p:spPr>
            <a:xfrm>
              <a:off x="4599569" y="3659557"/>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17" name="Text Placeholder 8">
              <a:extLst>
                <a:ext uri="{FF2B5EF4-FFF2-40B4-BE49-F238E27FC236}">
                  <a16:creationId xmlns:a16="http://schemas.microsoft.com/office/drawing/2014/main" id="{5A931305-36B9-D25C-6803-66390EA9B200}"/>
                </a:ext>
              </a:extLst>
            </p:cNvPr>
            <p:cNvSpPr txBox="1">
              <a:spLocks/>
            </p:cNvSpPr>
            <p:nvPr/>
          </p:nvSpPr>
          <p:spPr>
            <a:xfrm>
              <a:off x="3285094" y="433572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8" name="Text Placeholder 8">
              <a:extLst>
                <a:ext uri="{FF2B5EF4-FFF2-40B4-BE49-F238E27FC236}">
                  <a16:creationId xmlns:a16="http://schemas.microsoft.com/office/drawing/2014/main" id="{FE164784-A3A2-3929-EEDB-0F69DC737CA3}"/>
                </a:ext>
              </a:extLst>
            </p:cNvPr>
            <p:cNvSpPr txBox="1">
              <a:spLocks/>
            </p:cNvSpPr>
            <p:nvPr/>
          </p:nvSpPr>
          <p:spPr>
            <a:xfrm>
              <a:off x="4608566" y="4335725"/>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9" name="Text Placeholder 8">
              <a:extLst>
                <a:ext uri="{FF2B5EF4-FFF2-40B4-BE49-F238E27FC236}">
                  <a16:creationId xmlns:a16="http://schemas.microsoft.com/office/drawing/2014/main" id="{BAA5394D-8409-532D-8AD2-7783930D3A83}"/>
                </a:ext>
              </a:extLst>
            </p:cNvPr>
            <p:cNvSpPr txBox="1">
              <a:spLocks/>
            </p:cNvSpPr>
            <p:nvPr/>
          </p:nvSpPr>
          <p:spPr>
            <a:xfrm>
              <a:off x="5910518" y="4335725"/>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20" name="Text Placeholder 8">
              <a:extLst>
                <a:ext uri="{FF2B5EF4-FFF2-40B4-BE49-F238E27FC236}">
                  <a16:creationId xmlns:a16="http://schemas.microsoft.com/office/drawing/2014/main" id="{AE5C1EBA-5201-9C02-043A-FC2FA6B3CD06}"/>
                </a:ext>
              </a:extLst>
            </p:cNvPr>
            <p:cNvSpPr txBox="1">
              <a:spLocks/>
            </p:cNvSpPr>
            <p:nvPr/>
          </p:nvSpPr>
          <p:spPr>
            <a:xfrm>
              <a:off x="7222886" y="4329984"/>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11/08/12</a:t>
              </a:r>
              <a:endParaRPr lang="en-US" sz="2200" dirty="0">
                <a:cs typeface="Calibri"/>
              </a:endParaRPr>
            </a:p>
          </p:txBody>
        </p:sp>
        <p:sp>
          <p:nvSpPr>
            <p:cNvPr id="21" name="Text Placeholder 8">
              <a:extLst>
                <a:ext uri="{FF2B5EF4-FFF2-40B4-BE49-F238E27FC236}">
                  <a16:creationId xmlns:a16="http://schemas.microsoft.com/office/drawing/2014/main" id="{633641B5-FB76-C578-1487-1EC94D3E1E78}"/>
                </a:ext>
              </a:extLst>
            </p:cNvPr>
            <p:cNvSpPr txBox="1">
              <a:spLocks/>
            </p:cNvSpPr>
            <p:nvPr/>
          </p:nvSpPr>
          <p:spPr>
            <a:xfrm>
              <a:off x="3268846" y="4756179"/>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10/24/11</a:t>
              </a:r>
              <a:endParaRPr lang="en-US" sz="2200" b="1" dirty="0">
                <a:cs typeface="Calibri"/>
              </a:endParaRPr>
            </a:p>
          </p:txBody>
        </p:sp>
        <p:sp>
          <p:nvSpPr>
            <p:cNvPr id="22" name="Text Placeholder 8">
              <a:extLst>
                <a:ext uri="{FF2B5EF4-FFF2-40B4-BE49-F238E27FC236}">
                  <a16:creationId xmlns:a16="http://schemas.microsoft.com/office/drawing/2014/main" id="{901A278F-AF5F-6805-D415-C7F64779DCB4}"/>
                </a:ext>
              </a:extLst>
            </p:cNvPr>
            <p:cNvSpPr txBox="1">
              <a:spLocks/>
            </p:cNvSpPr>
            <p:nvPr/>
          </p:nvSpPr>
          <p:spPr>
            <a:xfrm>
              <a:off x="4592320" y="4756179"/>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11/21/11</a:t>
              </a:r>
              <a:endParaRPr lang="en-US" sz="2200" b="1" dirty="0">
                <a:cs typeface="Calibri"/>
              </a:endParaRPr>
            </a:p>
          </p:txBody>
        </p:sp>
        <p:sp>
          <p:nvSpPr>
            <p:cNvPr id="23" name="Text Placeholder 8">
              <a:extLst>
                <a:ext uri="{FF2B5EF4-FFF2-40B4-BE49-F238E27FC236}">
                  <a16:creationId xmlns:a16="http://schemas.microsoft.com/office/drawing/2014/main" id="{F1A7FBCA-E995-BC49-2698-08D794F771A7}"/>
                </a:ext>
              </a:extLst>
            </p:cNvPr>
            <p:cNvSpPr txBox="1">
              <a:spLocks/>
            </p:cNvSpPr>
            <p:nvPr/>
          </p:nvSpPr>
          <p:spPr>
            <a:xfrm>
              <a:off x="5913520" y="47581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07/27/12</a:t>
              </a:r>
              <a:endParaRPr lang="en-US" sz="2200" b="1" dirty="0">
                <a:cs typeface="Calibri"/>
              </a:endParaRPr>
            </a:p>
          </p:txBody>
        </p:sp>
        <p:sp>
          <p:nvSpPr>
            <p:cNvPr id="24" name="Text Placeholder 8">
              <a:extLst>
                <a:ext uri="{FF2B5EF4-FFF2-40B4-BE49-F238E27FC236}">
                  <a16:creationId xmlns:a16="http://schemas.microsoft.com/office/drawing/2014/main" id="{DD9C9CE1-BE87-74B4-7878-8F2B55C2A30E}"/>
                </a:ext>
              </a:extLst>
            </p:cNvPr>
            <p:cNvSpPr txBox="1">
              <a:spLocks/>
            </p:cNvSpPr>
            <p:nvPr/>
          </p:nvSpPr>
          <p:spPr>
            <a:xfrm>
              <a:off x="3278452" y="5154985"/>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25" name="Text Placeholder 8">
              <a:extLst>
                <a:ext uri="{FF2B5EF4-FFF2-40B4-BE49-F238E27FC236}">
                  <a16:creationId xmlns:a16="http://schemas.microsoft.com/office/drawing/2014/main" id="{76413896-98BE-6B7C-65A4-1997534A9988}"/>
                </a:ext>
              </a:extLst>
            </p:cNvPr>
            <p:cNvSpPr txBox="1">
              <a:spLocks/>
            </p:cNvSpPr>
            <p:nvPr/>
          </p:nvSpPr>
          <p:spPr>
            <a:xfrm>
              <a:off x="4607248" y="5160130"/>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grpSp>
      <p:sp>
        <p:nvSpPr>
          <p:cNvPr id="2" name="Slide Number Placeholder 1">
            <a:extLst>
              <a:ext uri="{FF2B5EF4-FFF2-40B4-BE49-F238E27FC236}">
                <a16:creationId xmlns:a16="http://schemas.microsoft.com/office/drawing/2014/main" id="{5A04B984-CF41-03B8-55B6-E8863F476FD5}"/>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12</a:t>
            </a:fld>
            <a:endParaRPr lang="en-US"/>
          </a:p>
        </p:txBody>
      </p:sp>
      <p:sp>
        <p:nvSpPr>
          <p:cNvPr id="4" name="TextBox 3">
            <a:extLst>
              <a:ext uri="{FF2B5EF4-FFF2-40B4-BE49-F238E27FC236}">
                <a16:creationId xmlns:a16="http://schemas.microsoft.com/office/drawing/2014/main" id="{7804A254-79AC-C937-2635-C2F844366E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
        <p:nvSpPr>
          <p:cNvPr id="27" name="Text Placeholder 8">
            <a:extLst>
              <a:ext uri="{FF2B5EF4-FFF2-40B4-BE49-F238E27FC236}">
                <a16:creationId xmlns:a16="http://schemas.microsoft.com/office/drawing/2014/main" id="{06D02D9F-5D74-1B06-053C-17A57BB20FE5}"/>
              </a:ext>
            </a:extLst>
          </p:cNvPr>
          <p:cNvSpPr txBox="1">
            <a:spLocks/>
          </p:cNvSpPr>
          <p:nvPr/>
        </p:nvSpPr>
        <p:spPr>
          <a:xfrm>
            <a:off x="8540691" y="2948377"/>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28" name="Rounded Rectangle 27">
            <a:extLst>
              <a:ext uri="{FF2B5EF4-FFF2-40B4-BE49-F238E27FC236}">
                <a16:creationId xmlns:a16="http://schemas.microsoft.com/office/drawing/2014/main" id="{859399F0-95E3-2761-88A9-B1CDEA94FC8E}"/>
              </a:ext>
              <a:ext uri="{C183D7F6-B498-43B3-948B-1728B52AA6E4}">
                <adec:decorative xmlns:adec="http://schemas.microsoft.com/office/drawing/2017/decorative" val="1"/>
              </a:ext>
            </a:extLst>
          </p:cNvPr>
          <p:cNvSpPr/>
          <p:nvPr/>
        </p:nvSpPr>
        <p:spPr>
          <a:xfrm>
            <a:off x="3278452" y="5572187"/>
            <a:ext cx="1274132" cy="64897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ounded Rectangle 29" descr="Highlight on Status of Requirements TK/K-12 row.">
            <a:extLst>
              <a:ext uri="{FF2B5EF4-FFF2-40B4-BE49-F238E27FC236}">
                <a16:creationId xmlns:a16="http://schemas.microsoft.com/office/drawing/2014/main" id="{8419F8CB-4F38-8223-D854-99EC8CD07E27}"/>
              </a:ext>
              <a:ext uri="{C183D7F6-B498-43B3-948B-1728B52AA6E4}">
                <adec:decorative xmlns:adec="http://schemas.microsoft.com/office/drawing/2017/decorative" val="0"/>
              </a:ext>
            </a:extLst>
          </p:cNvPr>
          <p:cNvSpPr/>
          <p:nvPr/>
        </p:nvSpPr>
        <p:spPr>
          <a:xfrm>
            <a:off x="3268846" y="3612644"/>
            <a:ext cx="2644674" cy="686111"/>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Text Placeholder 33">
            <a:extLst>
              <a:ext uri="{FF2B5EF4-FFF2-40B4-BE49-F238E27FC236}">
                <a16:creationId xmlns:a16="http://schemas.microsoft.com/office/drawing/2014/main" id="{99820AC1-F1F1-C528-2B95-F8761915507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810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185600" y="141730"/>
            <a:ext cx="8675370" cy="427186"/>
          </a:xfrm>
        </p:spPr>
        <p:txBody>
          <a:bodyPr anchor="t">
            <a:normAutofit/>
          </a:bodyPr>
          <a:lstStyle/>
          <a:p>
            <a:r>
              <a:rPr lang="en-US" sz="2000" dirty="0">
                <a:latin typeface="Century Gothic"/>
              </a:rPr>
              <a:t>Student 6: Immunization Record</a:t>
            </a:r>
            <a:endParaRPr lang="en-US" sz="2000" dirty="0">
              <a:solidFill>
                <a:srgbClr val="FF0000"/>
              </a:solidFill>
              <a:latin typeface="Century Gothic"/>
            </a:endParaRPr>
          </a:p>
        </p:txBody>
      </p:sp>
      <p:grpSp>
        <p:nvGrpSpPr>
          <p:cNvPr id="83" name="Group 82" descr="Filled out Immunization Record">
            <a:extLst>
              <a:ext uri="{FF2B5EF4-FFF2-40B4-BE49-F238E27FC236}">
                <a16:creationId xmlns:a16="http://schemas.microsoft.com/office/drawing/2014/main" id="{8CC80C60-77FA-B209-E697-B908ECB2CA52}"/>
              </a:ext>
            </a:extLst>
          </p:cNvPr>
          <p:cNvGrpSpPr/>
          <p:nvPr/>
        </p:nvGrpSpPr>
        <p:grpSpPr>
          <a:xfrm>
            <a:off x="185600" y="841974"/>
            <a:ext cx="9616528" cy="5869117"/>
            <a:chOff x="185600" y="841974"/>
            <a:chExt cx="9616528" cy="5869117"/>
          </a:xfrm>
        </p:grpSpPr>
        <p:pic>
          <p:nvPicPr>
            <p:cNvPr id="32" name="Picture 31" descr="Immunization Record section for vaccines.">
              <a:extLst>
                <a:ext uri="{FF2B5EF4-FFF2-40B4-BE49-F238E27FC236}">
                  <a16:creationId xmlns:a16="http://schemas.microsoft.com/office/drawing/2014/main" id="{9B10754D-45F1-B8F6-3EF2-A770B7E5C729}"/>
                </a:ext>
              </a:extLst>
            </p:cNvPr>
            <p:cNvPicPr>
              <a:picLocks noChangeAspect="1"/>
            </p:cNvPicPr>
            <p:nvPr/>
          </p:nvPicPr>
          <p:blipFill rotWithShape="1">
            <a:blip r:embed="rId3">
              <a:extLst>
                <a:ext uri="{28A0092B-C50C-407E-A947-70E740481C1C}">
                  <a14:useLocalDpi xmlns:a14="http://schemas.microsoft.com/office/drawing/2010/main" val="0"/>
                </a:ext>
              </a:extLst>
            </a:blip>
            <a:srcRect l="390" t="1679" r="8696" b="26296"/>
            <a:stretch/>
          </p:blipFill>
          <p:spPr>
            <a:xfrm>
              <a:off x="185600" y="841974"/>
              <a:ext cx="9587069" cy="5869117"/>
            </a:xfrm>
            <a:prstGeom prst="rect">
              <a:avLst/>
            </a:prstGeom>
            <a:ln>
              <a:solidFill>
                <a:schemeClr val="tx1"/>
              </a:solidFill>
            </a:ln>
          </p:spPr>
        </p:pic>
        <p:sp>
          <p:nvSpPr>
            <p:cNvPr id="34" name="TextBox 33">
              <a:extLst>
                <a:ext uri="{FF2B5EF4-FFF2-40B4-BE49-F238E27FC236}">
                  <a16:creationId xmlns:a16="http://schemas.microsoft.com/office/drawing/2014/main" id="{DA0C1093-7B73-C085-CB7B-16DCB55BCDE4}"/>
                </a:ext>
              </a:extLst>
            </p:cNvPr>
            <p:cNvSpPr txBox="1"/>
            <p:nvPr/>
          </p:nvSpPr>
          <p:spPr>
            <a:xfrm>
              <a:off x="1387502" y="1250465"/>
              <a:ext cx="1174137" cy="399470"/>
            </a:xfrm>
            <a:prstGeom prst="rect">
              <a:avLst/>
            </a:prstGeom>
            <a:noFill/>
          </p:spPr>
          <p:txBody>
            <a:bodyPr wrap="none" rtlCol="0">
              <a:spAutoFit/>
            </a:bodyPr>
            <a:lstStyle/>
            <a:p>
              <a:pPr algn="l"/>
              <a:r>
                <a:rPr lang="en-US" sz="1800" b="1" dirty="0"/>
                <a:t>10/24/11</a:t>
              </a:r>
              <a:endParaRPr lang="en-US" dirty="0"/>
            </a:p>
          </p:txBody>
        </p:sp>
        <p:sp>
          <p:nvSpPr>
            <p:cNvPr id="35" name="TextBox 34">
              <a:extLst>
                <a:ext uri="{FF2B5EF4-FFF2-40B4-BE49-F238E27FC236}">
                  <a16:creationId xmlns:a16="http://schemas.microsoft.com/office/drawing/2014/main" id="{443D5091-B22D-9833-E8CB-76401B879DE8}"/>
                </a:ext>
              </a:extLst>
            </p:cNvPr>
            <p:cNvSpPr txBox="1"/>
            <p:nvPr/>
          </p:nvSpPr>
          <p:spPr>
            <a:xfrm>
              <a:off x="2606815" y="1249646"/>
              <a:ext cx="1700521" cy="366181"/>
            </a:xfrm>
            <a:prstGeom prst="rect">
              <a:avLst/>
            </a:prstGeom>
            <a:noFill/>
          </p:spPr>
          <p:txBody>
            <a:bodyPr wrap="none" rtlCol="0">
              <a:spAutoFit/>
            </a:bodyPr>
            <a:lstStyle/>
            <a:p>
              <a:r>
                <a:rPr lang="en-US" sz="1600"/>
                <a:t>Happy Pediatrics</a:t>
              </a:r>
            </a:p>
          </p:txBody>
        </p:sp>
        <p:sp>
          <p:nvSpPr>
            <p:cNvPr id="37" name="TextBox 36">
              <a:extLst>
                <a:ext uri="{FF2B5EF4-FFF2-40B4-BE49-F238E27FC236}">
                  <a16:creationId xmlns:a16="http://schemas.microsoft.com/office/drawing/2014/main" id="{DD989877-E767-D967-7B19-ADA5FD6F49CA}"/>
                </a:ext>
              </a:extLst>
            </p:cNvPr>
            <p:cNvSpPr txBox="1"/>
            <p:nvPr/>
          </p:nvSpPr>
          <p:spPr>
            <a:xfrm>
              <a:off x="1387547" y="1652657"/>
              <a:ext cx="1174137" cy="399470"/>
            </a:xfrm>
            <a:prstGeom prst="rect">
              <a:avLst/>
            </a:prstGeom>
            <a:noFill/>
          </p:spPr>
          <p:txBody>
            <a:bodyPr wrap="none" rtlCol="0">
              <a:spAutoFit/>
            </a:bodyPr>
            <a:lstStyle/>
            <a:p>
              <a:pPr algn="l"/>
              <a:r>
                <a:rPr lang="en-US" sz="1800" b="1" dirty="0"/>
                <a:t>11/21/11</a:t>
              </a:r>
              <a:endParaRPr lang="en-US" dirty="0"/>
            </a:p>
          </p:txBody>
        </p:sp>
        <p:sp>
          <p:nvSpPr>
            <p:cNvPr id="38" name="TextBox 37">
              <a:extLst>
                <a:ext uri="{FF2B5EF4-FFF2-40B4-BE49-F238E27FC236}">
                  <a16:creationId xmlns:a16="http://schemas.microsoft.com/office/drawing/2014/main" id="{1E85A197-DBBC-D088-A4D1-C48352AFF113}"/>
                </a:ext>
              </a:extLst>
            </p:cNvPr>
            <p:cNvSpPr txBox="1"/>
            <p:nvPr/>
          </p:nvSpPr>
          <p:spPr>
            <a:xfrm>
              <a:off x="2590107" y="1675507"/>
              <a:ext cx="1700521" cy="366181"/>
            </a:xfrm>
            <a:prstGeom prst="rect">
              <a:avLst/>
            </a:prstGeom>
            <a:noFill/>
          </p:spPr>
          <p:txBody>
            <a:bodyPr wrap="none" rtlCol="0">
              <a:spAutoFit/>
            </a:bodyPr>
            <a:lstStyle/>
            <a:p>
              <a:r>
                <a:rPr lang="en-US" sz="1600"/>
                <a:t>Happy Pediatrics</a:t>
              </a:r>
            </a:p>
          </p:txBody>
        </p:sp>
        <p:sp>
          <p:nvSpPr>
            <p:cNvPr id="39" name="TextBox 38">
              <a:extLst>
                <a:ext uri="{FF2B5EF4-FFF2-40B4-BE49-F238E27FC236}">
                  <a16:creationId xmlns:a16="http://schemas.microsoft.com/office/drawing/2014/main" id="{E63B58EF-C558-52D6-61E7-7F9270E7BD04}"/>
                </a:ext>
              </a:extLst>
            </p:cNvPr>
            <p:cNvSpPr txBox="1"/>
            <p:nvPr/>
          </p:nvSpPr>
          <p:spPr>
            <a:xfrm>
              <a:off x="1366484" y="2082950"/>
              <a:ext cx="1174137" cy="399470"/>
            </a:xfrm>
            <a:prstGeom prst="rect">
              <a:avLst/>
            </a:prstGeom>
            <a:noFill/>
          </p:spPr>
          <p:txBody>
            <a:bodyPr wrap="none" rtlCol="0">
              <a:spAutoFit/>
            </a:bodyPr>
            <a:lstStyle/>
            <a:p>
              <a:pPr algn="l"/>
              <a:r>
                <a:rPr lang="en-US" sz="1800" b="1" dirty="0"/>
                <a:t>07/27/12</a:t>
              </a:r>
              <a:endParaRPr lang="en-US" dirty="0"/>
            </a:p>
          </p:txBody>
        </p:sp>
        <p:sp>
          <p:nvSpPr>
            <p:cNvPr id="40" name="TextBox 39">
              <a:extLst>
                <a:ext uri="{FF2B5EF4-FFF2-40B4-BE49-F238E27FC236}">
                  <a16:creationId xmlns:a16="http://schemas.microsoft.com/office/drawing/2014/main" id="{A841ECE8-7C75-9855-0D39-A2D515D492D6}"/>
                </a:ext>
              </a:extLst>
            </p:cNvPr>
            <p:cNvSpPr txBox="1"/>
            <p:nvPr/>
          </p:nvSpPr>
          <p:spPr>
            <a:xfrm>
              <a:off x="2595800" y="2094486"/>
              <a:ext cx="1700521" cy="366181"/>
            </a:xfrm>
            <a:prstGeom prst="rect">
              <a:avLst/>
            </a:prstGeom>
            <a:noFill/>
          </p:spPr>
          <p:txBody>
            <a:bodyPr wrap="none" rtlCol="0">
              <a:spAutoFit/>
            </a:bodyPr>
            <a:lstStyle/>
            <a:p>
              <a:pPr algn="ctr"/>
              <a:r>
                <a:rPr lang="en-US" sz="1600"/>
                <a:t>Happy Pediatrics</a:t>
              </a:r>
            </a:p>
          </p:txBody>
        </p:sp>
        <p:sp>
          <p:nvSpPr>
            <p:cNvPr id="52" name="TextBox 51">
              <a:extLst>
                <a:ext uri="{FF2B5EF4-FFF2-40B4-BE49-F238E27FC236}">
                  <a16:creationId xmlns:a16="http://schemas.microsoft.com/office/drawing/2014/main" id="{4C4538D5-EDE2-2928-2318-D435563339B5}"/>
                </a:ext>
              </a:extLst>
            </p:cNvPr>
            <p:cNvSpPr txBox="1"/>
            <p:nvPr/>
          </p:nvSpPr>
          <p:spPr>
            <a:xfrm>
              <a:off x="1414477" y="4165358"/>
              <a:ext cx="1174137" cy="399470"/>
            </a:xfrm>
            <a:prstGeom prst="rect">
              <a:avLst/>
            </a:prstGeom>
            <a:noFill/>
          </p:spPr>
          <p:txBody>
            <a:bodyPr wrap="none" rtlCol="0">
              <a:spAutoFit/>
            </a:bodyPr>
            <a:lstStyle/>
            <a:p>
              <a:pPr algn="l"/>
              <a:r>
                <a:rPr lang="en-US" sz="1800" b="1" dirty="0"/>
                <a:t>12/19/11</a:t>
              </a:r>
              <a:endParaRPr lang="en-US" dirty="0"/>
            </a:p>
          </p:txBody>
        </p:sp>
        <p:sp>
          <p:nvSpPr>
            <p:cNvPr id="9" name="TextBox 8">
              <a:extLst>
                <a:ext uri="{FF2B5EF4-FFF2-40B4-BE49-F238E27FC236}">
                  <a16:creationId xmlns:a16="http://schemas.microsoft.com/office/drawing/2014/main" id="{F482872E-2A24-431F-6581-B1166D49BAE7}"/>
                </a:ext>
              </a:extLst>
            </p:cNvPr>
            <p:cNvSpPr txBox="1"/>
            <p:nvPr/>
          </p:nvSpPr>
          <p:spPr>
            <a:xfrm>
              <a:off x="2495303" y="4037958"/>
              <a:ext cx="314166" cy="369332"/>
            </a:xfrm>
            <a:prstGeom prst="rect">
              <a:avLst/>
            </a:prstGeom>
            <a:noFill/>
          </p:spPr>
          <p:txBody>
            <a:bodyPr wrap="square" rtlCol="0">
              <a:spAutoFit/>
            </a:bodyPr>
            <a:lstStyle/>
            <a:p>
              <a:pPr algn="l"/>
              <a:r>
                <a:rPr lang="en-US" sz="1800" b="1" dirty="0"/>
                <a:t>x</a:t>
              </a:r>
              <a:endParaRPr lang="en-US" dirty="0"/>
            </a:p>
          </p:txBody>
        </p:sp>
        <p:sp>
          <p:nvSpPr>
            <p:cNvPr id="51" name="TextBox 50">
              <a:extLst>
                <a:ext uri="{FF2B5EF4-FFF2-40B4-BE49-F238E27FC236}">
                  <a16:creationId xmlns:a16="http://schemas.microsoft.com/office/drawing/2014/main" id="{89F53A79-B569-6F9F-BCD2-0189AF6F47AE}"/>
                </a:ext>
              </a:extLst>
            </p:cNvPr>
            <p:cNvSpPr txBox="1"/>
            <p:nvPr/>
          </p:nvSpPr>
          <p:spPr>
            <a:xfrm>
              <a:off x="2898295" y="4164539"/>
              <a:ext cx="1700521" cy="366181"/>
            </a:xfrm>
            <a:prstGeom prst="rect">
              <a:avLst/>
            </a:prstGeom>
            <a:noFill/>
          </p:spPr>
          <p:txBody>
            <a:bodyPr wrap="square" rtlCol="0">
              <a:spAutoFit/>
            </a:bodyPr>
            <a:lstStyle/>
            <a:p>
              <a:r>
                <a:rPr lang="en-US" sz="1600"/>
                <a:t>Happy Pediatrics</a:t>
              </a:r>
            </a:p>
          </p:txBody>
        </p:sp>
        <p:sp>
          <p:nvSpPr>
            <p:cNvPr id="50" name="TextBox 49">
              <a:extLst>
                <a:ext uri="{FF2B5EF4-FFF2-40B4-BE49-F238E27FC236}">
                  <a16:creationId xmlns:a16="http://schemas.microsoft.com/office/drawing/2014/main" id="{16161216-32AD-B214-7F9D-C377319C2DFD}"/>
                </a:ext>
              </a:extLst>
            </p:cNvPr>
            <p:cNvSpPr txBox="1"/>
            <p:nvPr/>
          </p:nvSpPr>
          <p:spPr>
            <a:xfrm>
              <a:off x="1414522" y="4567551"/>
              <a:ext cx="1174137" cy="399470"/>
            </a:xfrm>
            <a:prstGeom prst="rect">
              <a:avLst/>
            </a:prstGeom>
            <a:noFill/>
          </p:spPr>
          <p:txBody>
            <a:bodyPr wrap="none" rtlCol="0">
              <a:spAutoFit/>
            </a:bodyPr>
            <a:lstStyle/>
            <a:p>
              <a:pPr algn="l"/>
              <a:r>
                <a:rPr lang="en-US" b="1" dirty="0"/>
                <a:t>02/25/12</a:t>
              </a:r>
              <a:endParaRPr lang="en-US" dirty="0"/>
            </a:p>
          </p:txBody>
        </p:sp>
        <p:sp>
          <p:nvSpPr>
            <p:cNvPr id="11" name="TextBox 10">
              <a:extLst>
                <a:ext uri="{FF2B5EF4-FFF2-40B4-BE49-F238E27FC236}">
                  <a16:creationId xmlns:a16="http://schemas.microsoft.com/office/drawing/2014/main" id="{D5D34986-E5E9-33CA-EED8-E4BE239A7DEB}"/>
                </a:ext>
              </a:extLst>
            </p:cNvPr>
            <p:cNvSpPr txBox="1"/>
            <p:nvPr/>
          </p:nvSpPr>
          <p:spPr>
            <a:xfrm>
              <a:off x="2492592" y="4466430"/>
              <a:ext cx="314166" cy="369332"/>
            </a:xfrm>
            <a:prstGeom prst="rect">
              <a:avLst/>
            </a:prstGeom>
            <a:noFill/>
          </p:spPr>
          <p:txBody>
            <a:bodyPr wrap="square" rtlCol="0">
              <a:spAutoFit/>
            </a:bodyPr>
            <a:lstStyle/>
            <a:p>
              <a:pPr algn="l"/>
              <a:r>
                <a:rPr lang="en-US" sz="1800" b="1" dirty="0"/>
                <a:t>x</a:t>
              </a:r>
              <a:endParaRPr lang="en-US" dirty="0"/>
            </a:p>
          </p:txBody>
        </p:sp>
        <p:sp>
          <p:nvSpPr>
            <p:cNvPr id="49" name="TextBox 48">
              <a:extLst>
                <a:ext uri="{FF2B5EF4-FFF2-40B4-BE49-F238E27FC236}">
                  <a16:creationId xmlns:a16="http://schemas.microsoft.com/office/drawing/2014/main" id="{6BD924AF-9F64-E828-B2E7-E38E5E687A57}"/>
                </a:ext>
              </a:extLst>
            </p:cNvPr>
            <p:cNvSpPr txBox="1"/>
            <p:nvPr/>
          </p:nvSpPr>
          <p:spPr>
            <a:xfrm>
              <a:off x="2904588" y="4590401"/>
              <a:ext cx="1700521" cy="366181"/>
            </a:xfrm>
            <a:prstGeom prst="rect">
              <a:avLst/>
            </a:prstGeom>
            <a:noFill/>
          </p:spPr>
          <p:txBody>
            <a:bodyPr wrap="square" rtlCol="0">
              <a:spAutoFit/>
            </a:bodyPr>
            <a:lstStyle/>
            <a:p>
              <a:r>
                <a:rPr lang="en-US" sz="1600"/>
                <a:t>Happy Pediatrics</a:t>
              </a:r>
            </a:p>
          </p:txBody>
        </p:sp>
        <p:sp>
          <p:nvSpPr>
            <p:cNvPr id="54" name="TextBox 53">
              <a:extLst>
                <a:ext uri="{FF2B5EF4-FFF2-40B4-BE49-F238E27FC236}">
                  <a16:creationId xmlns:a16="http://schemas.microsoft.com/office/drawing/2014/main" id="{034FB1DF-B177-6EC7-018F-8B157FE55920}"/>
                </a:ext>
              </a:extLst>
            </p:cNvPr>
            <p:cNvSpPr txBox="1"/>
            <p:nvPr/>
          </p:nvSpPr>
          <p:spPr>
            <a:xfrm>
              <a:off x="1393505" y="5021274"/>
              <a:ext cx="1174137" cy="399470"/>
            </a:xfrm>
            <a:prstGeom prst="rect">
              <a:avLst/>
            </a:prstGeom>
            <a:noFill/>
          </p:spPr>
          <p:txBody>
            <a:bodyPr wrap="none" rtlCol="0">
              <a:spAutoFit/>
            </a:bodyPr>
            <a:lstStyle/>
            <a:p>
              <a:pPr algn="l"/>
              <a:r>
                <a:rPr lang="en-US" b="1" dirty="0"/>
                <a:t>05/26/12</a:t>
              </a:r>
              <a:endParaRPr lang="en-US" dirty="0"/>
            </a:p>
          </p:txBody>
        </p:sp>
        <p:sp>
          <p:nvSpPr>
            <p:cNvPr id="12" name="TextBox 11">
              <a:extLst>
                <a:ext uri="{FF2B5EF4-FFF2-40B4-BE49-F238E27FC236}">
                  <a16:creationId xmlns:a16="http://schemas.microsoft.com/office/drawing/2014/main" id="{60D1668C-577B-6F25-885B-082568012048}"/>
                </a:ext>
              </a:extLst>
            </p:cNvPr>
            <p:cNvSpPr txBox="1"/>
            <p:nvPr/>
          </p:nvSpPr>
          <p:spPr>
            <a:xfrm>
              <a:off x="2492454" y="4904637"/>
              <a:ext cx="314166" cy="369332"/>
            </a:xfrm>
            <a:prstGeom prst="rect">
              <a:avLst/>
            </a:prstGeom>
            <a:noFill/>
          </p:spPr>
          <p:txBody>
            <a:bodyPr wrap="square" rtlCol="0">
              <a:spAutoFit/>
            </a:bodyPr>
            <a:lstStyle/>
            <a:p>
              <a:pPr algn="l"/>
              <a:r>
                <a:rPr lang="en-US" sz="1800" b="1" dirty="0"/>
                <a:t>x</a:t>
              </a:r>
              <a:endParaRPr lang="en-US" dirty="0"/>
            </a:p>
          </p:txBody>
        </p:sp>
        <p:sp>
          <p:nvSpPr>
            <p:cNvPr id="53" name="TextBox 52">
              <a:extLst>
                <a:ext uri="{FF2B5EF4-FFF2-40B4-BE49-F238E27FC236}">
                  <a16:creationId xmlns:a16="http://schemas.microsoft.com/office/drawing/2014/main" id="{EC91A736-1CA1-5644-7B84-49817DE28E6B}"/>
                </a:ext>
              </a:extLst>
            </p:cNvPr>
            <p:cNvSpPr txBox="1"/>
            <p:nvPr/>
          </p:nvSpPr>
          <p:spPr>
            <a:xfrm>
              <a:off x="2883570" y="5044124"/>
              <a:ext cx="1700521" cy="366181"/>
            </a:xfrm>
            <a:prstGeom prst="rect">
              <a:avLst/>
            </a:prstGeom>
            <a:noFill/>
          </p:spPr>
          <p:txBody>
            <a:bodyPr wrap="square" rtlCol="0">
              <a:spAutoFit/>
            </a:bodyPr>
            <a:lstStyle/>
            <a:p>
              <a:r>
                <a:rPr lang="en-US" sz="1600"/>
                <a:t>Happy Pediatrics</a:t>
              </a:r>
            </a:p>
          </p:txBody>
        </p:sp>
        <p:sp>
          <p:nvSpPr>
            <p:cNvPr id="48" name="TextBox 47">
              <a:extLst>
                <a:ext uri="{FF2B5EF4-FFF2-40B4-BE49-F238E27FC236}">
                  <a16:creationId xmlns:a16="http://schemas.microsoft.com/office/drawing/2014/main" id="{F795F859-B300-002D-80E2-FF69A58E8571}"/>
                </a:ext>
              </a:extLst>
            </p:cNvPr>
            <p:cNvSpPr txBox="1"/>
            <p:nvPr/>
          </p:nvSpPr>
          <p:spPr>
            <a:xfrm>
              <a:off x="1393459" y="5447135"/>
              <a:ext cx="1174137" cy="399470"/>
            </a:xfrm>
            <a:prstGeom prst="rect">
              <a:avLst/>
            </a:prstGeom>
            <a:noFill/>
          </p:spPr>
          <p:txBody>
            <a:bodyPr wrap="none" rtlCol="0">
              <a:spAutoFit/>
            </a:bodyPr>
            <a:lstStyle/>
            <a:p>
              <a:pPr algn="l"/>
              <a:r>
                <a:rPr lang="en-US" b="1" dirty="0"/>
                <a:t>05/05/13</a:t>
              </a:r>
              <a:endParaRPr lang="en-US" dirty="0"/>
            </a:p>
          </p:txBody>
        </p:sp>
        <p:sp>
          <p:nvSpPr>
            <p:cNvPr id="13" name="TextBox 12">
              <a:extLst>
                <a:ext uri="{FF2B5EF4-FFF2-40B4-BE49-F238E27FC236}">
                  <a16:creationId xmlns:a16="http://schemas.microsoft.com/office/drawing/2014/main" id="{A71D0E62-DB99-C4D2-CAC5-64B884259A7B}"/>
                </a:ext>
              </a:extLst>
            </p:cNvPr>
            <p:cNvSpPr txBox="1"/>
            <p:nvPr/>
          </p:nvSpPr>
          <p:spPr>
            <a:xfrm>
              <a:off x="2492454" y="5323652"/>
              <a:ext cx="314166" cy="369332"/>
            </a:xfrm>
            <a:prstGeom prst="rect">
              <a:avLst/>
            </a:prstGeom>
            <a:noFill/>
          </p:spPr>
          <p:txBody>
            <a:bodyPr wrap="square" rtlCol="0">
              <a:spAutoFit/>
            </a:bodyPr>
            <a:lstStyle/>
            <a:p>
              <a:pPr algn="l"/>
              <a:r>
                <a:rPr lang="en-US" sz="1800" b="1" dirty="0"/>
                <a:t>x</a:t>
              </a:r>
              <a:endParaRPr lang="en-US" dirty="0"/>
            </a:p>
          </p:txBody>
        </p:sp>
        <p:sp>
          <p:nvSpPr>
            <p:cNvPr id="47" name="TextBox 46">
              <a:extLst>
                <a:ext uri="{FF2B5EF4-FFF2-40B4-BE49-F238E27FC236}">
                  <a16:creationId xmlns:a16="http://schemas.microsoft.com/office/drawing/2014/main" id="{5DB3E3F2-ECDA-8281-FDB4-F7D33FD973FF}"/>
                </a:ext>
              </a:extLst>
            </p:cNvPr>
            <p:cNvSpPr txBox="1"/>
            <p:nvPr/>
          </p:nvSpPr>
          <p:spPr>
            <a:xfrm>
              <a:off x="2887279" y="5458672"/>
              <a:ext cx="1700037" cy="366181"/>
            </a:xfrm>
            <a:prstGeom prst="rect">
              <a:avLst/>
            </a:prstGeom>
            <a:noFill/>
          </p:spPr>
          <p:txBody>
            <a:bodyPr wrap="square" rtlCol="0">
              <a:spAutoFit/>
            </a:bodyPr>
            <a:lstStyle/>
            <a:p>
              <a:pPr algn="ctr"/>
              <a:r>
                <a:rPr lang="en-US" sz="1600" dirty="0"/>
                <a:t>Happy Pediatrics</a:t>
              </a:r>
            </a:p>
          </p:txBody>
        </p:sp>
        <p:sp>
          <p:nvSpPr>
            <p:cNvPr id="6" name="TextBox 5">
              <a:extLst>
                <a:ext uri="{FF2B5EF4-FFF2-40B4-BE49-F238E27FC236}">
                  <a16:creationId xmlns:a16="http://schemas.microsoft.com/office/drawing/2014/main" id="{4705030E-95DA-532A-B8D7-0D55AA633733}"/>
                </a:ext>
              </a:extLst>
            </p:cNvPr>
            <p:cNvSpPr txBox="1"/>
            <p:nvPr/>
          </p:nvSpPr>
          <p:spPr>
            <a:xfrm>
              <a:off x="1417038" y="5872152"/>
              <a:ext cx="1174137" cy="369332"/>
            </a:xfrm>
            <a:prstGeom prst="rect">
              <a:avLst/>
            </a:prstGeom>
            <a:noFill/>
          </p:spPr>
          <p:txBody>
            <a:bodyPr wrap="square" rtlCol="0">
              <a:spAutoFit/>
            </a:bodyPr>
            <a:lstStyle/>
            <a:p>
              <a:pPr algn="l"/>
              <a:r>
                <a:rPr lang="en-US" b="1" dirty="0"/>
                <a:t>08/05/16</a:t>
              </a:r>
              <a:endParaRPr lang="en-US" dirty="0"/>
            </a:p>
          </p:txBody>
        </p:sp>
        <p:sp>
          <p:nvSpPr>
            <p:cNvPr id="14" name="TextBox 13">
              <a:extLst>
                <a:ext uri="{FF2B5EF4-FFF2-40B4-BE49-F238E27FC236}">
                  <a16:creationId xmlns:a16="http://schemas.microsoft.com/office/drawing/2014/main" id="{A027AFB2-7D24-B30A-AD3A-ABF5DE3D08EB}"/>
                </a:ext>
              </a:extLst>
            </p:cNvPr>
            <p:cNvSpPr txBox="1"/>
            <p:nvPr/>
          </p:nvSpPr>
          <p:spPr>
            <a:xfrm>
              <a:off x="2495501" y="5737772"/>
              <a:ext cx="314166" cy="369332"/>
            </a:xfrm>
            <a:prstGeom prst="rect">
              <a:avLst/>
            </a:prstGeom>
            <a:noFill/>
          </p:spPr>
          <p:txBody>
            <a:bodyPr wrap="square" rtlCol="0">
              <a:spAutoFit/>
            </a:bodyPr>
            <a:lstStyle/>
            <a:p>
              <a:pPr algn="l"/>
              <a:r>
                <a:rPr lang="en-US" sz="1800" b="1" dirty="0"/>
                <a:t>x</a:t>
              </a:r>
              <a:endParaRPr lang="en-US" dirty="0"/>
            </a:p>
          </p:txBody>
        </p:sp>
        <p:sp>
          <p:nvSpPr>
            <p:cNvPr id="2" name="TextBox 1">
              <a:extLst>
                <a:ext uri="{FF2B5EF4-FFF2-40B4-BE49-F238E27FC236}">
                  <a16:creationId xmlns:a16="http://schemas.microsoft.com/office/drawing/2014/main" id="{364F5C0A-1006-7F08-1427-355791580163}"/>
                </a:ext>
              </a:extLst>
            </p:cNvPr>
            <p:cNvSpPr txBox="1"/>
            <p:nvPr/>
          </p:nvSpPr>
          <p:spPr>
            <a:xfrm>
              <a:off x="2874659" y="5894463"/>
              <a:ext cx="1700039" cy="338554"/>
            </a:xfrm>
            <a:prstGeom prst="rect">
              <a:avLst/>
            </a:prstGeom>
            <a:noFill/>
          </p:spPr>
          <p:txBody>
            <a:bodyPr wrap="square" rtlCol="0">
              <a:spAutoFit/>
            </a:bodyPr>
            <a:lstStyle/>
            <a:p>
              <a:pPr algn="ctr"/>
              <a:r>
                <a:rPr lang="en-US" sz="1600" dirty="0"/>
                <a:t>Happy Pediatrics</a:t>
              </a:r>
            </a:p>
          </p:txBody>
        </p:sp>
        <p:sp>
          <p:nvSpPr>
            <p:cNvPr id="5" name="TextBox 4">
              <a:extLst>
                <a:ext uri="{FF2B5EF4-FFF2-40B4-BE49-F238E27FC236}">
                  <a16:creationId xmlns:a16="http://schemas.microsoft.com/office/drawing/2014/main" id="{2F69562B-CFCB-49E3-1772-E9E4AFF3D197}"/>
                </a:ext>
              </a:extLst>
            </p:cNvPr>
            <p:cNvSpPr txBox="1"/>
            <p:nvPr/>
          </p:nvSpPr>
          <p:spPr>
            <a:xfrm>
              <a:off x="1400200" y="6310981"/>
              <a:ext cx="1221657" cy="400110"/>
            </a:xfrm>
            <a:prstGeom prst="rect">
              <a:avLst/>
            </a:prstGeom>
            <a:noFill/>
          </p:spPr>
          <p:txBody>
            <a:bodyPr wrap="square" rtlCol="0">
              <a:spAutoFit/>
            </a:bodyPr>
            <a:lstStyle/>
            <a:p>
              <a:pPr algn="l"/>
              <a:r>
                <a:rPr lang="en-US" sz="2000" b="1" dirty="0"/>
                <a:t>11/21/22</a:t>
              </a:r>
              <a:endParaRPr lang="en-US" sz="2000" dirty="0"/>
            </a:p>
          </p:txBody>
        </p:sp>
        <p:sp>
          <p:nvSpPr>
            <p:cNvPr id="15" name="TextBox 14">
              <a:extLst>
                <a:ext uri="{FF2B5EF4-FFF2-40B4-BE49-F238E27FC236}">
                  <a16:creationId xmlns:a16="http://schemas.microsoft.com/office/drawing/2014/main" id="{1F63CC0E-94DB-F773-9AEC-63B6A61D1A2D}"/>
                </a:ext>
              </a:extLst>
            </p:cNvPr>
            <p:cNvSpPr txBox="1"/>
            <p:nvPr/>
          </p:nvSpPr>
          <p:spPr>
            <a:xfrm>
              <a:off x="2492454" y="6191991"/>
              <a:ext cx="314166" cy="369332"/>
            </a:xfrm>
            <a:prstGeom prst="rect">
              <a:avLst/>
            </a:prstGeom>
            <a:noFill/>
          </p:spPr>
          <p:txBody>
            <a:bodyPr wrap="square" rtlCol="0">
              <a:spAutoFit/>
            </a:bodyPr>
            <a:lstStyle/>
            <a:p>
              <a:pPr algn="l"/>
              <a:r>
                <a:rPr lang="en-US" sz="1800" b="1" dirty="0"/>
                <a:t>x</a:t>
              </a:r>
              <a:endParaRPr lang="en-US" dirty="0"/>
            </a:p>
          </p:txBody>
        </p:sp>
        <p:sp>
          <p:nvSpPr>
            <p:cNvPr id="8" name="TextBox 7">
              <a:extLst>
                <a:ext uri="{FF2B5EF4-FFF2-40B4-BE49-F238E27FC236}">
                  <a16:creationId xmlns:a16="http://schemas.microsoft.com/office/drawing/2014/main" id="{A2AF7510-36C6-F8B5-85DF-85F39C81ED6B}"/>
                </a:ext>
              </a:extLst>
            </p:cNvPr>
            <p:cNvSpPr txBox="1"/>
            <p:nvPr/>
          </p:nvSpPr>
          <p:spPr>
            <a:xfrm>
              <a:off x="2883570" y="6309446"/>
              <a:ext cx="1700039" cy="338554"/>
            </a:xfrm>
            <a:prstGeom prst="rect">
              <a:avLst/>
            </a:prstGeom>
            <a:noFill/>
          </p:spPr>
          <p:txBody>
            <a:bodyPr wrap="square" rtlCol="0">
              <a:spAutoFit/>
            </a:bodyPr>
            <a:lstStyle/>
            <a:p>
              <a:pPr algn="ctr"/>
              <a:r>
                <a:rPr lang="en-US" sz="1600" dirty="0"/>
                <a:t>Happy Pediatrics</a:t>
              </a:r>
            </a:p>
          </p:txBody>
        </p:sp>
        <p:sp>
          <p:nvSpPr>
            <p:cNvPr id="106" name="TextBox 105">
              <a:extLst>
                <a:ext uri="{FF2B5EF4-FFF2-40B4-BE49-F238E27FC236}">
                  <a16:creationId xmlns:a16="http://schemas.microsoft.com/office/drawing/2014/main" id="{5FA1B3A6-E497-74B9-D05A-53DAC01E749E}"/>
                </a:ext>
              </a:extLst>
            </p:cNvPr>
            <p:cNvSpPr txBox="1"/>
            <p:nvPr/>
          </p:nvSpPr>
          <p:spPr>
            <a:xfrm>
              <a:off x="6568558" y="1280194"/>
              <a:ext cx="1174137" cy="399470"/>
            </a:xfrm>
            <a:prstGeom prst="rect">
              <a:avLst/>
            </a:prstGeom>
            <a:noFill/>
          </p:spPr>
          <p:txBody>
            <a:bodyPr wrap="none" rtlCol="0">
              <a:spAutoFit/>
            </a:bodyPr>
            <a:lstStyle/>
            <a:p>
              <a:pPr algn="l"/>
              <a:r>
                <a:rPr lang="en-US" sz="1800" b="1" dirty="0"/>
                <a:t>12/19/11</a:t>
              </a:r>
              <a:endParaRPr lang="en-US" dirty="0"/>
            </a:p>
          </p:txBody>
        </p:sp>
        <p:sp>
          <p:nvSpPr>
            <p:cNvPr id="105" name="TextBox 104">
              <a:extLst>
                <a:ext uri="{FF2B5EF4-FFF2-40B4-BE49-F238E27FC236}">
                  <a16:creationId xmlns:a16="http://schemas.microsoft.com/office/drawing/2014/main" id="{36834351-62D1-2C24-4C2B-DCCF0D9EA304}"/>
                </a:ext>
              </a:extLst>
            </p:cNvPr>
            <p:cNvSpPr txBox="1"/>
            <p:nvPr/>
          </p:nvSpPr>
          <p:spPr>
            <a:xfrm>
              <a:off x="8098373" y="1279375"/>
              <a:ext cx="1700521" cy="366181"/>
            </a:xfrm>
            <a:prstGeom prst="rect">
              <a:avLst/>
            </a:prstGeom>
            <a:noFill/>
          </p:spPr>
          <p:txBody>
            <a:bodyPr wrap="square" rtlCol="0">
              <a:spAutoFit/>
            </a:bodyPr>
            <a:lstStyle/>
            <a:p>
              <a:r>
                <a:rPr lang="en-US" sz="1600"/>
                <a:t>Happy Pediatrics</a:t>
              </a:r>
            </a:p>
          </p:txBody>
        </p:sp>
        <p:sp>
          <p:nvSpPr>
            <p:cNvPr id="104" name="TextBox 103">
              <a:extLst>
                <a:ext uri="{FF2B5EF4-FFF2-40B4-BE49-F238E27FC236}">
                  <a16:creationId xmlns:a16="http://schemas.microsoft.com/office/drawing/2014/main" id="{F375310F-7F3C-7F4A-939F-81916A81AA91}"/>
                </a:ext>
              </a:extLst>
            </p:cNvPr>
            <p:cNvSpPr txBox="1"/>
            <p:nvPr/>
          </p:nvSpPr>
          <p:spPr>
            <a:xfrm>
              <a:off x="6568604" y="1682386"/>
              <a:ext cx="1174137" cy="399470"/>
            </a:xfrm>
            <a:prstGeom prst="rect">
              <a:avLst/>
            </a:prstGeom>
            <a:noFill/>
          </p:spPr>
          <p:txBody>
            <a:bodyPr wrap="none" rtlCol="0">
              <a:spAutoFit/>
            </a:bodyPr>
            <a:lstStyle/>
            <a:p>
              <a:pPr algn="l"/>
              <a:r>
                <a:rPr lang="en-US" b="1" dirty="0"/>
                <a:t>02/25/12</a:t>
              </a:r>
              <a:endParaRPr lang="en-US" dirty="0"/>
            </a:p>
          </p:txBody>
        </p:sp>
        <p:sp>
          <p:nvSpPr>
            <p:cNvPr id="103" name="TextBox 102">
              <a:extLst>
                <a:ext uri="{FF2B5EF4-FFF2-40B4-BE49-F238E27FC236}">
                  <a16:creationId xmlns:a16="http://schemas.microsoft.com/office/drawing/2014/main" id="{B0F53106-3FDA-8EE2-0BEC-B695E56972B6}"/>
                </a:ext>
              </a:extLst>
            </p:cNvPr>
            <p:cNvSpPr txBox="1"/>
            <p:nvPr/>
          </p:nvSpPr>
          <p:spPr>
            <a:xfrm>
              <a:off x="8093165" y="1705236"/>
              <a:ext cx="1700521" cy="366181"/>
            </a:xfrm>
            <a:prstGeom prst="rect">
              <a:avLst/>
            </a:prstGeom>
            <a:noFill/>
          </p:spPr>
          <p:txBody>
            <a:bodyPr wrap="square" rtlCol="0">
              <a:spAutoFit/>
            </a:bodyPr>
            <a:lstStyle/>
            <a:p>
              <a:r>
                <a:rPr lang="en-US" sz="1600" dirty="0"/>
                <a:t>Happy Pediatrics</a:t>
              </a:r>
            </a:p>
          </p:txBody>
        </p:sp>
        <p:sp>
          <p:nvSpPr>
            <p:cNvPr id="102" name="TextBox 101">
              <a:extLst>
                <a:ext uri="{FF2B5EF4-FFF2-40B4-BE49-F238E27FC236}">
                  <a16:creationId xmlns:a16="http://schemas.microsoft.com/office/drawing/2014/main" id="{C8209BC7-0F12-34C8-D7A9-971881287CB3}"/>
                </a:ext>
              </a:extLst>
            </p:cNvPr>
            <p:cNvSpPr txBox="1"/>
            <p:nvPr/>
          </p:nvSpPr>
          <p:spPr>
            <a:xfrm>
              <a:off x="6547586" y="2136110"/>
              <a:ext cx="1174137" cy="399470"/>
            </a:xfrm>
            <a:prstGeom prst="rect">
              <a:avLst/>
            </a:prstGeom>
            <a:noFill/>
          </p:spPr>
          <p:txBody>
            <a:bodyPr wrap="none" rtlCol="0">
              <a:spAutoFit/>
            </a:bodyPr>
            <a:lstStyle/>
            <a:p>
              <a:pPr algn="l"/>
              <a:r>
                <a:rPr lang="en-US" sz="1800" b="1" dirty="0"/>
                <a:t>07/27/12</a:t>
              </a:r>
              <a:endParaRPr lang="en-US" dirty="0"/>
            </a:p>
          </p:txBody>
        </p:sp>
        <p:sp>
          <p:nvSpPr>
            <p:cNvPr id="98" name="TextBox 97">
              <a:extLst>
                <a:ext uri="{FF2B5EF4-FFF2-40B4-BE49-F238E27FC236}">
                  <a16:creationId xmlns:a16="http://schemas.microsoft.com/office/drawing/2014/main" id="{D272E2C7-49C5-7AEF-383C-22E4E4AD7CC3}"/>
                </a:ext>
              </a:extLst>
            </p:cNvPr>
            <p:cNvSpPr txBox="1"/>
            <p:nvPr/>
          </p:nvSpPr>
          <p:spPr>
            <a:xfrm>
              <a:off x="8083812" y="2109683"/>
              <a:ext cx="1700521" cy="366181"/>
            </a:xfrm>
            <a:prstGeom prst="rect">
              <a:avLst/>
            </a:prstGeom>
            <a:noFill/>
          </p:spPr>
          <p:txBody>
            <a:bodyPr wrap="square" rtlCol="0">
              <a:spAutoFit/>
            </a:bodyPr>
            <a:lstStyle/>
            <a:p>
              <a:r>
                <a:rPr lang="en-US" sz="1600" dirty="0"/>
                <a:t>Happy Pediatrics</a:t>
              </a:r>
            </a:p>
          </p:txBody>
        </p:sp>
        <p:sp>
          <p:nvSpPr>
            <p:cNvPr id="7" name="TextBox 6">
              <a:extLst>
                <a:ext uri="{FF2B5EF4-FFF2-40B4-BE49-F238E27FC236}">
                  <a16:creationId xmlns:a16="http://schemas.microsoft.com/office/drawing/2014/main" id="{03876E89-C791-FAAF-FA76-18D8187ACD64}"/>
                </a:ext>
              </a:extLst>
            </p:cNvPr>
            <p:cNvSpPr txBox="1"/>
            <p:nvPr/>
          </p:nvSpPr>
          <p:spPr>
            <a:xfrm>
              <a:off x="6547586" y="2504144"/>
              <a:ext cx="1174137" cy="369332"/>
            </a:xfrm>
            <a:prstGeom prst="rect">
              <a:avLst/>
            </a:prstGeom>
            <a:noFill/>
          </p:spPr>
          <p:txBody>
            <a:bodyPr wrap="square" rtlCol="0">
              <a:spAutoFit/>
            </a:bodyPr>
            <a:lstStyle/>
            <a:p>
              <a:pPr algn="l"/>
              <a:r>
                <a:rPr lang="en-US" b="1" dirty="0"/>
                <a:t>11</a:t>
              </a:r>
              <a:r>
                <a:rPr lang="en-US" sz="1800" b="1" dirty="0"/>
                <a:t>/08/12</a:t>
              </a:r>
              <a:endParaRPr lang="en-US" dirty="0"/>
            </a:p>
          </p:txBody>
        </p:sp>
        <p:sp>
          <p:nvSpPr>
            <p:cNvPr id="16" name="TextBox 15">
              <a:extLst>
                <a:ext uri="{FF2B5EF4-FFF2-40B4-BE49-F238E27FC236}">
                  <a16:creationId xmlns:a16="http://schemas.microsoft.com/office/drawing/2014/main" id="{9C8D9EE2-AD83-C92D-CD96-E288C890130B}"/>
                </a:ext>
              </a:extLst>
            </p:cNvPr>
            <p:cNvSpPr txBox="1"/>
            <p:nvPr/>
          </p:nvSpPr>
          <p:spPr>
            <a:xfrm>
              <a:off x="8101607" y="2502504"/>
              <a:ext cx="1700521" cy="366181"/>
            </a:xfrm>
            <a:prstGeom prst="rect">
              <a:avLst/>
            </a:prstGeom>
            <a:noFill/>
          </p:spPr>
          <p:txBody>
            <a:bodyPr wrap="square" rtlCol="0">
              <a:spAutoFit/>
            </a:bodyPr>
            <a:lstStyle/>
            <a:p>
              <a:r>
                <a:rPr lang="en-US" sz="1600" dirty="0"/>
                <a:t>Happy Pediatrics</a:t>
              </a:r>
            </a:p>
          </p:txBody>
        </p:sp>
        <p:sp>
          <p:nvSpPr>
            <p:cNvPr id="114" name="TextBox 113">
              <a:extLst>
                <a:ext uri="{FF2B5EF4-FFF2-40B4-BE49-F238E27FC236}">
                  <a16:creationId xmlns:a16="http://schemas.microsoft.com/office/drawing/2014/main" id="{7EA57FBA-8E0D-815D-D1D6-AF3F2CC1D6C7}"/>
                </a:ext>
              </a:extLst>
            </p:cNvPr>
            <p:cNvSpPr txBox="1"/>
            <p:nvPr/>
          </p:nvSpPr>
          <p:spPr>
            <a:xfrm>
              <a:off x="6553997" y="2892068"/>
              <a:ext cx="1174137" cy="399470"/>
            </a:xfrm>
            <a:prstGeom prst="rect">
              <a:avLst/>
            </a:prstGeom>
            <a:noFill/>
          </p:spPr>
          <p:txBody>
            <a:bodyPr wrap="none" rtlCol="0">
              <a:spAutoFit/>
            </a:bodyPr>
            <a:lstStyle/>
            <a:p>
              <a:pPr algn="l"/>
              <a:r>
                <a:rPr lang="en-US" sz="1800" b="1" dirty="0"/>
                <a:t>01/27/12</a:t>
              </a:r>
              <a:endParaRPr lang="en-US" dirty="0"/>
            </a:p>
          </p:txBody>
        </p:sp>
        <p:sp>
          <p:nvSpPr>
            <p:cNvPr id="113" name="TextBox 112">
              <a:extLst>
                <a:ext uri="{FF2B5EF4-FFF2-40B4-BE49-F238E27FC236}">
                  <a16:creationId xmlns:a16="http://schemas.microsoft.com/office/drawing/2014/main" id="{0B16D7B5-5814-BD2D-9002-5D84391CF5D2}"/>
                </a:ext>
              </a:extLst>
            </p:cNvPr>
            <p:cNvSpPr txBox="1"/>
            <p:nvPr/>
          </p:nvSpPr>
          <p:spPr>
            <a:xfrm>
              <a:off x="8101607" y="2966631"/>
              <a:ext cx="1700521" cy="366181"/>
            </a:xfrm>
            <a:prstGeom prst="rect">
              <a:avLst/>
            </a:prstGeom>
            <a:noFill/>
          </p:spPr>
          <p:txBody>
            <a:bodyPr wrap="square" rtlCol="0">
              <a:spAutoFit/>
            </a:bodyPr>
            <a:lstStyle/>
            <a:p>
              <a:r>
                <a:rPr lang="en-US" sz="1600" dirty="0"/>
                <a:t>Happy Pediatrics</a:t>
              </a:r>
            </a:p>
          </p:txBody>
        </p:sp>
        <p:sp>
          <p:nvSpPr>
            <p:cNvPr id="112" name="TextBox 111">
              <a:extLst>
                <a:ext uri="{FF2B5EF4-FFF2-40B4-BE49-F238E27FC236}">
                  <a16:creationId xmlns:a16="http://schemas.microsoft.com/office/drawing/2014/main" id="{652AF7F4-3DD1-6395-48EA-EDFBB4952FD4}"/>
                </a:ext>
              </a:extLst>
            </p:cNvPr>
            <p:cNvSpPr txBox="1"/>
            <p:nvPr/>
          </p:nvSpPr>
          <p:spPr>
            <a:xfrm>
              <a:off x="6554042" y="3294261"/>
              <a:ext cx="1174137" cy="399470"/>
            </a:xfrm>
            <a:prstGeom prst="rect">
              <a:avLst/>
            </a:prstGeom>
            <a:noFill/>
          </p:spPr>
          <p:txBody>
            <a:bodyPr wrap="none" rtlCol="0">
              <a:spAutoFit/>
            </a:bodyPr>
            <a:lstStyle/>
            <a:p>
              <a:pPr algn="l"/>
              <a:r>
                <a:rPr lang="en-US" sz="1800" b="1" dirty="0"/>
                <a:t>05/26/12</a:t>
              </a:r>
              <a:endParaRPr lang="en-US" dirty="0"/>
            </a:p>
          </p:txBody>
        </p:sp>
        <p:sp>
          <p:nvSpPr>
            <p:cNvPr id="111" name="TextBox 110">
              <a:extLst>
                <a:ext uri="{FF2B5EF4-FFF2-40B4-BE49-F238E27FC236}">
                  <a16:creationId xmlns:a16="http://schemas.microsoft.com/office/drawing/2014/main" id="{BDC070C2-9D8B-42CF-D17D-7174F0B5E1FF}"/>
                </a:ext>
              </a:extLst>
            </p:cNvPr>
            <p:cNvSpPr txBox="1"/>
            <p:nvPr/>
          </p:nvSpPr>
          <p:spPr>
            <a:xfrm>
              <a:off x="8101607" y="3317111"/>
              <a:ext cx="1700521" cy="366181"/>
            </a:xfrm>
            <a:prstGeom prst="rect">
              <a:avLst/>
            </a:prstGeom>
            <a:noFill/>
          </p:spPr>
          <p:txBody>
            <a:bodyPr wrap="square" rtlCol="0">
              <a:spAutoFit/>
            </a:bodyPr>
            <a:lstStyle/>
            <a:p>
              <a:r>
                <a:rPr lang="en-US" sz="1600"/>
                <a:t>Happy Pediatrics</a:t>
              </a:r>
            </a:p>
          </p:txBody>
        </p:sp>
        <p:sp>
          <p:nvSpPr>
            <p:cNvPr id="110" name="TextBox 109">
              <a:extLst>
                <a:ext uri="{FF2B5EF4-FFF2-40B4-BE49-F238E27FC236}">
                  <a16:creationId xmlns:a16="http://schemas.microsoft.com/office/drawing/2014/main" id="{2035D25C-427F-4D94-CE58-7E859CA5F0CF}"/>
                </a:ext>
              </a:extLst>
            </p:cNvPr>
            <p:cNvSpPr txBox="1"/>
            <p:nvPr/>
          </p:nvSpPr>
          <p:spPr>
            <a:xfrm>
              <a:off x="6533024" y="3747984"/>
              <a:ext cx="1174137" cy="399470"/>
            </a:xfrm>
            <a:prstGeom prst="rect">
              <a:avLst/>
            </a:prstGeom>
            <a:noFill/>
          </p:spPr>
          <p:txBody>
            <a:bodyPr wrap="none" rtlCol="0">
              <a:spAutoFit/>
            </a:bodyPr>
            <a:lstStyle/>
            <a:p>
              <a:pPr algn="l"/>
              <a:r>
                <a:rPr lang="en-US" sz="1800" b="1" dirty="0"/>
                <a:t>05/05/13</a:t>
              </a:r>
              <a:endParaRPr lang="en-US" dirty="0"/>
            </a:p>
          </p:txBody>
        </p:sp>
        <p:sp>
          <p:nvSpPr>
            <p:cNvPr id="109" name="TextBox 108">
              <a:extLst>
                <a:ext uri="{FF2B5EF4-FFF2-40B4-BE49-F238E27FC236}">
                  <a16:creationId xmlns:a16="http://schemas.microsoft.com/office/drawing/2014/main" id="{60C4FCC4-D983-4FD6-B124-3E67268299CC}"/>
                </a:ext>
              </a:extLst>
            </p:cNvPr>
            <p:cNvSpPr txBox="1"/>
            <p:nvPr/>
          </p:nvSpPr>
          <p:spPr>
            <a:xfrm>
              <a:off x="8080589" y="3770834"/>
              <a:ext cx="1700521" cy="366181"/>
            </a:xfrm>
            <a:prstGeom prst="rect">
              <a:avLst/>
            </a:prstGeom>
            <a:noFill/>
          </p:spPr>
          <p:txBody>
            <a:bodyPr wrap="square" rtlCol="0">
              <a:spAutoFit/>
            </a:bodyPr>
            <a:lstStyle/>
            <a:p>
              <a:r>
                <a:rPr lang="en-US" sz="1600"/>
                <a:t>Happy Pediatrics</a:t>
              </a:r>
            </a:p>
          </p:txBody>
        </p:sp>
        <p:sp>
          <p:nvSpPr>
            <p:cNvPr id="108" name="TextBox 107">
              <a:extLst>
                <a:ext uri="{FF2B5EF4-FFF2-40B4-BE49-F238E27FC236}">
                  <a16:creationId xmlns:a16="http://schemas.microsoft.com/office/drawing/2014/main" id="{96078EE6-1DE9-5678-195A-ABA683FF6828}"/>
                </a:ext>
              </a:extLst>
            </p:cNvPr>
            <p:cNvSpPr txBox="1"/>
            <p:nvPr/>
          </p:nvSpPr>
          <p:spPr>
            <a:xfrm>
              <a:off x="6532979" y="4173845"/>
              <a:ext cx="1174137" cy="399470"/>
            </a:xfrm>
            <a:prstGeom prst="rect">
              <a:avLst/>
            </a:prstGeom>
            <a:noFill/>
          </p:spPr>
          <p:txBody>
            <a:bodyPr wrap="none" rtlCol="0">
              <a:spAutoFit/>
            </a:bodyPr>
            <a:lstStyle/>
            <a:p>
              <a:pPr algn="l"/>
              <a:r>
                <a:rPr lang="en-US" sz="1800" b="1" dirty="0"/>
                <a:t>08/05/16</a:t>
              </a:r>
              <a:endParaRPr lang="en-US" dirty="0"/>
            </a:p>
          </p:txBody>
        </p:sp>
        <p:sp>
          <p:nvSpPr>
            <p:cNvPr id="107" name="TextBox 106">
              <a:extLst>
                <a:ext uri="{FF2B5EF4-FFF2-40B4-BE49-F238E27FC236}">
                  <a16:creationId xmlns:a16="http://schemas.microsoft.com/office/drawing/2014/main" id="{56570DB9-D7D4-3137-8AC7-CDD5D67A5A95}"/>
                </a:ext>
              </a:extLst>
            </p:cNvPr>
            <p:cNvSpPr txBox="1"/>
            <p:nvPr/>
          </p:nvSpPr>
          <p:spPr>
            <a:xfrm>
              <a:off x="8084298" y="4185382"/>
              <a:ext cx="1700037" cy="366181"/>
            </a:xfrm>
            <a:prstGeom prst="rect">
              <a:avLst/>
            </a:prstGeom>
            <a:noFill/>
          </p:spPr>
          <p:txBody>
            <a:bodyPr wrap="square" rtlCol="0">
              <a:spAutoFit/>
            </a:bodyPr>
            <a:lstStyle/>
            <a:p>
              <a:pPr algn="ctr"/>
              <a:r>
                <a:rPr lang="en-US" sz="1600"/>
                <a:t>Happy Pediatrics</a:t>
              </a:r>
            </a:p>
          </p:txBody>
        </p:sp>
        <p:sp>
          <p:nvSpPr>
            <p:cNvPr id="118" name="TextBox 117">
              <a:extLst>
                <a:ext uri="{FF2B5EF4-FFF2-40B4-BE49-F238E27FC236}">
                  <a16:creationId xmlns:a16="http://schemas.microsoft.com/office/drawing/2014/main" id="{4744C81D-09E9-029E-B62A-008CAB66A4C4}"/>
                </a:ext>
              </a:extLst>
            </p:cNvPr>
            <p:cNvSpPr txBox="1"/>
            <p:nvPr/>
          </p:nvSpPr>
          <p:spPr>
            <a:xfrm>
              <a:off x="6547586" y="4582366"/>
              <a:ext cx="1174137" cy="399470"/>
            </a:xfrm>
            <a:prstGeom prst="rect">
              <a:avLst/>
            </a:prstGeom>
            <a:noFill/>
          </p:spPr>
          <p:txBody>
            <a:bodyPr wrap="none" rtlCol="0">
              <a:spAutoFit/>
            </a:bodyPr>
            <a:lstStyle/>
            <a:p>
              <a:pPr algn="ctr"/>
              <a:r>
                <a:rPr lang="en-US" sz="1800" b="1" dirty="0"/>
                <a:t>01/26/13</a:t>
              </a:r>
            </a:p>
          </p:txBody>
        </p:sp>
        <p:sp>
          <p:nvSpPr>
            <p:cNvPr id="117" name="TextBox 116">
              <a:extLst>
                <a:ext uri="{FF2B5EF4-FFF2-40B4-BE49-F238E27FC236}">
                  <a16:creationId xmlns:a16="http://schemas.microsoft.com/office/drawing/2014/main" id="{82E063FD-A7D9-05F8-31A5-73E9DF41DEC1}"/>
                </a:ext>
              </a:extLst>
            </p:cNvPr>
            <p:cNvSpPr txBox="1"/>
            <p:nvPr/>
          </p:nvSpPr>
          <p:spPr>
            <a:xfrm>
              <a:off x="7888143" y="4605216"/>
              <a:ext cx="1700521" cy="366181"/>
            </a:xfrm>
            <a:prstGeom prst="rect">
              <a:avLst/>
            </a:prstGeom>
            <a:noFill/>
          </p:spPr>
          <p:txBody>
            <a:bodyPr wrap="square" rtlCol="0">
              <a:spAutoFit/>
            </a:bodyPr>
            <a:lstStyle/>
            <a:p>
              <a:r>
                <a:rPr lang="en-US" sz="1600"/>
                <a:t>Happy Pediatrics</a:t>
              </a:r>
            </a:p>
          </p:txBody>
        </p:sp>
        <p:sp>
          <p:nvSpPr>
            <p:cNvPr id="116" name="TextBox 115">
              <a:extLst>
                <a:ext uri="{FF2B5EF4-FFF2-40B4-BE49-F238E27FC236}">
                  <a16:creationId xmlns:a16="http://schemas.microsoft.com/office/drawing/2014/main" id="{1289EB94-52C3-B100-19C0-FF3BE55381FE}"/>
                </a:ext>
              </a:extLst>
            </p:cNvPr>
            <p:cNvSpPr txBox="1"/>
            <p:nvPr/>
          </p:nvSpPr>
          <p:spPr>
            <a:xfrm>
              <a:off x="6549570" y="5013088"/>
              <a:ext cx="1174137" cy="399470"/>
            </a:xfrm>
            <a:prstGeom prst="rect">
              <a:avLst/>
            </a:prstGeom>
            <a:noFill/>
          </p:spPr>
          <p:txBody>
            <a:bodyPr wrap="none" rtlCol="0">
              <a:spAutoFit/>
            </a:bodyPr>
            <a:lstStyle/>
            <a:p>
              <a:pPr algn="ctr"/>
              <a:r>
                <a:rPr lang="en-US" sz="1800" b="1" dirty="0"/>
                <a:t>08/05/16</a:t>
              </a:r>
            </a:p>
          </p:txBody>
        </p:sp>
        <p:sp>
          <p:nvSpPr>
            <p:cNvPr id="115" name="TextBox 114">
              <a:extLst>
                <a:ext uri="{FF2B5EF4-FFF2-40B4-BE49-F238E27FC236}">
                  <a16:creationId xmlns:a16="http://schemas.microsoft.com/office/drawing/2014/main" id="{5057269B-8F10-C074-339E-AEEDFBC591E8}"/>
                </a:ext>
              </a:extLst>
            </p:cNvPr>
            <p:cNvSpPr txBox="1"/>
            <p:nvPr/>
          </p:nvSpPr>
          <p:spPr>
            <a:xfrm>
              <a:off x="7867125" y="5012937"/>
              <a:ext cx="1700521" cy="366181"/>
            </a:xfrm>
            <a:prstGeom prst="rect">
              <a:avLst/>
            </a:prstGeom>
            <a:noFill/>
          </p:spPr>
          <p:txBody>
            <a:bodyPr wrap="square" rtlCol="0">
              <a:spAutoFit/>
            </a:bodyPr>
            <a:lstStyle/>
            <a:p>
              <a:r>
                <a:rPr lang="en-US" sz="1600"/>
                <a:t>Happy Pediatrics</a:t>
              </a:r>
            </a:p>
          </p:txBody>
        </p:sp>
        <p:sp>
          <p:nvSpPr>
            <p:cNvPr id="122" name="TextBox 121">
              <a:extLst>
                <a:ext uri="{FF2B5EF4-FFF2-40B4-BE49-F238E27FC236}">
                  <a16:creationId xmlns:a16="http://schemas.microsoft.com/office/drawing/2014/main" id="{E491258C-8070-F060-E510-B0806A89801D}"/>
                </a:ext>
              </a:extLst>
            </p:cNvPr>
            <p:cNvSpPr txBox="1"/>
            <p:nvPr/>
          </p:nvSpPr>
          <p:spPr>
            <a:xfrm>
              <a:off x="6568598" y="5449750"/>
              <a:ext cx="1174137" cy="399470"/>
            </a:xfrm>
            <a:prstGeom prst="rect">
              <a:avLst/>
            </a:prstGeom>
            <a:noFill/>
          </p:spPr>
          <p:txBody>
            <a:bodyPr wrap="none" rtlCol="0">
              <a:spAutoFit/>
            </a:bodyPr>
            <a:lstStyle/>
            <a:p>
              <a:pPr algn="ctr"/>
              <a:r>
                <a:rPr lang="en-US" sz="1800" b="1" dirty="0"/>
                <a:t>01/26/13</a:t>
              </a:r>
            </a:p>
          </p:txBody>
        </p:sp>
        <p:sp>
          <p:nvSpPr>
            <p:cNvPr id="121" name="TextBox 120">
              <a:extLst>
                <a:ext uri="{FF2B5EF4-FFF2-40B4-BE49-F238E27FC236}">
                  <a16:creationId xmlns:a16="http://schemas.microsoft.com/office/drawing/2014/main" id="{56D41709-3D71-BAFE-59AE-FF60A35CCCDB}"/>
                </a:ext>
              </a:extLst>
            </p:cNvPr>
            <p:cNvSpPr txBox="1"/>
            <p:nvPr/>
          </p:nvSpPr>
          <p:spPr>
            <a:xfrm>
              <a:off x="7909153" y="5461099"/>
              <a:ext cx="1700521" cy="366181"/>
            </a:xfrm>
            <a:prstGeom prst="rect">
              <a:avLst/>
            </a:prstGeom>
            <a:noFill/>
          </p:spPr>
          <p:txBody>
            <a:bodyPr wrap="square" rtlCol="0">
              <a:spAutoFit/>
            </a:bodyPr>
            <a:lstStyle/>
            <a:p>
              <a:r>
                <a:rPr lang="en-US" sz="1600"/>
                <a:t>Happy Pediatrics</a:t>
              </a:r>
            </a:p>
          </p:txBody>
        </p:sp>
        <p:sp>
          <p:nvSpPr>
            <p:cNvPr id="120" name="TextBox 119">
              <a:extLst>
                <a:ext uri="{FF2B5EF4-FFF2-40B4-BE49-F238E27FC236}">
                  <a16:creationId xmlns:a16="http://schemas.microsoft.com/office/drawing/2014/main" id="{117A8B6B-3AAF-26C4-6DCB-D47942AFB4AD}"/>
                </a:ext>
              </a:extLst>
            </p:cNvPr>
            <p:cNvSpPr txBox="1"/>
            <p:nvPr/>
          </p:nvSpPr>
          <p:spPr>
            <a:xfrm>
              <a:off x="6570582" y="5868971"/>
              <a:ext cx="1174137" cy="399470"/>
            </a:xfrm>
            <a:prstGeom prst="rect">
              <a:avLst/>
            </a:prstGeom>
            <a:noFill/>
          </p:spPr>
          <p:txBody>
            <a:bodyPr wrap="none" rtlCol="0">
              <a:spAutoFit/>
            </a:bodyPr>
            <a:lstStyle/>
            <a:p>
              <a:pPr algn="ctr"/>
              <a:r>
                <a:rPr lang="en-US" sz="1800" b="1" dirty="0"/>
                <a:t>08/05/16</a:t>
              </a:r>
            </a:p>
          </p:txBody>
        </p:sp>
        <p:sp>
          <p:nvSpPr>
            <p:cNvPr id="119" name="TextBox 118">
              <a:extLst>
                <a:ext uri="{FF2B5EF4-FFF2-40B4-BE49-F238E27FC236}">
                  <a16:creationId xmlns:a16="http://schemas.microsoft.com/office/drawing/2014/main" id="{B1FAC4A5-2DA0-41E2-ED9C-23E55F193EBA}"/>
                </a:ext>
              </a:extLst>
            </p:cNvPr>
            <p:cNvSpPr txBox="1"/>
            <p:nvPr/>
          </p:nvSpPr>
          <p:spPr>
            <a:xfrm>
              <a:off x="7888135" y="5868819"/>
              <a:ext cx="1700521" cy="366181"/>
            </a:xfrm>
            <a:prstGeom prst="rect">
              <a:avLst/>
            </a:prstGeom>
            <a:noFill/>
          </p:spPr>
          <p:txBody>
            <a:bodyPr wrap="square" rtlCol="0">
              <a:spAutoFit/>
            </a:bodyPr>
            <a:lstStyle/>
            <a:p>
              <a:r>
                <a:rPr lang="en-US" sz="1600"/>
                <a:t>Happy Pediatrics</a:t>
              </a:r>
            </a:p>
          </p:txBody>
        </p:sp>
        <p:sp>
          <p:nvSpPr>
            <p:cNvPr id="126" name="TextBox 125">
              <a:extLst>
                <a:ext uri="{FF2B5EF4-FFF2-40B4-BE49-F238E27FC236}">
                  <a16:creationId xmlns:a16="http://schemas.microsoft.com/office/drawing/2014/main" id="{5279DCDD-601C-1122-0050-86B590E07E67}"/>
                </a:ext>
              </a:extLst>
            </p:cNvPr>
            <p:cNvSpPr txBox="1"/>
            <p:nvPr/>
          </p:nvSpPr>
          <p:spPr>
            <a:xfrm>
              <a:off x="6559112" y="6282816"/>
              <a:ext cx="1174137" cy="399470"/>
            </a:xfrm>
            <a:prstGeom prst="rect">
              <a:avLst/>
            </a:prstGeom>
            <a:noFill/>
          </p:spPr>
          <p:txBody>
            <a:bodyPr wrap="none" rtlCol="0">
              <a:spAutoFit/>
            </a:bodyPr>
            <a:lstStyle/>
            <a:p>
              <a:pPr algn="ctr"/>
              <a:r>
                <a:rPr lang="en-US" sz="1800" b="1" dirty="0"/>
                <a:t>10/24/13</a:t>
              </a:r>
            </a:p>
          </p:txBody>
        </p:sp>
        <p:sp>
          <p:nvSpPr>
            <p:cNvPr id="125" name="TextBox 124">
              <a:extLst>
                <a:ext uri="{FF2B5EF4-FFF2-40B4-BE49-F238E27FC236}">
                  <a16:creationId xmlns:a16="http://schemas.microsoft.com/office/drawing/2014/main" id="{B3B90DD5-57A4-3C47-47F4-E2ED5BC2AD75}"/>
                </a:ext>
              </a:extLst>
            </p:cNvPr>
            <p:cNvSpPr txBox="1"/>
            <p:nvPr/>
          </p:nvSpPr>
          <p:spPr>
            <a:xfrm>
              <a:off x="7899666" y="6294165"/>
              <a:ext cx="1700521" cy="366181"/>
            </a:xfrm>
            <a:prstGeom prst="rect">
              <a:avLst/>
            </a:prstGeom>
            <a:noFill/>
          </p:spPr>
          <p:txBody>
            <a:bodyPr wrap="square" rtlCol="0">
              <a:spAutoFit/>
            </a:bodyPr>
            <a:lstStyle/>
            <a:p>
              <a:r>
                <a:rPr lang="en-US" sz="1600"/>
                <a:t>Happy Pediatrics</a:t>
              </a:r>
            </a:p>
          </p:txBody>
        </p:sp>
      </p:grpSp>
      <p:sp>
        <p:nvSpPr>
          <p:cNvPr id="4" name="TextBox 3">
            <a:extLst>
              <a:ext uri="{FF2B5EF4-FFF2-40B4-BE49-F238E27FC236}">
                <a16:creationId xmlns:a16="http://schemas.microsoft.com/office/drawing/2014/main" id="{C09DAD3C-73E4-0147-28BC-11A61C602DB6}"/>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0356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185600" y="141730"/>
            <a:ext cx="8675370" cy="427186"/>
          </a:xfrm>
        </p:spPr>
        <p:txBody>
          <a:bodyPr anchor="t">
            <a:normAutofit/>
          </a:bodyPr>
          <a:lstStyle/>
          <a:p>
            <a:r>
              <a:rPr lang="en-US" sz="2000" dirty="0">
                <a:latin typeface="Century Gothic"/>
              </a:rPr>
              <a:t>Student 6: Immunization Record Close-Up</a:t>
            </a:r>
            <a:endParaRPr lang="en-US" sz="2000" dirty="0">
              <a:solidFill>
                <a:srgbClr val="FF0000"/>
              </a:solidFill>
              <a:latin typeface="Century Gothic"/>
            </a:endParaRPr>
          </a:p>
        </p:txBody>
      </p:sp>
      <p:grpSp>
        <p:nvGrpSpPr>
          <p:cNvPr id="18" name="Group 17" descr="Close up of DTaP/Tdap section of record.">
            <a:extLst>
              <a:ext uri="{FF2B5EF4-FFF2-40B4-BE49-F238E27FC236}">
                <a16:creationId xmlns:a16="http://schemas.microsoft.com/office/drawing/2014/main" id="{530C194E-6133-DFC5-CF34-9A0F3327762A}"/>
              </a:ext>
            </a:extLst>
          </p:cNvPr>
          <p:cNvGrpSpPr/>
          <p:nvPr/>
        </p:nvGrpSpPr>
        <p:grpSpPr>
          <a:xfrm>
            <a:off x="957430" y="1485052"/>
            <a:ext cx="8112810" cy="5129221"/>
            <a:chOff x="957430" y="1485052"/>
            <a:chExt cx="8112810" cy="5129221"/>
          </a:xfrm>
        </p:grpSpPr>
        <p:pic>
          <p:nvPicPr>
            <p:cNvPr id="32" name="Picture 31" descr="Immunization Record DTaP/Tdap section.">
              <a:extLst>
                <a:ext uri="{FF2B5EF4-FFF2-40B4-BE49-F238E27FC236}">
                  <a16:creationId xmlns:a16="http://schemas.microsoft.com/office/drawing/2014/main" id="{9B10754D-45F1-B8F6-3EF2-A770B7E5C729}"/>
                </a:ext>
              </a:extLst>
            </p:cNvPr>
            <p:cNvPicPr>
              <a:picLocks noChangeAspect="1"/>
            </p:cNvPicPr>
            <p:nvPr/>
          </p:nvPicPr>
          <p:blipFill rotWithShape="1">
            <a:blip r:embed="rId3">
              <a:extLst>
                <a:ext uri="{28A0092B-C50C-407E-A947-70E740481C1C}">
                  <a14:useLocalDpi xmlns:a14="http://schemas.microsoft.com/office/drawing/2010/main" val="0"/>
                </a:ext>
              </a:extLst>
            </a:blip>
            <a:srcRect l="2100" t="42331" r="58829" b="26296"/>
            <a:stretch/>
          </p:blipFill>
          <p:spPr>
            <a:xfrm>
              <a:off x="957430" y="1605970"/>
              <a:ext cx="8071635" cy="5008303"/>
            </a:xfrm>
            <a:prstGeom prst="rect">
              <a:avLst/>
            </a:prstGeom>
            <a:ln>
              <a:solidFill>
                <a:schemeClr val="tx1"/>
              </a:solidFill>
            </a:ln>
          </p:spPr>
        </p:pic>
        <p:sp>
          <p:nvSpPr>
            <p:cNvPr id="52" name="TextBox 51">
              <a:extLst>
                <a:ext uri="{FF2B5EF4-FFF2-40B4-BE49-F238E27FC236}">
                  <a16:creationId xmlns:a16="http://schemas.microsoft.com/office/drawing/2014/main" id="{4C4538D5-EDE2-2928-2318-D435563339B5}"/>
                </a:ext>
              </a:extLst>
            </p:cNvPr>
            <p:cNvSpPr txBox="1"/>
            <p:nvPr/>
          </p:nvSpPr>
          <p:spPr>
            <a:xfrm>
              <a:off x="3011918" y="1627057"/>
              <a:ext cx="1787669" cy="584775"/>
            </a:xfrm>
            <a:prstGeom prst="rect">
              <a:avLst/>
            </a:prstGeom>
            <a:noFill/>
          </p:spPr>
          <p:txBody>
            <a:bodyPr wrap="none" rtlCol="0">
              <a:spAutoFit/>
            </a:bodyPr>
            <a:lstStyle/>
            <a:p>
              <a:pPr algn="l"/>
              <a:r>
                <a:rPr lang="en-US" sz="3200" b="1" dirty="0"/>
                <a:t>12/19/11</a:t>
              </a:r>
              <a:endParaRPr lang="en-US" sz="3200" dirty="0"/>
            </a:p>
          </p:txBody>
        </p:sp>
        <p:sp>
          <p:nvSpPr>
            <p:cNvPr id="9" name="TextBox 8">
              <a:extLst>
                <a:ext uri="{FF2B5EF4-FFF2-40B4-BE49-F238E27FC236}">
                  <a16:creationId xmlns:a16="http://schemas.microsoft.com/office/drawing/2014/main" id="{F482872E-2A24-431F-6581-B1166D49BAE7}"/>
                </a:ext>
              </a:extLst>
            </p:cNvPr>
            <p:cNvSpPr txBox="1"/>
            <p:nvPr/>
          </p:nvSpPr>
          <p:spPr>
            <a:xfrm>
              <a:off x="5215373" y="1485052"/>
              <a:ext cx="615467" cy="615553"/>
            </a:xfrm>
            <a:prstGeom prst="rect">
              <a:avLst/>
            </a:prstGeom>
            <a:noFill/>
          </p:spPr>
          <p:txBody>
            <a:bodyPr wrap="square" rtlCol="0">
              <a:spAutoFit/>
            </a:bodyPr>
            <a:lstStyle/>
            <a:p>
              <a:pPr algn="l"/>
              <a:r>
                <a:rPr lang="en-US" sz="3400" b="1" dirty="0"/>
                <a:t>x</a:t>
              </a:r>
              <a:endParaRPr lang="en-US" sz="3400" dirty="0"/>
            </a:p>
          </p:txBody>
        </p:sp>
        <p:sp>
          <p:nvSpPr>
            <p:cNvPr id="51" name="TextBox 50">
              <a:extLst>
                <a:ext uri="{FF2B5EF4-FFF2-40B4-BE49-F238E27FC236}">
                  <a16:creationId xmlns:a16="http://schemas.microsoft.com/office/drawing/2014/main" id="{89F53A79-B569-6F9F-BCD2-0189AF6F47AE}"/>
                </a:ext>
              </a:extLst>
            </p:cNvPr>
            <p:cNvSpPr txBox="1"/>
            <p:nvPr/>
          </p:nvSpPr>
          <p:spPr>
            <a:xfrm>
              <a:off x="6091683" y="1625453"/>
              <a:ext cx="2966229" cy="461665"/>
            </a:xfrm>
            <a:prstGeom prst="rect">
              <a:avLst/>
            </a:prstGeom>
            <a:noFill/>
          </p:spPr>
          <p:txBody>
            <a:bodyPr wrap="square" rtlCol="0">
              <a:spAutoFit/>
            </a:bodyPr>
            <a:lstStyle/>
            <a:p>
              <a:pPr algn="ctr"/>
              <a:r>
                <a:rPr lang="en-US" sz="2400" dirty="0"/>
                <a:t>Happy Pediatrics</a:t>
              </a:r>
            </a:p>
          </p:txBody>
        </p:sp>
        <p:sp>
          <p:nvSpPr>
            <p:cNvPr id="50" name="TextBox 49">
              <a:extLst>
                <a:ext uri="{FF2B5EF4-FFF2-40B4-BE49-F238E27FC236}">
                  <a16:creationId xmlns:a16="http://schemas.microsoft.com/office/drawing/2014/main" id="{16161216-32AD-B214-7F9D-C377319C2DFD}"/>
                </a:ext>
              </a:extLst>
            </p:cNvPr>
            <p:cNvSpPr txBox="1"/>
            <p:nvPr/>
          </p:nvSpPr>
          <p:spPr>
            <a:xfrm>
              <a:off x="3012006" y="2414973"/>
              <a:ext cx="1787669" cy="584775"/>
            </a:xfrm>
            <a:prstGeom prst="rect">
              <a:avLst/>
            </a:prstGeom>
            <a:noFill/>
          </p:spPr>
          <p:txBody>
            <a:bodyPr wrap="none" rtlCol="0">
              <a:spAutoFit/>
            </a:bodyPr>
            <a:lstStyle/>
            <a:p>
              <a:pPr algn="l"/>
              <a:r>
                <a:rPr lang="en-US" sz="3200" b="1" dirty="0"/>
                <a:t>02/25/12</a:t>
              </a:r>
              <a:endParaRPr lang="en-US" sz="3200" dirty="0"/>
            </a:p>
          </p:txBody>
        </p:sp>
        <p:sp>
          <p:nvSpPr>
            <p:cNvPr id="11" name="TextBox 10">
              <a:extLst>
                <a:ext uri="{FF2B5EF4-FFF2-40B4-BE49-F238E27FC236}">
                  <a16:creationId xmlns:a16="http://schemas.microsoft.com/office/drawing/2014/main" id="{D5D34986-E5E9-33CA-EED8-E4BE239A7DEB}"/>
                </a:ext>
              </a:extLst>
            </p:cNvPr>
            <p:cNvSpPr txBox="1"/>
            <p:nvPr/>
          </p:nvSpPr>
          <p:spPr>
            <a:xfrm>
              <a:off x="5210062" y="2324449"/>
              <a:ext cx="615467" cy="615553"/>
            </a:xfrm>
            <a:prstGeom prst="rect">
              <a:avLst/>
            </a:prstGeom>
            <a:noFill/>
          </p:spPr>
          <p:txBody>
            <a:bodyPr wrap="square" rtlCol="0">
              <a:spAutoFit/>
            </a:bodyPr>
            <a:lstStyle/>
            <a:p>
              <a:pPr algn="l"/>
              <a:r>
                <a:rPr lang="en-US" sz="3400" b="1" dirty="0"/>
                <a:t>x</a:t>
              </a:r>
              <a:endParaRPr lang="en-US" sz="3400" dirty="0"/>
            </a:p>
          </p:txBody>
        </p:sp>
        <p:sp>
          <p:nvSpPr>
            <p:cNvPr id="49" name="TextBox 48">
              <a:extLst>
                <a:ext uri="{FF2B5EF4-FFF2-40B4-BE49-F238E27FC236}">
                  <a16:creationId xmlns:a16="http://schemas.microsoft.com/office/drawing/2014/main" id="{6BD924AF-9F64-E828-B2E7-E38E5E687A57}"/>
                </a:ext>
              </a:extLst>
            </p:cNvPr>
            <p:cNvSpPr txBox="1"/>
            <p:nvPr/>
          </p:nvSpPr>
          <p:spPr>
            <a:xfrm>
              <a:off x="6104011" y="2459737"/>
              <a:ext cx="2966229" cy="461665"/>
            </a:xfrm>
            <a:prstGeom prst="rect">
              <a:avLst/>
            </a:prstGeom>
            <a:noFill/>
          </p:spPr>
          <p:txBody>
            <a:bodyPr wrap="square" rtlCol="0">
              <a:spAutoFit/>
            </a:bodyPr>
            <a:lstStyle/>
            <a:p>
              <a:pPr algn="ctr"/>
              <a:r>
                <a:rPr lang="en-US" sz="2400"/>
                <a:t>Happy Pediatrics</a:t>
              </a:r>
            </a:p>
          </p:txBody>
        </p:sp>
        <p:sp>
          <p:nvSpPr>
            <p:cNvPr id="54" name="TextBox 53">
              <a:extLst>
                <a:ext uri="{FF2B5EF4-FFF2-40B4-BE49-F238E27FC236}">
                  <a16:creationId xmlns:a16="http://schemas.microsoft.com/office/drawing/2014/main" id="{034FB1DF-B177-6EC7-018F-8B157FE55920}"/>
                </a:ext>
              </a:extLst>
            </p:cNvPr>
            <p:cNvSpPr txBox="1"/>
            <p:nvPr/>
          </p:nvSpPr>
          <p:spPr>
            <a:xfrm>
              <a:off x="2970833" y="3303839"/>
              <a:ext cx="1787669" cy="584775"/>
            </a:xfrm>
            <a:prstGeom prst="rect">
              <a:avLst/>
            </a:prstGeom>
            <a:noFill/>
          </p:spPr>
          <p:txBody>
            <a:bodyPr wrap="none" rtlCol="0">
              <a:spAutoFit/>
            </a:bodyPr>
            <a:lstStyle/>
            <a:p>
              <a:pPr algn="l"/>
              <a:r>
                <a:rPr lang="en-US" sz="3200" b="1" dirty="0"/>
                <a:t>05/26/12</a:t>
              </a:r>
              <a:endParaRPr lang="en-US" sz="3200" dirty="0"/>
            </a:p>
          </p:txBody>
        </p:sp>
        <p:sp>
          <p:nvSpPr>
            <p:cNvPr id="12" name="TextBox 11">
              <a:extLst>
                <a:ext uri="{FF2B5EF4-FFF2-40B4-BE49-F238E27FC236}">
                  <a16:creationId xmlns:a16="http://schemas.microsoft.com/office/drawing/2014/main" id="{60D1668C-577B-6F25-885B-082568012048}"/>
                </a:ext>
              </a:extLst>
            </p:cNvPr>
            <p:cNvSpPr txBox="1"/>
            <p:nvPr/>
          </p:nvSpPr>
          <p:spPr>
            <a:xfrm>
              <a:off x="5209792" y="3150644"/>
              <a:ext cx="615467" cy="615553"/>
            </a:xfrm>
            <a:prstGeom prst="rect">
              <a:avLst/>
            </a:prstGeom>
            <a:noFill/>
          </p:spPr>
          <p:txBody>
            <a:bodyPr wrap="square" rtlCol="0">
              <a:spAutoFit/>
            </a:bodyPr>
            <a:lstStyle/>
            <a:p>
              <a:pPr algn="l"/>
              <a:r>
                <a:rPr lang="en-US" sz="3400" b="1" dirty="0"/>
                <a:t>x</a:t>
              </a:r>
              <a:endParaRPr lang="en-US" sz="3400" dirty="0"/>
            </a:p>
          </p:txBody>
        </p:sp>
        <p:sp>
          <p:nvSpPr>
            <p:cNvPr id="53" name="TextBox 52">
              <a:extLst>
                <a:ext uri="{FF2B5EF4-FFF2-40B4-BE49-F238E27FC236}">
                  <a16:creationId xmlns:a16="http://schemas.microsoft.com/office/drawing/2014/main" id="{EC91A736-1CA1-5644-7B84-49817DE28E6B}"/>
                </a:ext>
              </a:extLst>
            </p:cNvPr>
            <p:cNvSpPr txBox="1"/>
            <p:nvPr/>
          </p:nvSpPr>
          <p:spPr>
            <a:xfrm>
              <a:off x="6062836" y="3348603"/>
              <a:ext cx="2966229" cy="461665"/>
            </a:xfrm>
            <a:prstGeom prst="rect">
              <a:avLst/>
            </a:prstGeom>
            <a:noFill/>
          </p:spPr>
          <p:txBody>
            <a:bodyPr wrap="square" rtlCol="0">
              <a:spAutoFit/>
            </a:bodyPr>
            <a:lstStyle/>
            <a:p>
              <a:pPr algn="ctr"/>
              <a:r>
                <a:rPr lang="en-US" sz="2400"/>
                <a:t>Happy Pediatrics</a:t>
              </a:r>
            </a:p>
          </p:txBody>
        </p:sp>
        <p:sp>
          <p:nvSpPr>
            <p:cNvPr id="48" name="TextBox 47">
              <a:extLst>
                <a:ext uri="{FF2B5EF4-FFF2-40B4-BE49-F238E27FC236}">
                  <a16:creationId xmlns:a16="http://schemas.microsoft.com/office/drawing/2014/main" id="{F795F859-B300-002D-80E2-FF69A58E8571}"/>
                </a:ext>
              </a:extLst>
            </p:cNvPr>
            <p:cNvSpPr txBox="1"/>
            <p:nvPr/>
          </p:nvSpPr>
          <p:spPr>
            <a:xfrm>
              <a:off x="2970743" y="4138121"/>
              <a:ext cx="1787669" cy="584775"/>
            </a:xfrm>
            <a:prstGeom prst="rect">
              <a:avLst/>
            </a:prstGeom>
            <a:noFill/>
          </p:spPr>
          <p:txBody>
            <a:bodyPr wrap="none" rtlCol="0">
              <a:spAutoFit/>
            </a:bodyPr>
            <a:lstStyle/>
            <a:p>
              <a:pPr algn="l"/>
              <a:r>
                <a:rPr lang="en-US" sz="3200" b="1" dirty="0"/>
                <a:t>05/05/13</a:t>
              </a:r>
              <a:endParaRPr lang="en-US" sz="3200" dirty="0"/>
            </a:p>
          </p:txBody>
        </p:sp>
        <p:sp>
          <p:nvSpPr>
            <p:cNvPr id="13" name="TextBox 12">
              <a:extLst>
                <a:ext uri="{FF2B5EF4-FFF2-40B4-BE49-F238E27FC236}">
                  <a16:creationId xmlns:a16="http://schemas.microsoft.com/office/drawing/2014/main" id="{A71D0E62-DB99-C4D2-CAC5-64B884259A7B}"/>
                </a:ext>
              </a:extLst>
            </p:cNvPr>
            <p:cNvSpPr txBox="1"/>
            <p:nvPr/>
          </p:nvSpPr>
          <p:spPr>
            <a:xfrm>
              <a:off x="5209792" y="3971515"/>
              <a:ext cx="615467" cy="615553"/>
            </a:xfrm>
            <a:prstGeom prst="rect">
              <a:avLst/>
            </a:prstGeom>
            <a:noFill/>
          </p:spPr>
          <p:txBody>
            <a:bodyPr wrap="square" rtlCol="0">
              <a:spAutoFit/>
            </a:bodyPr>
            <a:lstStyle/>
            <a:p>
              <a:pPr algn="l"/>
              <a:r>
                <a:rPr lang="en-US" sz="3400" b="1" dirty="0"/>
                <a:t>x</a:t>
              </a:r>
              <a:endParaRPr lang="en-US" sz="3400" dirty="0"/>
            </a:p>
          </p:txBody>
        </p:sp>
        <p:sp>
          <p:nvSpPr>
            <p:cNvPr id="47" name="TextBox 46">
              <a:extLst>
                <a:ext uri="{FF2B5EF4-FFF2-40B4-BE49-F238E27FC236}">
                  <a16:creationId xmlns:a16="http://schemas.microsoft.com/office/drawing/2014/main" id="{5DB3E3F2-ECDA-8281-FDB4-F7D33FD973FF}"/>
                </a:ext>
              </a:extLst>
            </p:cNvPr>
            <p:cNvSpPr txBox="1"/>
            <p:nvPr/>
          </p:nvSpPr>
          <p:spPr>
            <a:xfrm>
              <a:off x="6070052" y="4160723"/>
              <a:ext cx="2965385" cy="461665"/>
            </a:xfrm>
            <a:prstGeom prst="rect">
              <a:avLst/>
            </a:prstGeom>
            <a:noFill/>
          </p:spPr>
          <p:txBody>
            <a:bodyPr wrap="square" rtlCol="0">
              <a:spAutoFit/>
            </a:bodyPr>
            <a:lstStyle/>
            <a:p>
              <a:pPr algn="ctr"/>
              <a:r>
                <a:rPr lang="en-US" sz="2400" dirty="0"/>
                <a:t>Happy Pediatrics</a:t>
              </a:r>
            </a:p>
          </p:txBody>
        </p:sp>
        <p:sp>
          <p:nvSpPr>
            <p:cNvPr id="6" name="TextBox 5">
              <a:extLst>
                <a:ext uri="{FF2B5EF4-FFF2-40B4-BE49-F238E27FC236}">
                  <a16:creationId xmlns:a16="http://schemas.microsoft.com/office/drawing/2014/main" id="{4705030E-95DA-532A-B8D7-0D55AA633733}"/>
                </a:ext>
              </a:extLst>
            </p:cNvPr>
            <p:cNvSpPr txBox="1"/>
            <p:nvPr/>
          </p:nvSpPr>
          <p:spPr>
            <a:xfrm>
              <a:off x="3016935" y="4970748"/>
              <a:ext cx="2300192" cy="584775"/>
            </a:xfrm>
            <a:prstGeom prst="rect">
              <a:avLst/>
            </a:prstGeom>
            <a:noFill/>
          </p:spPr>
          <p:txBody>
            <a:bodyPr wrap="square" rtlCol="0">
              <a:spAutoFit/>
            </a:bodyPr>
            <a:lstStyle/>
            <a:p>
              <a:pPr algn="l"/>
              <a:r>
                <a:rPr lang="en-US" sz="3200" b="1" dirty="0"/>
                <a:t>08/05/16</a:t>
              </a:r>
              <a:endParaRPr lang="en-US" sz="3200" dirty="0"/>
            </a:p>
          </p:txBody>
        </p:sp>
        <p:sp>
          <p:nvSpPr>
            <p:cNvPr id="14" name="TextBox 13">
              <a:extLst>
                <a:ext uri="{FF2B5EF4-FFF2-40B4-BE49-F238E27FC236}">
                  <a16:creationId xmlns:a16="http://schemas.microsoft.com/office/drawing/2014/main" id="{A027AFB2-7D24-B30A-AD3A-ABF5DE3D08EB}"/>
                </a:ext>
              </a:extLst>
            </p:cNvPr>
            <p:cNvSpPr txBox="1"/>
            <p:nvPr/>
          </p:nvSpPr>
          <p:spPr>
            <a:xfrm>
              <a:off x="5215761" y="4761280"/>
              <a:ext cx="615467" cy="615553"/>
            </a:xfrm>
            <a:prstGeom prst="rect">
              <a:avLst/>
            </a:prstGeom>
            <a:noFill/>
          </p:spPr>
          <p:txBody>
            <a:bodyPr wrap="square" rtlCol="0">
              <a:spAutoFit/>
            </a:bodyPr>
            <a:lstStyle/>
            <a:p>
              <a:pPr algn="l"/>
              <a:r>
                <a:rPr lang="en-US" sz="3400" b="1" dirty="0"/>
                <a:t>x</a:t>
              </a:r>
              <a:endParaRPr lang="en-US" sz="3400" dirty="0"/>
            </a:p>
          </p:txBody>
        </p:sp>
        <p:sp>
          <p:nvSpPr>
            <p:cNvPr id="2" name="TextBox 1">
              <a:extLst>
                <a:ext uri="{FF2B5EF4-FFF2-40B4-BE49-F238E27FC236}">
                  <a16:creationId xmlns:a16="http://schemas.microsoft.com/office/drawing/2014/main" id="{364F5C0A-1006-7F08-1427-355791580163}"/>
                </a:ext>
              </a:extLst>
            </p:cNvPr>
            <p:cNvSpPr txBox="1"/>
            <p:nvPr/>
          </p:nvSpPr>
          <p:spPr>
            <a:xfrm>
              <a:off x="6045329" y="5014457"/>
              <a:ext cx="2965388" cy="461665"/>
            </a:xfrm>
            <a:prstGeom prst="rect">
              <a:avLst/>
            </a:prstGeom>
            <a:noFill/>
          </p:spPr>
          <p:txBody>
            <a:bodyPr wrap="square" rtlCol="0">
              <a:spAutoFit/>
            </a:bodyPr>
            <a:lstStyle/>
            <a:p>
              <a:pPr algn="ctr"/>
              <a:r>
                <a:rPr lang="en-US" sz="2400" dirty="0"/>
                <a:t>Happy Pediatrics</a:t>
              </a:r>
            </a:p>
          </p:txBody>
        </p:sp>
        <p:sp>
          <p:nvSpPr>
            <p:cNvPr id="17" name="Rounded Rectangle 16">
              <a:extLst>
                <a:ext uri="{FF2B5EF4-FFF2-40B4-BE49-F238E27FC236}">
                  <a16:creationId xmlns:a16="http://schemas.microsoft.com/office/drawing/2014/main" id="{735E9C91-871D-D769-22D1-C7F2A07D07F4}"/>
                </a:ext>
                <a:ext uri="{C183D7F6-B498-43B3-948B-1728B52AA6E4}">
                  <adec:decorative xmlns:adec="http://schemas.microsoft.com/office/drawing/2017/decorative" val="1"/>
                </a:ext>
              </a:extLst>
            </p:cNvPr>
            <p:cNvSpPr/>
            <p:nvPr/>
          </p:nvSpPr>
          <p:spPr>
            <a:xfrm>
              <a:off x="2952076" y="5749149"/>
              <a:ext cx="3069535" cy="832235"/>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2F69562B-CFCB-49E3-1772-E9E4AFF3D197}"/>
                </a:ext>
              </a:extLst>
            </p:cNvPr>
            <p:cNvSpPr txBox="1"/>
            <p:nvPr/>
          </p:nvSpPr>
          <p:spPr>
            <a:xfrm>
              <a:off x="2983949" y="5830436"/>
              <a:ext cx="2225843" cy="584775"/>
            </a:xfrm>
            <a:prstGeom prst="rect">
              <a:avLst/>
            </a:prstGeom>
            <a:noFill/>
          </p:spPr>
          <p:txBody>
            <a:bodyPr wrap="square" rtlCol="0">
              <a:spAutoFit/>
            </a:bodyPr>
            <a:lstStyle/>
            <a:p>
              <a:pPr algn="l"/>
              <a:r>
                <a:rPr lang="en-US" sz="3200" b="1" dirty="0"/>
                <a:t>11/21/22</a:t>
              </a:r>
              <a:endParaRPr lang="en-US" sz="3200" dirty="0"/>
            </a:p>
          </p:txBody>
        </p:sp>
        <p:sp>
          <p:nvSpPr>
            <p:cNvPr id="15" name="TextBox 14">
              <a:extLst>
                <a:ext uri="{FF2B5EF4-FFF2-40B4-BE49-F238E27FC236}">
                  <a16:creationId xmlns:a16="http://schemas.microsoft.com/office/drawing/2014/main" id="{1F63CC0E-94DB-F773-9AEC-63B6A61D1A2D}"/>
                </a:ext>
              </a:extLst>
            </p:cNvPr>
            <p:cNvSpPr txBox="1"/>
            <p:nvPr/>
          </p:nvSpPr>
          <p:spPr>
            <a:xfrm>
              <a:off x="5209792" y="5683392"/>
              <a:ext cx="615467" cy="615553"/>
            </a:xfrm>
            <a:prstGeom prst="rect">
              <a:avLst/>
            </a:prstGeom>
            <a:noFill/>
          </p:spPr>
          <p:txBody>
            <a:bodyPr wrap="square" rtlCol="0">
              <a:spAutoFit/>
            </a:bodyPr>
            <a:lstStyle/>
            <a:p>
              <a:pPr algn="l"/>
              <a:r>
                <a:rPr lang="en-US" sz="3400" b="1" dirty="0"/>
                <a:t>x</a:t>
              </a:r>
              <a:endParaRPr lang="en-US" sz="3400" dirty="0"/>
            </a:p>
          </p:txBody>
        </p:sp>
        <p:sp>
          <p:nvSpPr>
            <p:cNvPr id="8" name="TextBox 7">
              <a:extLst>
                <a:ext uri="{FF2B5EF4-FFF2-40B4-BE49-F238E27FC236}">
                  <a16:creationId xmlns:a16="http://schemas.microsoft.com/office/drawing/2014/main" id="{A2AF7510-36C6-F8B5-85DF-85F39C81ED6B}"/>
                </a:ext>
              </a:extLst>
            </p:cNvPr>
            <p:cNvSpPr txBox="1"/>
            <p:nvPr/>
          </p:nvSpPr>
          <p:spPr>
            <a:xfrm>
              <a:off x="6062787" y="5827429"/>
              <a:ext cx="2965388" cy="461665"/>
            </a:xfrm>
            <a:prstGeom prst="rect">
              <a:avLst/>
            </a:prstGeom>
            <a:noFill/>
          </p:spPr>
          <p:txBody>
            <a:bodyPr wrap="square" rtlCol="0">
              <a:spAutoFit/>
            </a:bodyPr>
            <a:lstStyle/>
            <a:p>
              <a:pPr algn="ctr"/>
              <a:r>
                <a:rPr lang="en-US" sz="2400" dirty="0"/>
                <a:t>Happy Pediatrics</a:t>
              </a:r>
            </a:p>
          </p:txBody>
        </p:sp>
      </p:grpSp>
      <p:sp>
        <p:nvSpPr>
          <p:cNvPr id="4" name="TextBox 3">
            <a:extLst>
              <a:ext uri="{FF2B5EF4-FFF2-40B4-BE49-F238E27FC236}">
                <a16:creationId xmlns:a16="http://schemas.microsoft.com/office/drawing/2014/main" id="{C09DAD3C-73E4-0147-28BC-11A61C602DB6}"/>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5298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691515" y="413811"/>
            <a:ext cx="8675370" cy="723614"/>
          </a:xfrm>
        </p:spPr>
        <p:txBody>
          <a:bodyPr anchor="t">
            <a:normAutofit/>
          </a:bodyPr>
          <a:lstStyle/>
          <a:p>
            <a:r>
              <a:rPr lang="en-US" dirty="0"/>
              <a:t>Student 6: Update Blue Card</a:t>
            </a:r>
          </a:p>
        </p:txBody>
      </p:sp>
      <p:grpSp>
        <p:nvGrpSpPr>
          <p:cNvPr id="26" name="Group 25" descr="Filled out Blue Card">
            <a:extLst>
              <a:ext uri="{FF2B5EF4-FFF2-40B4-BE49-F238E27FC236}">
                <a16:creationId xmlns:a16="http://schemas.microsoft.com/office/drawing/2014/main" id="{A0858E3D-E071-19EF-85CF-8D955185E93B}"/>
              </a:ext>
            </a:extLst>
          </p:cNvPr>
          <p:cNvGrpSpPr/>
          <p:nvPr/>
        </p:nvGrpSpPr>
        <p:grpSpPr>
          <a:xfrm>
            <a:off x="228229" y="1417109"/>
            <a:ext cx="9601942" cy="4930527"/>
            <a:chOff x="228229" y="1417109"/>
            <a:chExt cx="9601942" cy="4930527"/>
          </a:xfrm>
        </p:grpSpPr>
        <p:pic>
          <p:nvPicPr>
            <p:cNvPr id="31" name="Picture 30" descr="Vaccine section of Blue Card to file in dates that each dose was given.">
              <a:extLst>
                <a:ext uri="{FF2B5EF4-FFF2-40B4-BE49-F238E27FC236}">
                  <a16:creationId xmlns:a16="http://schemas.microsoft.com/office/drawing/2014/main" id="{BBFE7163-2085-7232-5B7A-9218409E51DE}"/>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E0FFDCD0-B9DD-C47B-D5FB-FBB652629FE2}"/>
                </a:ext>
              </a:extLst>
            </p:cNvPr>
            <p:cNvSpPr txBox="1">
              <a:spLocks/>
            </p:cNvSpPr>
            <p:nvPr/>
          </p:nvSpPr>
          <p:spPr>
            <a:xfrm>
              <a:off x="3279562" y="2213507"/>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01/27/12</a:t>
              </a:r>
              <a:endParaRPr lang="en-US" sz="2200" b="1" dirty="0">
                <a:cs typeface="Calibri"/>
              </a:endParaRPr>
            </a:p>
          </p:txBody>
        </p:sp>
        <p:sp>
          <p:nvSpPr>
            <p:cNvPr id="6" name="Text Placeholder 8">
              <a:extLst>
                <a:ext uri="{FF2B5EF4-FFF2-40B4-BE49-F238E27FC236}">
                  <a16:creationId xmlns:a16="http://schemas.microsoft.com/office/drawing/2014/main" id="{96B81AA0-46F0-7BD4-F7D4-22ED01F1D0BB}"/>
                </a:ext>
              </a:extLst>
            </p:cNvPr>
            <p:cNvSpPr txBox="1">
              <a:spLocks/>
            </p:cNvSpPr>
            <p:nvPr/>
          </p:nvSpPr>
          <p:spPr>
            <a:xfrm>
              <a:off x="4603035" y="2213507"/>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7" name="Text Placeholder 8">
              <a:extLst>
                <a:ext uri="{FF2B5EF4-FFF2-40B4-BE49-F238E27FC236}">
                  <a16:creationId xmlns:a16="http://schemas.microsoft.com/office/drawing/2014/main" id="{6520FBE7-EBB0-3500-CE60-1FB16207DB07}"/>
                </a:ext>
              </a:extLst>
            </p:cNvPr>
            <p:cNvSpPr txBox="1">
              <a:spLocks/>
            </p:cNvSpPr>
            <p:nvPr/>
          </p:nvSpPr>
          <p:spPr>
            <a:xfrm>
              <a:off x="5904985" y="2213507"/>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8" name="Text Placeholder 8">
              <a:extLst>
                <a:ext uri="{FF2B5EF4-FFF2-40B4-BE49-F238E27FC236}">
                  <a16:creationId xmlns:a16="http://schemas.microsoft.com/office/drawing/2014/main" id="{6888B545-A098-18C1-C9A5-438FD7DD02B0}"/>
                </a:ext>
              </a:extLst>
            </p:cNvPr>
            <p:cNvSpPr txBox="1">
              <a:spLocks/>
            </p:cNvSpPr>
            <p:nvPr/>
          </p:nvSpPr>
          <p:spPr>
            <a:xfrm>
              <a:off x="7212769" y="221865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9" name="Text Placeholder 8">
              <a:extLst>
                <a:ext uri="{FF2B5EF4-FFF2-40B4-BE49-F238E27FC236}">
                  <a16:creationId xmlns:a16="http://schemas.microsoft.com/office/drawing/2014/main" id="{043D6BB8-3E76-9DDE-E24C-01D048106A87}"/>
                </a:ext>
              </a:extLst>
            </p:cNvPr>
            <p:cNvSpPr txBox="1">
              <a:spLocks/>
            </p:cNvSpPr>
            <p:nvPr/>
          </p:nvSpPr>
          <p:spPr>
            <a:xfrm>
              <a:off x="3270767" y="2948378"/>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0" name="Text Placeholder 8">
              <a:extLst>
                <a:ext uri="{FF2B5EF4-FFF2-40B4-BE49-F238E27FC236}">
                  <a16:creationId xmlns:a16="http://schemas.microsoft.com/office/drawing/2014/main" id="{428A1652-8FF7-03ED-22C5-88C218FD402A}"/>
                </a:ext>
              </a:extLst>
            </p:cNvPr>
            <p:cNvSpPr txBox="1">
              <a:spLocks/>
            </p:cNvSpPr>
            <p:nvPr/>
          </p:nvSpPr>
          <p:spPr>
            <a:xfrm>
              <a:off x="4594240" y="2948378"/>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1" name="Text Placeholder 8">
              <a:extLst>
                <a:ext uri="{FF2B5EF4-FFF2-40B4-BE49-F238E27FC236}">
                  <a16:creationId xmlns:a16="http://schemas.microsoft.com/office/drawing/2014/main" id="{70792A14-AA16-5C0B-3427-835488E58B19}"/>
                </a:ext>
              </a:extLst>
            </p:cNvPr>
            <p:cNvSpPr txBox="1">
              <a:spLocks/>
            </p:cNvSpPr>
            <p:nvPr/>
          </p:nvSpPr>
          <p:spPr>
            <a:xfrm>
              <a:off x="5896191" y="2948378"/>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12" name="Text Placeholder 8">
              <a:extLst>
                <a:ext uri="{FF2B5EF4-FFF2-40B4-BE49-F238E27FC236}">
                  <a16:creationId xmlns:a16="http://schemas.microsoft.com/office/drawing/2014/main" id="{892C0A74-BA0E-41DD-53FF-37D1AF3B2A9C}"/>
                </a:ext>
              </a:extLst>
            </p:cNvPr>
            <p:cNvSpPr txBox="1">
              <a:spLocks/>
            </p:cNvSpPr>
            <p:nvPr/>
          </p:nvSpPr>
          <p:spPr>
            <a:xfrm>
              <a:off x="7203975" y="295352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27" name="Text Placeholder 8">
              <a:extLst>
                <a:ext uri="{FF2B5EF4-FFF2-40B4-BE49-F238E27FC236}">
                  <a16:creationId xmlns:a16="http://schemas.microsoft.com/office/drawing/2014/main" id="{06D02D9F-5D74-1B06-053C-17A57BB20FE5}"/>
                </a:ext>
              </a:extLst>
            </p:cNvPr>
            <p:cNvSpPr txBox="1">
              <a:spLocks/>
            </p:cNvSpPr>
            <p:nvPr/>
          </p:nvSpPr>
          <p:spPr>
            <a:xfrm>
              <a:off x="8540691" y="2948377"/>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14" name="Text Placeholder 8">
              <a:extLst>
                <a:ext uri="{FF2B5EF4-FFF2-40B4-BE49-F238E27FC236}">
                  <a16:creationId xmlns:a16="http://schemas.microsoft.com/office/drawing/2014/main" id="{0CE73875-4E7A-0959-F784-10708AD4495D}"/>
                </a:ext>
              </a:extLst>
            </p:cNvPr>
            <p:cNvSpPr txBox="1">
              <a:spLocks/>
            </p:cNvSpPr>
            <p:nvPr/>
          </p:nvSpPr>
          <p:spPr>
            <a:xfrm>
              <a:off x="3270773" y="3654413"/>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16" name="Text Placeholder 8">
              <a:extLst>
                <a:ext uri="{FF2B5EF4-FFF2-40B4-BE49-F238E27FC236}">
                  <a16:creationId xmlns:a16="http://schemas.microsoft.com/office/drawing/2014/main" id="{31550FC6-9B73-0EF7-F4AA-A55FD1810CB2}"/>
                </a:ext>
              </a:extLst>
            </p:cNvPr>
            <p:cNvSpPr txBox="1">
              <a:spLocks/>
            </p:cNvSpPr>
            <p:nvPr/>
          </p:nvSpPr>
          <p:spPr>
            <a:xfrm>
              <a:off x="3668739" y="3944252"/>
              <a:ext cx="574452"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15</a:t>
              </a:r>
              <a:endParaRPr lang="en-US" sz="2000" b="1" dirty="0">
                <a:cs typeface="Calibri"/>
              </a:endParaRPr>
            </a:p>
          </p:txBody>
        </p:sp>
        <p:sp>
          <p:nvSpPr>
            <p:cNvPr id="15" name="Text Placeholder 8">
              <a:extLst>
                <a:ext uri="{FF2B5EF4-FFF2-40B4-BE49-F238E27FC236}">
                  <a16:creationId xmlns:a16="http://schemas.microsoft.com/office/drawing/2014/main" id="{CD1532C1-CC8B-F291-E5DF-952119121372}"/>
                </a:ext>
              </a:extLst>
            </p:cNvPr>
            <p:cNvSpPr txBox="1">
              <a:spLocks/>
            </p:cNvSpPr>
            <p:nvPr/>
          </p:nvSpPr>
          <p:spPr>
            <a:xfrm>
              <a:off x="4599569" y="3659557"/>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17" name="Text Placeholder 8">
              <a:extLst>
                <a:ext uri="{FF2B5EF4-FFF2-40B4-BE49-F238E27FC236}">
                  <a16:creationId xmlns:a16="http://schemas.microsoft.com/office/drawing/2014/main" id="{5A931305-36B9-D25C-6803-66390EA9B200}"/>
                </a:ext>
              </a:extLst>
            </p:cNvPr>
            <p:cNvSpPr txBox="1">
              <a:spLocks/>
            </p:cNvSpPr>
            <p:nvPr/>
          </p:nvSpPr>
          <p:spPr>
            <a:xfrm>
              <a:off x="3285094" y="433572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8" name="Text Placeholder 8">
              <a:extLst>
                <a:ext uri="{FF2B5EF4-FFF2-40B4-BE49-F238E27FC236}">
                  <a16:creationId xmlns:a16="http://schemas.microsoft.com/office/drawing/2014/main" id="{FE164784-A3A2-3929-EEDB-0F69DC737CA3}"/>
                </a:ext>
              </a:extLst>
            </p:cNvPr>
            <p:cNvSpPr txBox="1">
              <a:spLocks/>
            </p:cNvSpPr>
            <p:nvPr/>
          </p:nvSpPr>
          <p:spPr>
            <a:xfrm>
              <a:off x="4608566" y="4335725"/>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9" name="Text Placeholder 8">
              <a:extLst>
                <a:ext uri="{FF2B5EF4-FFF2-40B4-BE49-F238E27FC236}">
                  <a16:creationId xmlns:a16="http://schemas.microsoft.com/office/drawing/2014/main" id="{BAA5394D-8409-532D-8AD2-7783930D3A83}"/>
                </a:ext>
              </a:extLst>
            </p:cNvPr>
            <p:cNvSpPr txBox="1">
              <a:spLocks/>
            </p:cNvSpPr>
            <p:nvPr/>
          </p:nvSpPr>
          <p:spPr>
            <a:xfrm>
              <a:off x="5910518" y="4335725"/>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20" name="Text Placeholder 8">
              <a:extLst>
                <a:ext uri="{FF2B5EF4-FFF2-40B4-BE49-F238E27FC236}">
                  <a16:creationId xmlns:a16="http://schemas.microsoft.com/office/drawing/2014/main" id="{AE5C1EBA-5201-9C02-043A-FC2FA6B3CD06}"/>
                </a:ext>
              </a:extLst>
            </p:cNvPr>
            <p:cNvSpPr txBox="1">
              <a:spLocks/>
            </p:cNvSpPr>
            <p:nvPr/>
          </p:nvSpPr>
          <p:spPr>
            <a:xfrm>
              <a:off x="7222886" y="4329984"/>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11/08/12</a:t>
              </a:r>
              <a:endParaRPr lang="en-US" sz="2200" dirty="0">
                <a:cs typeface="Calibri"/>
              </a:endParaRPr>
            </a:p>
          </p:txBody>
        </p:sp>
        <p:sp>
          <p:nvSpPr>
            <p:cNvPr id="21" name="Text Placeholder 8">
              <a:extLst>
                <a:ext uri="{FF2B5EF4-FFF2-40B4-BE49-F238E27FC236}">
                  <a16:creationId xmlns:a16="http://schemas.microsoft.com/office/drawing/2014/main" id="{633641B5-FB76-C578-1487-1EC94D3E1E78}"/>
                </a:ext>
              </a:extLst>
            </p:cNvPr>
            <p:cNvSpPr txBox="1">
              <a:spLocks/>
            </p:cNvSpPr>
            <p:nvPr/>
          </p:nvSpPr>
          <p:spPr>
            <a:xfrm>
              <a:off x="3268846" y="4756179"/>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10/24/11</a:t>
              </a:r>
              <a:endParaRPr lang="en-US" sz="2200" b="1" dirty="0">
                <a:cs typeface="Calibri"/>
              </a:endParaRPr>
            </a:p>
          </p:txBody>
        </p:sp>
        <p:sp>
          <p:nvSpPr>
            <p:cNvPr id="22" name="Text Placeholder 8">
              <a:extLst>
                <a:ext uri="{FF2B5EF4-FFF2-40B4-BE49-F238E27FC236}">
                  <a16:creationId xmlns:a16="http://schemas.microsoft.com/office/drawing/2014/main" id="{901A278F-AF5F-6805-D415-C7F64779DCB4}"/>
                </a:ext>
              </a:extLst>
            </p:cNvPr>
            <p:cNvSpPr txBox="1">
              <a:spLocks/>
            </p:cNvSpPr>
            <p:nvPr/>
          </p:nvSpPr>
          <p:spPr>
            <a:xfrm>
              <a:off x="4592320" y="4756179"/>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11/21/11</a:t>
              </a:r>
              <a:endParaRPr lang="en-US" sz="2200" b="1" dirty="0">
                <a:cs typeface="Calibri"/>
              </a:endParaRPr>
            </a:p>
          </p:txBody>
        </p:sp>
        <p:sp>
          <p:nvSpPr>
            <p:cNvPr id="23" name="Text Placeholder 8">
              <a:extLst>
                <a:ext uri="{FF2B5EF4-FFF2-40B4-BE49-F238E27FC236}">
                  <a16:creationId xmlns:a16="http://schemas.microsoft.com/office/drawing/2014/main" id="{F1A7FBCA-E995-BC49-2698-08D794F771A7}"/>
                </a:ext>
              </a:extLst>
            </p:cNvPr>
            <p:cNvSpPr txBox="1">
              <a:spLocks/>
            </p:cNvSpPr>
            <p:nvPr/>
          </p:nvSpPr>
          <p:spPr>
            <a:xfrm>
              <a:off x="5913520" y="47581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07/27/12</a:t>
              </a:r>
              <a:endParaRPr lang="en-US" sz="2200" b="1" dirty="0">
                <a:cs typeface="Calibri"/>
              </a:endParaRPr>
            </a:p>
          </p:txBody>
        </p:sp>
        <p:sp>
          <p:nvSpPr>
            <p:cNvPr id="24" name="Text Placeholder 8">
              <a:extLst>
                <a:ext uri="{FF2B5EF4-FFF2-40B4-BE49-F238E27FC236}">
                  <a16:creationId xmlns:a16="http://schemas.microsoft.com/office/drawing/2014/main" id="{DD9C9CE1-BE87-74B4-7878-8F2B55C2A30E}"/>
                </a:ext>
              </a:extLst>
            </p:cNvPr>
            <p:cNvSpPr txBox="1">
              <a:spLocks/>
            </p:cNvSpPr>
            <p:nvPr/>
          </p:nvSpPr>
          <p:spPr>
            <a:xfrm>
              <a:off x="3278452" y="5154985"/>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25" name="Text Placeholder 8">
              <a:extLst>
                <a:ext uri="{FF2B5EF4-FFF2-40B4-BE49-F238E27FC236}">
                  <a16:creationId xmlns:a16="http://schemas.microsoft.com/office/drawing/2014/main" id="{76413896-98BE-6B7C-65A4-1997534A9988}"/>
                </a:ext>
              </a:extLst>
            </p:cNvPr>
            <p:cNvSpPr txBox="1">
              <a:spLocks/>
            </p:cNvSpPr>
            <p:nvPr/>
          </p:nvSpPr>
          <p:spPr>
            <a:xfrm>
              <a:off x="4607248" y="5160130"/>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30" name="Rounded Rectangle 29" descr="Highlight on Status of Requirements TK/K-12 row.">
              <a:extLst>
                <a:ext uri="{FF2B5EF4-FFF2-40B4-BE49-F238E27FC236}">
                  <a16:creationId xmlns:a16="http://schemas.microsoft.com/office/drawing/2014/main" id="{8419F8CB-4F38-8223-D854-99EC8CD07E27}"/>
                </a:ext>
                <a:ext uri="{C183D7F6-B498-43B3-948B-1728B52AA6E4}">
                  <adec:decorative xmlns:adec="http://schemas.microsoft.com/office/drawing/2017/decorative" val="0"/>
                </a:ext>
              </a:extLst>
            </p:cNvPr>
            <p:cNvSpPr/>
            <p:nvPr/>
          </p:nvSpPr>
          <p:spPr>
            <a:xfrm>
              <a:off x="3253371" y="5572188"/>
              <a:ext cx="1353877" cy="686111"/>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8">
              <a:extLst>
                <a:ext uri="{FF2B5EF4-FFF2-40B4-BE49-F238E27FC236}">
                  <a16:creationId xmlns:a16="http://schemas.microsoft.com/office/drawing/2014/main" id="{C293FF03-76D0-25C8-76D4-129CCF362182}"/>
                </a:ext>
              </a:extLst>
            </p:cNvPr>
            <p:cNvSpPr txBox="1">
              <a:spLocks/>
            </p:cNvSpPr>
            <p:nvPr/>
          </p:nvSpPr>
          <p:spPr>
            <a:xfrm>
              <a:off x="3295328" y="5542454"/>
              <a:ext cx="131192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2200" b="1" dirty="0"/>
                <a:t>11/21/22</a:t>
              </a:r>
              <a:br>
                <a:rPr lang="en-US" sz="2200" b="1" dirty="0"/>
              </a:br>
              <a:r>
                <a:rPr lang="en-US" sz="2200" b="1" dirty="0">
                  <a:cs typeface="Calibri"/>
                </a:rPr>
                <a:t>11</a:t>
              </a:r>
            </a:p>
          </p:txBody>
        </p:sp>
      </p:grpSp>
      <p:sp>
        <p:nvSpPr>
          <p:cNvPr id="34" name="Text Placeholder 33">
            <a:extLst>
              <a:ext uri="{FF2B5EF4-FFF2-40B4-BE49-F238E27FC236}">
                <a16:creationId xmlns:a16="http://schemas.microsoft.com/office/drawing/2014/main" id="{99820AC1-F1F1-C528-2B95-F87619155071}"/>
              </a:ext>
            </a:extLst>
          </p:cNvPr>
          <p:cNvSpPr>
            <a:spLocks noGrp="1"/>
          </p:cNvSpPr>
          <p:nvPr>
            <p:ph type="body" sz="quarter" idx="13"/>
          </p:nvPr>
        </p:nvSpPr>
        <p:spPr/>
        <p:txBody>
          <a:bodyPr/>
          <a:lstStyle/>
          <a:p>
            <a:endParaRPr lang="en-US"/>
          </a:p>
        </p:txBody>
      </p:sp>
      <p:sp>
        <p:nvSpPr>
          <p:cNvPr id="2" name="Slide Number Placeholder 1">
            <a:extLst>
              <a:ext uri="{FF2B5EF4-FFF2-40B4-BE49-F238E27FC236}">
                <a16:creationId xmlns:a16="http://schemas.microsoft.com/office/drawing/2014/main" id="{5A04B984-CF41-03B8-55B6-E8863F476FD5}"/>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15</a:t>
            </a:fld>
            <a:endParaRPr lang="en-US"/>
          </a:p>
        </p:txBody>
      </p:sp>
      <p:sp>
        <p:nvSpPr>
          <p:cNvPr id="4" name="TextBox 3">
            <a:extLst>
              <a:ext uri="{FF2B5EF4-FFF2-40B4-BE49-F238E27FC236}">
                <a16:creationId xmlns:a16="http://schemas.microsoft.com/office/drawing/2014/main" id="{7804A254-79AC-C937-2635-C2F844366E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01763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1F8-A6BF-3FC7-A8A3-2930C3EAD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92389-F747-459B-1483-9829E3D13A64}"/>
              </a:ext>
            </a:extLst>
          </p:cNvPr>
          <p:cNvSpPr>
            <a:spLocks noGrp="1"/>
          </p:cNvSpPr>
          <p:nvPr>
            <p:ph type="title"/>
          </p:nvPr>
        </p:nvSpPr>
        <p:spPr>
          <a:xfrm>
            <a:off x="246895" y="413811"/>
            <a:ext cx="9119990" cy="723614"/>
          </a:xfrm>
        </p:spPr>
        <p:txBody>
          <a:bodyPr anchor="t">
            <a:normAutofit/>
          </a:bodyPr>
          <a:lstStyle/>
          <a:p>
            <a:r>
              <a:rPr lang="en-US" sz="3000" dirty="0"/>
              <a:t>Has All Required Vaccine Doses: Unconditional</a:t>
            </a:r>
          </a:p>
        </p:txBody>
      </p:sp>
      <p:grpSp>
        <p:nvGrpSpPr>
          <p:cNvPr id="13" name="Group 12" descr="Green circle with check mark">
            <a:extLst>
              <a:ext uri="{FF2B5EF4-FFF2-40B4-BE49-F238E27FC236}">
                <a16:creationId xmlns:a16="http://schemas.microsoft.com/office/drawing/2014/main" id="{210DE2CE-6F08-BD41-91A5-615561757137}"/>
              </a:ext>
            </a:extLst>
          </p:cNvPr>
          <p:cNvGrpSpPr/>
          <p:nvPr/>
        </p:nvGrpSpPr>
        <p:grpSpPr>
          <a:xfrm>
            <a:off x="9307981" y="413811"/>
            <a:ext cx="456001" cy="456001"/>
            <a:chOff x="9693231" y="6676638"/>
            <a:chExt cx="312003" cy="312003"/>
          </a:xfrm>
        </p:grpSpPr>
        <p:sp>
          <p:nvSpPr>
            <p:cNvPr id="26" name="Oval 25">
              <a:extLst>
                <a:ext uri="{FF2B5EF4-FFF2-40B4-BE49-F238E27FC236}">
                  <a16:creationId xmlns:a16="http://schemas.microsoft.com/office/drawing/2014/main" id="{5787D00B-694F-BE44-F035-5CFDB1785BA7}"/>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heckmark with solid fill">
              <a:extLst>
                <a:ext uri="{FF2B5EF4-FFF2-40B4-BE49-F238E27FC236}">
                  <a16:creationId xmlns:a16="http://schemas.microsoft.com/office/drawing/2014/main" id="{65122E73-5827-2E39-8634-E3376BF62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42" name="Group 41" descr="Filled out Status of Requirements section for 7th grade.">
            <a:extLst>
              <a:ext uri="{FF2B5EF4-FFF2-40B4-BE49-F238E27FC236}">
                <a16:creationId xmlns:a16="http://schemas.microsoft.com/office/drawing/2014/main" id="{0A1FDF29-F03A-3A87-4A49-D8E1A66B4D79}"/>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C7DE9963-52E0-8CA7-7EB9-B848FE9FFD85}"/>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7BF92AD8-3DCD-2E10-B60D-64B5505CF9CD}"/>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Seven, Student</a:t>
              </a:r>
            </a:p>
          </p:txBody>
        </p:sp>
        <p:sp>
          <p:nvSpPr>
            <p:cNvPr id="32" name="Text Placeholder 8">
              <a:extLst>
                <a:ext uri="{FF2B5EF4-FFF2-40B4-BE49-F238E27FC236}">
                  <a16:creationId xmlns:a16="http://schemas.microsoft.com/office/drawing/2014/main" id="{25E18CBE-D778-B610-8A87-C1BC6B8E369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55E7E66-F5D2-080B-2D4A-5B0FBB25D982}"/>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Seven, Parent</a:t>
              </a:r>
            </a:p>
          </p:txBody>
        </p:sp>
        <p:sp>
          <p:nvSpPr>
            <p:cNvPr id="37" name="Text Placeholder 8">
              <a:extLst>
                <a:ext uri="{FF2B5EF4-FFF2-40B4-BE49-F238E27FC236}">
                  <a16:creationId xmlns:a16="http://schemas.microsoft.com/office/drawing/2014/main" id="{037F218B-1FD9-93A8-9874-C8D2EF8143C8}"/>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10/24/2011</a:t>
              </a:r>
            </a:p>
          </p:txBody>
        </p:sp>
        <p:sp>
          <p:nvSpPr>
            <p:cNvPr id="38" name="Text Placeholder 8">
              <a:extLst>
                <a:ext uri="{FF2B5EF4-FFF2-40B4-BE49-F238E27FC236}">
                  <a16:creationId xmlns:a16="http://schemas.microsoft.com/office/drawing/2014/main" id="{53CE439A-5B83-0326-6B6C-A1DCDE506309}"/>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DAC61109-086F-73B8-301D-FFC91B0B4020}"/>
                </a:ext>
              </a:extLst>
            </p:cNvPr>
            <p:cNvSpPr txBox="1"/>
            <p:nvPr/>
          </p:nvSpPr>
          <p:spPr>
            <a:xfrm>
              <a:off x="5799483" y="1359512"/>
              <a:ext cx="338482" cy="338554"/>
            </a:xfrm>
            <a:prstGeom prst="rect">
              <a:avLst/>
            </a:prstGeom>
            <a:noFill/>
          </p:spPr>
          <p:txBody>
            <a:bodyPr wrap="square" rtlCol="0">
              <a:spAutoFit/>
            </a:bodyPr>
            <a:lstStyle/>
            <a:p>
              <a:pPr algn="l"/>
              <a:r>
                <a:rPr lang="en-US" sz="1600" b="1" dirty="0"/>
                <a:t>X</a:t>
              </a:r>
            </a:p>
          </p:txBody>
        </p:sp>
        <p:sp>
          <p:nvSpPr>
            <p:cNvPr id="44" name="TextBox 43">
              <a:extLst>
                <a:ext uri="{FF2B5EF4-FFF2-40B4-BE49-F238E27FC236}">
                  <a16:creationId xmlns:a16="http://schemas.microsoft.com/office/drawing/2014/main" id="{862BEFB5-138D-E7DE-39C9-CC8ECD26158D}"/>
                </a:ext>
              </a:extLst>
            </p:cNvPr>
            <p:cNvSpPr txBox="1"/>
            <p:nvPr/>
          </p:nvSpPr>
          <p:spPr>
            <a:xfrm>
              <a:off x="7344833" y="1968428"/>
              <a:ext cx="338482" cy="338554"/>
            </a:xfrm>
            <a:prstGeom prst="rect">
              <a:avLst/>
            </a:prstGeom>
            <a:noFill/>
          </p:spPr>
          <p:txBody>
            <a:bodyPr wrap="square" rtlCol="0">
              <a:spAutoFit/>
            </a:bodyPr>
            <a:lstStyle/>
            <a:p>
              <a:pPr algn="l"/>
              <a:r>
                <a:rPr lang="en-US" sz="1600" b="1"/>
                <a:t>X</a:t>
              </a:r>
            </a:p>
          </p:txBody>
        </p:sp>
        <p:sp>
          <p:nvSpPr>
            <p:cNvPr id="5" name="Text Placeholder 8">
              <a:extLst>
                <a:ext uri="{FF2B5EF4-FFF2-40B4-BE49-F238E27FC236}">
                  <a16:creationId xmlns:a16="http://schemas.microsoft.com/office/drawing/2014/main" id="{B8E665F6-D013-CDAA-B0EB-7463B5E2E1DD}"/>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01/27/12</a:t>
              </a:r>
            </a:p>
          </p:txBody>
        </p:sp>
        <p:sp>
          <p:nvSpPr>
            <p:cNvPr id="6" name="Text Placeholder 8">
              <a:extLst>
                <a:ext uri="{FF2B5EF4-FFF2-40B4-BE49-F238E27FC236}">
                  <a16:creationId xmlns:a16="http://schemas.microsoft.com/office/drawing/2014/main" id="{32D2BEAA-8B44-E518-2A6A-27E82F8E1A2E}"/>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7" name="Text Placeholder 8">
              <a:extLst>
                <a:ext uri="{FF2B5EF4-FFF2-40B4-BE49-F238E27FC236}">
                  <a16:creationId xmlns:a16="http://schemas.microsoft.com/office/drawing/2014/main" id="{22ECCA36-E281-359D-7373-3DC9E62E3B4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8" name="Text Placeholder 8">
              <a:extLst>
                <a:ext uri="{FF2B5EF4-FFF2-40B4-BE49-F238E27FC236}">
                  <a16:creationId xmlns:a16="http://schemas.microsoft.com/office/drawing/2014/main" id="{34F093D2-9F57-1ACB-D552-333C3057151A}"/>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9" name="Text Placeholder 8">
              <a:extLst>
                <a:ext uri="{FF2B5EF4-FFF2-40B4-BE49-F238E27FC236}">
                  <a16:creationId xmlns:a16="http://schemas.microsoft.com/office/drawing/2014/main" id="{3D24C2AA-E832-FDDF-EE35-B3F99EF6992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0" name="Text Placeholder 8">
              <a:extLst>
                <a:ext uri="{FF2B5EF4-FFF2-40B4-BE49-F238E27FC236}">
                  <a16:creationId xmlns:a16="http://schemas.microsoft.com/office/drawing/2014/main" id="{50F3DF08-8749-ABBA-BE61-7A5E0BD29C5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1" name="Text Placeholder 8">
              <a:extLst>
                <a:ext uri="{FF2B5EF4-FFF2-40B4-BE49-F238E27FC236}">
                  <a16:creationId xmlns:a16="http://schemas.microsoft.com/office/drawing/2014/main" id="{1991F37A-80FA-505D-8062-8016DB66E935}"/>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12" name="Text Placeholder 8">
              <a:extLst>
                <a:ext uri="{FF2B5EF4-FFF2-40B4-BE49-F238E27FC236}">
                  <a16:creationId xmlns:a16="http://schemas.microsoft.com/office/drawing/2014/main" id="{A8E1443C-081A-D482-703E-A8E09A8163A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2" name="Text Placeholder 8">
              <a:extLst>
                <a:ext uri="{FF2B5EF4-FFF2-40B4-BE49-F238E27FC236}">
                  <a16:creationId xmlns:a16="http://schemas.microsoft.com/office/drawing/2014/main" id="{F241DDCE-48A0-E243-823C-A3CA9650A535}"/>
                </a:ext>
              </a:extLst>
            </p:cNvPr>
            <p:cNvSpPr txBox="1">
              <a:spLocks/>
            </p:cNvSpPr>
            <p:nvPr/>
          </p:nvSpPr>
          <p:spPr>
            <a:xfrm>
              <a:off x="5847508"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4" name="Text Placeholder 8">
              <a:extLst>
                <a:ext uri="{FF2B5EF4-FFF2-40B4-BE49-F238E27FC236}">
                  <a16:creationId xmlns:a16="http://schemas.microsoft.com/office/drawing/2014/main" id="{7EA4FEED-2C9F-DCAF-9EEE-CCFC66FBAA52}"/>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16" name="Text Placeholder 8">
              <a:extLst>
                <a:ext uri="{FF2B5EF4-FFF2-40B4-BE49-F238E27FC236}">
                  <a16:creationId xmlns:a16="http://schemas.microsoft.com/office/drawing/2014/main" id="{FD6393C9-94D6-7C47-68B6-FE9477A04338}"/>
                </a:ext>
              </a:extLst>
            </p:cNvPr>
            <p:cNvSpPr txBox="1">
              <a:spLocks/>
            </p:cNvSpPr>
            <p:nvPr/>
          </p:nvSpPr>
          <p:spPr>
            <a:xfrm>
              <a:off x="2555054" y="3967016"/>
              <a:ext cx="432516"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15</a:t>
              </a:r>
            </a:p>
          </p:txBody>
        </p:sp>
        <p:sp>
          <p:nvSpPr>
            <p:cNvPr id="15" name="Text Placeholder 8">
              <a:extLst>
                <a:ext uri="{FF2B5EF4-FFF2-40B4-BE49-F238E27FC236}">
                  <a16:creationId xmlns:a16="http://schemas.microsoft.com/office/drawing/2014/main" id="{26A52245-008B-D3A9-92BC-76206DECE79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7" name="Text Placeholder 8">
              <a:extLst>
                <a:ext uri="{FF2B5EF4-FFF2-40B4-BE49-F238E27FC236}">
                  <a16:creationId xmlns:a16="http://schemas.microsoft.com/office/drawing/2014/main" id="{E67D26F8-A90B-3984-9F04-209160DC765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8" name="Text Placeholder 8">
              <a:extLst>
                <a:ext uri="{FF2B5EF4-FFF2-40B4-BE49-F238E27FC236}">
                  <a16:creationId xmlns:a16="http://schemas.microsoft.com/office/drawing/2014/main" id="{117690D6-234E-FF3A-99B4-B25E5FD44530}"/>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9" name="Text Placeholder 8">
              <a:extLst>
                <a:ext uri="{FF2B5EF4-FFF2-40B4-BE49-F238E27FC236}">
                  <a16:creationId xmlns:a16="http://schemas.microsoft.com/office/drawing/2014/main" id="{B5FE3A05-3709-4096-029C-0B4BD8351976}"/>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20" name="Text Placeholder 8">
              <a:extLst>
                <a:ext uri="{FF2B5EF4-FFF2-40B4-BE49-F238E27FC236}">
                  <a16:creationId xmlns:a16="http://schemas.microsoft.com/office/drawing/2014/main" id="{00FDA5C9-E9FF-76C7-3BC9-C48C62D47425}"/>
                </a:ext>
              </a:extLst>
            </p:cNvPr>
            <p:cNvSpPr txBox="1">
              <a:spLocks/>
            </p:cNvSpPr>
            <p:nvPr/>
          </p:nvSpPr>
          <p:spPr>
            <a:xfrm>
              <a:off x="4934704" y="421795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11/08/12</a:t>
              </a:r>
              <a:endParaRPr lang="en-US" sz="1400" dirty="0">
                <a:cs typeface="Calibri"/>
              </a:endParaRPr>
            </a:p>
            <a:p>
              <a:pPr algn="ctr"/>
              <a:endParaRPr lang="en-US" sz="1400" b="1" dirty="0">
                <a:cs typeface="Calibri"/>
              </a:endParaRPr>
            </a:p>
          </p:txBody>
        </p:sp>
        <p:sp>
          <p:nvSpPr>
            <p:cNvPr id="21" name="Text Placeholder 8">
              <a:extLst>
                <a:ext uri="{FF2B5EF4-FFF2-40B4-BE49-F238E27FC236}">
                  <a16:creationId xmlns:a16="http://schemas.microsoft.com/office/drawing/2014/main" id="{BFB999AC-B54C-680D-B96C-EBD3A93AC834}"/>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10/24/11</a:t>
              </a:r>
            </a:p>
          </p:txBody>
        </p:sp>
        <p:sp>
          <p:nvSpPr>
            <p:cNvPr id="22" name="Text Placeholder 8">
              <a:extLst>
                <a:ext uri="{FF2B5EF4-FFF2-40B4-BE49-F238E27FC236}">
                  <a16:creationId xmlns:a16="http://schemas.microsoft.com/office/drawing/2014/main" id="{CE75AF62-A6F9-813C-4485-F6B85D9360A7}"/>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11/21/11</a:t>
              </a:r>
            </a:p>
          </p:txBody>
        </p:sp>
        <p:sp>
          <p:nvSpPr>
            <p:cNvPr id="23" name="Text Placeholder 8">
              <a:extLst>
                <a:ext uri="{FF2B5EF4-FFF2-40B4-BE49-F238E27FC236}">
                  <a16:creationId xmlns:a16="http://schemas.microsoft.com/office/drawing/2014/main" id="{04821AA5-4B11-60C1-5E51-DEC5484CD3C3}"/>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07/27/12</a:t>
              </a:r>
            </a:p>
          </p:txBody>
        </p:sp>
        <p:sp>
          <p:nvSpPr>
            <p:cNvPr id="24" name="Text Placeholder 8">
              <a:extLst>
                <a:ext uri="{FF2B5EF4-FFF2-40B4-BE49-F238E27FC236}">
                  <a16:creationId xmlns:a16="http://schemas.microsoft.com/office/drawing/2014/main" id="{477DA492-54DA-FA5C-547C-5549E5B6BACB}"/>
                </a:ext>
              </a:extLst>
            </p:cNvPr>
            <p:cNvSpPr txBox="1">
              <a:spLocks/>
            </p:cNvSpPr>
            <p:nvPr/>
          </p:nvSpPr>
          <p:spPr>
            <a:xfrm>
              <a:off x="2244646" y="4819374"/>
              <a:ext cx="982276"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25" name="Text Placeholder 8">
              <a:extLst>
                <a:ext uri="{FF2B5EF4-FFF2-40B4-BE49-F238E27FC236}">
                  <a16:creationId xmlns:a16="http://schemas.microsoft.com/office/drawing/2014/main" id="{CFB6D4BB-3787-6034-14A2-5CFFCE1D7855}"/>
                </a:ext>
              </a:extLst>
            </p:cNvPr>
            <p:cNvSpPr txBox="1">
              <a:spLocks/>
            </p:cNvSpPr>
            <p:nvPr/>
          </p:nvSpPr>
          <p:spPr>
            <a:xfrm>
              <a:off x="3154039" y="4817204"/>
              <a:ext cx="966868"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35" name="Text Placeholder 8">
              <a:extLst>
                <a:ext uri="{FF2B5EF4-FFF2-40B4-BE49-F238E27FC236}">
                  <a16:creationId xmlns:a16="http://schemas.microsoft.com/office/drawing/2014/main" id="{3573A55F-7C99-BEA2-5CA1-54ED993977FD}"/>
                </a:ext>
              </a:extLst>
            </p:cNvPr>
            <p:cNvSpPr txBox="1">
              <a:spLocks/>
            </p:cNvSpPr>
            <p:nvPr/>
          </p:nvSpPr>
          <p:spPr>
            <a:xfrm>
              <a:off x="2099207" y="5047413"/>
              <a:ext cx="131192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1400" b="1" dirty="0"/>
                <a:t>11/21/22</a:t>
              </a:r>
              <a:br>
                <a:rPr lang="en-US" sz="1400" b="1" dirty="0"/>
              </a:br>
              <a:r>
                <a:rPr lang="en-US" sz="1400" b="1" dirty="0">
                  <a:cs typeface="Calibri"/>
                </a:rPr>
                <a:t>11</a:t>
              </a:r>
            </a:p>
          </p:txBody>
        </p:sp>
        <p:sp>
          <p:nvSpPr>
            <p:cNvPr id="40" name="Text Placeholder 8">
              <a:extLst>
                <a:ext uri="{FF2B5EF4-FFF2-40B4-BE49-F238E27FC236}">
                  <a16:creationId xmlns:a16="http://schemas.microsoft.com/office/drawing/2014/main" id="{2E0A0051-A0B7-C92E-00E4-486A4C298FC2}"/>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9" name="Text Placeholder 8">
              <a:extLst>
                <a:ext uri="{FF2B5EF4-FFF2-40B4-BE49-F238E27FC236}">
                  <a16:creationId xmlns:a16="http://schemas.microsoft.com/office/drawing/2014/main" id="{D36D0036-445E-A434-AB3E-DFEFF3BA5746}"/>
                </a:ext>
              </a:extLst>
            </p:cNvPr>
            <p:cNvSpPr txBox="1">
              <a:spLocks/>
            </p:cNvSpPr>
            <p:nvPr/>
          </p:nvSpPr>
          <p:spPr>
            <a:xfrm>
              <a:off x="3079602" y="6658692"/>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41" name="Text Placeholder 8">
              <a:extLst>
                <a:ext uri="{FF2B5EF4-FFF2-40B4-BE49-F238E27FC236}">
                  <a16:creationId xmlns:a16="http://schemas.microsoft.com/office/drawing/2014/main" id="{B08BFE82-1C79-E61E-E1E8-27AF03A3808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08/22/16</a:t>
              </a:r>
            </a:p>
          </p:txBody>
        </p:sp>
        <p:sp>
          <p:nvSpPr>
            <p:cNvPr id="28" name="Rounded Rectangle 27" descr="Highlight on Status of Requirements TK/K-12 row.">
              <a:extLst>
                <a:ext uri="{FF2B5EF4-FFF2-40B4-BE49-F238E27FC236}">
                  <a16:creationId xmlns:a16="http://schemas.microsoft.com/office/drawing/2014/main" id="{6D859E80-8ECA-1F00-DFAE-14A2825D7F53}"/>
                </a:ext>
                <a:ext uri="{C183D7F6-B498-43B3-948B-1728B52AA6E4}">
                  <adec:decorative xmlns:adec="http://schemas.microsoft.com/office/drawing/2017/decorative" val="0"/>
                </a:ext>
              </a:extLst>
            </p:cNvPr>
            <p:cNvSpPr/>
            <p:nvPr/>
          </p:nvSpPr>
          <p:spPr>
            <a:xfrm>
              <a:off x="363471" y="7044725"/>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Text Placeholder 8">
              <a:extLst>
                <a:ext uri="{FF2B5EF4-FFF2-40B4-BE49-F238E27FC236}">
                  <a16:creationId xmlns:a16="http://schemas.microsoft.com/office/drawing/2014/main" id="{3ED53163-75AD-AB78-58F0-AC0ECCE890E5}"/>
                </a:ext>
              </a:extLst>
            </p:cNvPr>
            <p:cNvSpPr txBox="1">
              <a:spLocks/>
            </p:cNvSpPr>
            <p:nvPr/>
          </p:nvSpPr>
          <p:spPr>
            <a:xfrm>
              <a:off x="2148578" y="7100809"/>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0" name="Text Placeholder 8">
              <a:extLst>
                <a:ext uri="{FF2B5EF4-FFF2-40B4-BE49-F238E27FC236}">
                  <a16:creationId xmlns:a16="http://schemas.microsoft.com/office/drawing/2014/main" id="{200B2B3B-E04D-7DF4-ED23-3591B1B8754A}"/>
                </a:ext>
              </a:extLst>
            </p:cNvPr>
            <p:cNvSpPr txBox="1">
              <a:spLocks/>
            </p:cNvSpPr>
            <p:nvPr/>
          </p:nvSpPr>
          <p:spPr>
            <a:xfrm>
              <a:off x="3100172" y="708992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33" name="Text Placeholder 8">
              <a:extLst>
                <a:ext uri="{FF2B5EF4-FFF2-40B4-BE49-F238E27FC236}">
                  <a16:creationId xmlns:a16="http://schemas.microsoft.com/office/drawing/2014/main" id="{613F1AE1-1EDB-16F0-922A-C23AFCB55981}"/>
                </a:ext>
              </a:extLst>
            </p:cNvPr>
            <p:cNvSpPr txBox="1">
              <a:spLocks/>
            </p:cNvSpPr>
            <p:nvPr/>
          </p:nvSpPr>
          <p:spPr>
            <a:xfrm>
              <a:off x="8783570" y="7089923"/>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08/15/24</a:t>
              </a:r>
            </a:p>
          </p:txBody>
        </p:sp>
      </p:grpSp>
      <p:sp>
        <p:nvSpPr>
          <p:cNvPr id="4" name="TextBox 3">
            <a:extLst>
              <a:ext uri="{FF2B5EF4-FFF2-40B4-BE49-F238E27FC236}">
                <a16:creationId xmlns:a16="http://schemas.microsoft.com/office/drawing/2014/main" id="{72C7C746-5833-5111-D347-0FDA40BDF6F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7097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7</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7</a:t>
            </a:r>
            <a:r>
              <a:rPr lang="en-US" sz="4000" b="1" baseline="30000" dirty="0">
                <a:cs typeface="Calibri"/>
              </a:rPr>
              <a:t>th</a:t>
            </a:r>
            <a:r>
              <a:rPr lang="en-US" sz="4000" b="1" dirty="0">
                <a:cs typeface="Calibri"/>
              </a:rPr>
              <a:t> Grade Admission</a:t>
            </a:r>
            <a:endParaRPr lang="en-US" sz="4000" dirty="0"/>
          </a:p>
        </p:txBody>
      </p:sp>
    </p:spTree>
    <p:extLst>
      <p:ext uri="{BB962C8B-B14F-4D97-AF65-F5344CB8AC3E}">
        <p14:creationId xmlns:p14="http://schemas.microsoft.com/office/powerpoint/2010/main" val="364617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p:txBody>
          <a:bodyPr/>
          <a:lstStyle/>
          <a:p>
            <a:r>
              <a:rPr lang="en-US" dirty="0"/>
              <a:t>Student 7 (PME)</a:t>
            </a:r>
          </a:p>
        </p:txBody>
      </p:sp>
      <p:sp>
        <p:nvSpPr>
          <p:cNvPr id="4" name="Text Placeholder 3">
            <a:extLst>
              <a:ext uri="{FF2B5EF4-FFF2-40B4-BE49-F238E27FC236}">
                <a16:creationId xmlns:a16="http://schemas.microsoft.com/office/drawing/2014/main" id="{6CB9D74E-3779-C9AB-EDDE-04385D98D0E9}"/>
              </a:ext>
            </a:extLst>
          </p:cNvPr>
          <p:cNvSpPr>
            <a:spLocks noGrp="1"/>
          </p:cNvSpPr>
          <p:nvPr>
            <p:ph type="body" sz="quarter" idx="14"/>
          </p:nvPr>
        </p:nvSpPr>
        <p:spPr>
          <a:xfrm>
            <a:off x="691514" y="1287706"/>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Permanent Medical Exemption</a:t>
            </a:r>
            <a:endParaRPr lang="en-US" sz="2400">
              <a:ea typeface="Tahoma"/>
            </a:endParaRPr>
          </a:p>
        </p:txBody>
      </p:sp>
      <p:grpSp>
        <p:nvGrpSpPr>
          <p:cNvPr id="5" name="Group 4" descr="Sample PME">
            <a:extLst>
              <a:ext uri="{FF2B5EF4-FFF2-40B4-BE49-F238E27FC236}">
                <a16:creationId xmlns:a16="http://schemas.microsoft.com/office/drawing/2014/main" id="{1883E05C-079A-49EB-186D-99375A6F4E36}"/>
              </a:ext>
            </a:extLst>
          </p:cNvPr>
          <p:cNvGrpSpPr/>
          <p:nvPr/>
        </p:nvGrpSpPr>
        <p:grpSpPr>
          <a:xfrm>
            <a:off x="1373601" y="1996837"/>
            <a:ext cx="7050218" cy="5626616"/>
            <a:chOff x="1373601" y="1996837"/>
            <a:chExt cx="7050218" cy="5626616"/>
          </a:xfrm>
        </p:grpSpPr>
        <p:pic>
          <p:nvPicPr>
            <p:cNvPr id="3" name="Picture 2" descr="Sample PME form">
              <a:extLst>
                <a:ext uri="{FF2B5EF4-FFF2-40B4-BE49-F238E27FC236}">
                  <a16:creationId xmlns:a16="http://schemas.microsoft.com/office/drawing/2014/main" id="{CDC6EF97-037A-C497-428C-44F4C170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601" y="1996837"/>
              <a:ext cx="7050218" cy="5626616"/>
            </a:xfrm>
            <a:prstGeom prst="rect">
              <a:avLst/>
            </a:prstGeom>
          </p:spPr>
        </p:pic>
        <p:grpSp>
          <p:nvGrpSpPr>
            <p:cNvPr id="2" name="Group 1" descr="Sample medical exemption">
              <a:extLst>
                <a:ext uri="{FF2B5EF4-FFF2-40B4-BE49-F238E27FC236}">
                  <a16:creationId xmlns:a16="http://schemas.microsoft.com/office/drawing/2014/main" id="{D79BF001-A715-F9DA-E4E0-1901DB3A67B7}"/>
                </a:ext>
              </a:extLst>
            </p:cNvPr>
            <p:cNvGrpSpPr/>
            <p:nvPr/>
          </p:nvGrpSpPr>
          <p:grpSpPr>
            <a:xfrm>
              <a:off x="1604622" y="2565077"/>
              <a:ext cx="6793797" cy="3760775"/>
              <a:chOff x="1604622" y="2565077"/>
              <a:chExt cx="6793797" cy="3760775"/>
            </a:xfrm>
          </p:grpSpPr>
          <p:sp>
            <p:nvSpPr>
              <p:cNvPr id="33" name="Rounded Rectangle 32">
                <a:extLst>
                  <a:ext uri="{FF2B5EF4-FFF2-40B4-BE49-F238E27FC236}">
                    <a16:creationId xmlns:a16="http://schemas.microsoft.com/office/drawing/2014/main" id="{A89E72B3-29C4-1F0C-5527-0BBE10A76667}"/>
                  </a:ext>
                  <a:ext uri="{C183D7F6-B498-43B3-948B-1728B52AA6E4}">
                    <adec:decorative xmlns:adec="http://schemas.microsoft.com/office/drawing/2017/decorative" val="1"/>
                  </a:ext>
                </a:extLst>
              </p:cNvPr>
              <p:cNvSpPr/>
              <p:nvPr/>
            </p:nvSpPr>
            <p:spPr>
              <a:xfrm>
                <a:off x="6739551" y="2565077"/>
                <a:ext cx="1363190" cy="35427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 Placeholder 8">
                <a:extLst>
                  <a:ext uri="{FF2B5EF4-FFF2-40B4-BE49-F238E27FC236}">
                    <a16:creationId xmlns:a16="http://schemas.microsoft.com/office/drawing/2014/main" id="{ADAE578F-00D2-7240-76EA-B4C26CA5D2CF}"/>
                  </a:ext>
                </a:extLst>
              </p:cNvPr>
              <p:cNvSpPr txBox="1">
                <a:spLocks/>
              </p:cNvSpPr>
              <p:nvPr/>
            </p:nvSpPr>
            <p:spPr>
              <a:xfrm>
                <a:off x="6739551" y="2590201"/>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08/15/24</a:t>
                </a:r>
              </a:p>
            </p:txBody>
          </p:sp>
          <p:sp>
            <p:nvSpPr>
              <p:cNvPr id="34" name="Rounded Rectangle 33">
                <a:extLst>
                  <a:ext uri="{FF2B5EF4-FFF2-40B4-BE49-F238E27FC236}">
                    <a16:creationId xmlns:a16="http://schemas.microsoft.com/office/drawing/2014/main" id="{D1467796-2696-9A45-D331-106B58BBFE88}"/>
                  </a:ext>
                  <a:ext uri="{C183D7F6-B498-43B3-948B-1728B52AA6E4}">
                    <adec:decorative xmlns:adec="http://schemas.microsoft.com/office/drawing/2017/decorative" val="1"/>
                  </a:ext>
                </a:extLst>
              </p:cNvPr>
              <p:cNvSpPr/>
              <p:nvPr/>
            </p:nvSpPr>
            <p:spPr>
              <a:xfrm>
                <a:off x="1604622" y="3596208"/>
                <a:ext cx="6588176" cy="1100416"/>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8" name="Text Placeholder 8">
                <a:extLst>
                  <a:ext uri="{FF2B5EF4-FFF2-40B4-BE49-F238E27FC236}">
                    <a16:creationId xmlns:a16="http://schemas.microsoft.com/office/drawing/2014/main" id="{2F509271-3945-2AB2-9D3E-19F8DDB26AFC}"/>
                  </a:ext>
                </a:extLst>
              </p:cNvPr>
              <p:cNvSpPr txBox="1">
                <a:spLocks/>
              </p:cNvSpPr>
              <p:nvPr/>
            </p:nvSpPr>
            <p:spPr>
              <a:xfrm>
                <a:off x="2696613" y="3657503"/>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Student Seven</a:t>
                </a:r>
              </a:p>
            </p:txBody>
          </p:sp>
          <p:sp>
            <p:nvSpPr>
              <p:cNvPr id="19" name="Text Placeholder 8">
                <a:extLst>
                  <a:ext uri="{FF2B5EF4-FFF2-40B4-BE49-F238E27FC236}">
                    <a16:creationId xmlns:a16="http://schemas.microsoft.com/office/drawing/2014/main" id="{47E099A2-BFBC-1571-F00E-97AA00CADDC5}"/>
                  </a:ext>
                </a:extLst>
              </p:cNvPr>
              <p:cNvSpPr txBox="1">
                <a:spLocks/>
              </p:cNvSpPr>
              <p:nvPr/>
            </p:nvSpPr>
            <p:spPr>
              <a:xfrm>
                <a:off x="6556570" y="3657503"/>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ea typeface="Arial" panose="020B0604020202020204" pitchFamily="34" charset="0"/>
                  </a:rPr>
                  <a:t>10/10</a:t>
                </a:r>
                <a:r>
                  <a:rPr lang="en-US" sz="2100" b="1" dirty="0">
                    <a:effectLst/>
                    <a:ea typeface="Arial" panose="020B0604020202020204" pitchFamily="34" charset="0"/>
                  </a:rPr>
                  <a:t>/2012</a:t>
                </a:r>
                <a:endParaRPr lang="en-US" sz="2100" b="1" dirty="0"/>
              </a:p>
            </p:txBody>
          </p:sp>
          <p:sp>
            <p:nvSpPr>
              <p:cNvPr id="20" name="Text Placeholder 8">
                <a:extLst>
                  <a:ext uri="{FF2B5EF4-FFF2-40B4-BE49-F238E27FC236}">
                    <a16:creationId xmlns:a16="http://schemas.microsoft.com/office/drawing/2014/main" id="{47F6BFC1-E19A-BED5-6E2C-76C88026CBF3}"/>
                  </a:ext>
                </a:extLst>
              </p:cNvPr>
              <p:cNvSpPr txBox="1">
                <a:spLocks/>
              </p:cNvSpPr>
              <p:nvPr/>
            </p:nvSpPr>
            <p:spPr>
              <a:xfrm>
                <a:off x="2900972" y="3983744"/>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Parent Seven</a:t>
                </a:r>
              </a:p>
            </p:txBody>
          </p:sp>
          <p:sp>
            <p:nvSpPr>
              <p:cNvPr id="21" name="Text Placeholder 8">
                <a:extLst>
                  <a:ext uri="{FF2B5EF4-FFF2-40B4-BE49-F238E27FC236}">
                    <a16:creationId xmlns:a16="http://schemas.microsoft.com/office/drawing/2014/main" id="{426E83ED-14FC-1591-A613-E4F1699A5A15}"/>
                  </a:ext>
                </a:extLst>
              </p:cNvPr>
              <p:cNvSpPr txBox="1">
                <a:spLocks/>
              </p:cNvSpPr>
              <p:nvPr/>
            </p:nvSpPr>
            <p:spPr>
              <a:xfrm>
                <a:off x="3461424" y="4334925"/>
                <a:ext cx="3472775"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Champions Middle School</a:t>
                </a:r>
              </a:p>
            </p:txBody>
          </p:sp>
          <p:sp>
            <p:nvSpPr>
              <p:cNvPr id="35" name="Rounded Rectangle 34">
                <a:extLst>
                  <a:ext uri="{FF2B5EF4-FFF2-40B4-BE49-F238E27FC236}">
                    <a16:creationId xmlns:a16="http://schemas.microsoft.com/office/drawing/2014/main" id="{1547F044-6D67-FCC2-8ABB-19F0A9D71D34}"/>
                  </a:ext>
                  <a:ext uri="{C183D7F6-B498-43B3-948B-1728B52AA6E4}">
                    <adec:decorative xmlns:adec="http://schemas.microsoft.com/office/drawing/2017/decorative" val="1"/>
                  </a:ext>
                </a:extLst>
              </p:cNvPr>
              <p:cNvSpPr/>
              <p:nvPr/>
            </p:nvSpPr>
            <p:spPr>
              <a:xfrm>
                <a:off x="5429160" y="4898481"/>
                <a:ext cx="1898740" cy="3366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 Placeholder 8">
                <a:extLst>
                  <a:ext uri="{FF2B5EF4-FFF2-40B4-BE49-F238E27FC236}">
                    <a16:creationId xmlns:a16="http://schemas.microsoft.com/office/drawing/2014/main" id="{023A25B3-1F85-AFA0-259A-F515D5505750}"/>
                  </a:ext>
                </a:extLst>
              </p:cNvPr>
              <p:cNvSpPr txBox="1">
                <a:spLocks/>
              </p:cNvSpPr>
              <p:nvPr/>
            </p:nvSpPr>
            <p:spPr>
              <a:xfrm>
                <a:off x="5429160" y="4923157"/>
                <a:ext cx="2381820"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solidFill>
                      <a:schemeClr val="accent1">
                        <a:lumMod val="75000"/>
                      </a:schemeClr>
                    </a:solidFill>
                  </a:rPr>
                  <a:t>7</a:t>
                </a:r>
                <a:r>
                  <a:rPr lang="en-US" sz="2100" b="1" baseline="30000" dirty="0">
                    <a:solidFill>
                      <a:schemeClr val="accent1">
                        <a:lumMod val="75000"/>
                      </a:schemeClr>
                    </a:solidFill>
                  </a:rPr>
                  <a:t>th</a:t>
                </a:r>
                <a:r>
                  <a:rPr lang="en-US" sz="2100" b="1" dirty="0">
                    <a:solidFill>
                      <a:schemeClr val="accent1">
                        <a:lumMod val="75000"/>
                      </a:schemeClr>
                    </a:solidFill>
                  </a:rPr>
                  <a:t> – 12</a:t>
                </a:r>
                <a:r>
                  <a:rPr lang="en-US" sz="2100" b="1" baseline="30000" dirty="0">
                    <a:solidFill>
                      <a:schemeClr val="accent1">
                        <a:lumMod val="75000"/>
                      </a:schemeClr>
                    </a:solidFill>
                  </a:rPr>
                  <a:t>th</a:t>
                </a:r>
                <a:r>
                  <a:rPr lang="en-US" sz="2100" b="1" dirty="0">
                    <a:solidFill>
                      <a:schemeClr val="accent1">
                        <a:lumMod val="75000"/>
                      </a:schemeClr>
                    </a:solidFill>
                  </a:rPr>
                  <a:t> Grade</a:t>
                </a:r>
              </a:p>
            </p:txBody>
          </p:sp>
          <p:sp>
            <p:nvSpPr>
              <p:cNvPr id="23" name="Rounded Rectangle 22">
                <a:extLst>
                  <a:ext uri="{FF2B5EF4-FFF2-40B4-BE49-F238E27FC236}">
                    <a16:creationId xmlns:a16="http://schemas.microsoft.com/office/drawing/2014/main" id="{524FCD73-5990-2723-757A-606F4F7CFABC}"/>
                  </a:ext>
                  <a:ext uri="{C183D7F6-B498-43B3-948B-1728B52AA6E4}">
                    <adec:decorative xmlns:adec="http://schemas.microsoft.com/office/drawing/2017/decorative" val="1"/>
                  </a:ext>
                </a:extLst>
              </p:cNvPr>
              <p:cNvSpPr/>
              <p:nvPr/>
            </p:nvSpPr>
            <p:spPr>
              <a:xfrm>
                <a:off x="1746006" y="5822788"/>
                <a:ext cx="1233424" cy="50306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 name="Text Placeholder 8">
                <a:extLst>
                  <a:ext uri="{FF2B5EF4-FFF2-40B4-BE49-F238E27FC236}">
                    <a16:creationId xmlns:a16="http://schemas.microsoft.com/office/drawing/2014/main" id="{862F1039-C9E1-A73E-C525-1E395F8442EA}"/>
                  </a:ext>
                </a:extLst>
              </p:cNvPr>
              <p:cNvSpPr txBox="1">
                <a:spLocks/>
              </p:cNvSpPr>
              <p:nvPr/>
            </p:nvSpPr>
            <p:spPr>
              <a:xfrm>
                <a:off x="1788816" y="5869612"/>
                <a:ext cx="1223205" cy="3927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dirty="0">
                    <a:latin typeface="Arial Narrow" panose="020B0604020202020204" pitchFamily="34" charset="0"/>
                    <a:cs typeface="Arial Narrow" panose="020B0604020202020204" pitchFamily="34" charset="0"/>
                  </a:rPr>
                  <a:t>Varicella</a:t>
                </a:r>
                <a:endParaRPr lang="en-US" sz="2000" dirty="0">
                  <a:latin typeface="Arial Narrow" panose="020B0604020202020204" pitchFamily="34" charset="0"/>
                  <a:cs typeface="Arial Narrow" panose="020B0604020202020204" pitchFamily="34" charset="0"/>
                </a:endParaRPr>
              </a:p>
            </p:txBody>
          </p:sp>
          <p:sp>
            <p:nvSpPr>
              <p:cNvPr id="25" name="Text Placeholder 8">
                <a:extLst>
                  <a:ext uri="{FF2B5EF4-FFF2-40B4-BE49-F238E27FC236}">
                    <a16:creationId xmlns:a16="http://schemas.microsoft.com/office/drawing/2014/main" id="{E7ED0B0B-4799-0F18-F37B-FFA3FC736ECE}"/>
                  </a:ext>
                  <a:ext uri="{C183D7F6-B498-43B3-948B-1728B52AA6E4}">
                    <adec:decorative xmlns:adec="http://schemas.microsoft.com/office/drawing/2017/decorative" val="1"/>
                  </a:ext>
                </a:extLst>
              </p:cNvPr>
              <p:cNvSpPr txBox="1">
                <a:spLocks/>
              </p:cNvSpPr>
              <p:nvPr/>
            </p:nvSpPr>
            <p:spPr>
              <a:xfrm>
                <a:off x="3063645" y="5907451"/>
                <a:ext cx="2217534" cy="320146"/>
              </a:xfrm>
              <a:prstGeom prst="rect">
                <a:avLst/>
              </a:prstGeom>
              <a:no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latin typeface="Arial Narrow" panose="020B0604020202020204" pitchFamily="34" charset="0"/>
                    <a:cs typeface="Arial Narrow" panose="020B0604020202020204" pitchFamily="34" charset="0"/>
                  </a:rPr>
                  <a:t>History of disease</a:t>
                </a:r>
              </a:p>
            </p:txBody>
          </p:sp>
          <p:sp>
            <p:nvSpPr>
              <p:cNvPr id="26" name="Text Placeholder 8">
                <a:extLst>
                  <a:ext uri="{FF2B5EF4-FFF2-40B4-BE49-F238E27FC236}">
                    <a16:creationId xmlns:a16="http://schemas.microsoft.com/office/drawing/2014/main" id="{BA5BD182-FC50-FF71-3BB8-1D97BAFBA6BA}"/>
                  </a:ext>
                </a:extLst>
              </p:cNvPr>
              <p:cNvSpPr txBox="1">
                <a:spLocks/>
              </p:cNvSpPr>
              <p:nvPr/>
            </p:nvSpPr>
            <p:spPr>
              <a:xfrm>
                <a:off x="5383666" y="5902584"/>
                <a:ext cx="1060743"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dirty="0">
                    <a:latin typeface="Arial Narrow" panose="020B0604020202020204" pitchFamily="34" charset="0"/>
                    <a:cs typeface="Arial Narrow" panose="020B0604020202020204" pitchFamily="34" charset="0"/>
                  </a:rPr>
                  <a:t>Permanent</a:t>
                </a:r>
              </a:p>
            </p:txBody>
          </p:sp>
          <p:sp>
            <p:nvSpPr>
              <p:cNvPr id="27" name="Rounded Rectangle 26">
                <a:extLst>
                  <a:ext uri="{FF2B5EF4-FFF2-40B4-BE49-F238E27FC236}">
                    <a16:creationId xmlns:a16="http://schemas.microsoft.com/office/drawing/2014/main" id="{2B109B22-E9F8-B514-7CCA-EEAA71F181F4}"/>
                  </a:ext>
                  <a:ext uri="{C183D7F6-B498-43B3-948B-1728B52AA6E4}">
                    <adec:decorative xmlns:adec="http://schemas.microsoft.com/office/drawing/2017/decorative" val="1"/>
                  </a:ext>
                </a:extLst>
              </p:cNvPr>
              <p:cNvSpPr/>
              <p:nvPr/>
            </p:nvSpPr>
            <p:spPr>
              <a:xfrm>
                <a:off x="6413500" y="5801298"/>
                <a:ext cx="1571874" cy="52455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Text Placeholder 8">
                <a:extLst>
                  <a:ext uri="{FF2B5EF4-FFF2-40B4-BE49-F238E27FC236}">
                    <a16:creationId xmlns:a16="http://schemas.microsoft.com/office/drawing/2014/main" id="{0AFF9FAE-252B-26C5-25EB-2972C36E48A5}"/>
                  </a:ext>
                </a:extLst>
              </p:cNvPr>
              <p:cNvSpPr txBox="1">
                <a:spLocks/>
              </p:cNvSpPr>
              <p:nvPr/>
            </p:nvSpPr>
            <p:spPr>
              <a:xfrm>
                <a:off x="6413500" y="5921677"/>
                <a:ext cx="167640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latin typeface="Arial Narrow" panose="020B0604020202020204" pitchFamily="34" charset="0"/>
                    <a:cs typeface="Arial Narrow" panose="020B0604020202020204" pitchFamily="34" charset="0"/>
                  </a:rPr>
                  <a:t>End of 12</a:t>
                </a:r>
                <a:r>
                  <a:rPr lang="en-US" sz="1800" baseline="30000" dirty="0">
                    <a:latin typeface="Arial Narrow" panose="020B0604020202020204" pitchFamily="34" charset="0"/>
                    <a:cs typeface="Arial Narrow" panose="020B0604020202020204" pitchFamily="34" charset="0"/>
                  </a:rPr>
                  <a:t>th</a:t>
                </a:r>
                <a:r>
                  <a:rPr lang="en-US" sz="1800" dirty="0">
                    <a:latin typeface="Arial Narrow" panose="020B0604020202020204" pitchFamily="34" charset="0"/>
                    <a:cs typeface="Arial Narrow" panose="020B0604020202020204" pitchFamily="34" charset="0"/>
                  </a:rPr>
                  <a:t> grade</a:t>
                </a:r>
              </a:p>
            </p:txBody>
          </p:sp>
        </p:grpSp>
      </p:grpSp>
      <p:sp>
        <p:nvSpPr>
          <p:cNvPr id="16" name="TextBox 15">
            <a:extLst>
              <a:ext uri="{FF2B5EF4-FFF2-40B4-BE49-F238E27FC236}">
                <a16:creationId xmlns:a16="http://schemas.microsoft.com/office/drawing/2014/main" id="{41A647FB-CF75-A494-4D36-38E988E3AF6E}"/>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355515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43A2B-BD1F-1419-AB15-E20B545384C0}"/>
              </a:ext>
            </a:extLst>
          </p:cNvPr>
          <p:cNvSpPr>
            <a:spLocks noGrp="1"/>
          </p:cNvSpPr>
          <p:nvPr>
            <p:ph type="title"/>
          </p:nvPr>
        </p:nvSpPr>
        <p:spPr>
          <a:xfrm>
            <a:off x="326571" y="118484"/>
            <a:ext cx="8675370" cy="723614"/>
          </a:xfrm>
        </p:spPr>
        <p:txBody>
          <a:bodyPr>
            <a:normAutofit/>
          </a:bodyPr>
          <a:lstStyle/>
          <a:p>
            <a:r>
              <a:rPr lang="en-US" sz="2000" dirty="0"/>
              <a:t>Student 7: Immunization Record </a:t>
            </a:r>
            <a:r>
              <a:rPr lang="en-US" sz="2000" b="0" dirty="0"/>
              <a:t>(page 1)</a:t>
            </a:r>
            <a:endParaRPr lang="en-US" sz="2000" dirty="0"/>
          </a:p>
        </p:txBody>
      </p:sp>
      <p:graphicFrame>
        <p:nvGraphicFramePr>
          <p:cNvPr id="12" name="Table 11">
            <a:extLst>
              <a:ext uri="{FF2B5EF4-FFF2-40B4-BE49-F238E27FC236}">
                <a16:creationId xmlns:a16="http://schemas.microsoft.com/office/drawing/2014/main" id="{3B63BC9F-987B-4F0A-9973-5A18B1DAEE20}"/>
              </a:ext>
            </a:extLst>
          </p:cNvPr>
          <p:cNvGraphicFramePr>
            <a:graphicFrameLocks noGrp="1"/>
          </p:cNvGraphicFramePr>
          <p:nvPr>
            <p:extLst>
              <p:ext uri="{D42A27DB-BD31-4B8C-83A1-F6EECF244321}">
                <p14:modId xmlns:p14="http://schemas.microsoft.com/office/powerpoint/2010/main" val="1880247943"/>
              </p:ext>
            </p:extLst>
          </p:nvPr>
        </p:nvGraphicFramePr>
        <p:xfrm>
          <a:off x="326571" y="1056558"/>
          <a:ext cx="9405257" cy="5718387"/>
        </p:xfrm>
        <a:graphic>
          <a:graphicData uri="http://schemas.openxmlformats.org/drawingml/2006/table">
            <a:tbl>
              <a:tblPr firstRow="1" firstCol="1" bandRow="1"/>
              <a:tblGrid>
                <a:gridCol w="1083129">
                  <a:extLst>
                    <a:ext uri="{9D8B030D-6E8A-4147-A177-3AD203B41FA5}">
                      <a16:colId xmlns:a16="http://schemas.microsoft.com/office/drawing/2014/main" val="2752199515"/>
                    </a:ext>
                  </a:extLst>
                </a:gridCol>
                <a:gridCol w="723900">
                  <a:extLst>
                    <a:ext uri="{9D8B030D-6E8A-4147-A177-3AD203B41FA5}">
                      <a16:colId xmlns:a16="http://schemas.microsoft.com/office/drawing/2014/main" val="2026319176"/>
                    </a:ext>
                  </a:extLst>
                </a:gridCol>
                <a:gridCol w="1285875">
                  <a:extLst>
                    <a:ext uri="{9D8B030D-6E8A-4147-A177-3AD203B41FA5}">
                      <a16:colId xmlns:a16="http://schemas.microsoft.com/office/drawing/2014/main" val="2886738931"/>
                    </a:ext>
                  </a:extLst>
                </a:gridCol>
                <a:gridCol w="1251111">
                  <a:extLst>
                    <a:ext uri="{9D8B030D-6E8A-4147-A177-3AD203B41FA5}">
                      <a16:colId xmlns:a16="http://schemas.microsoft.com/office/drawing/2014/main" val="3604176101"/>
                    </a:ext>
                  </a:extLst>
                </a:gridCol>
                <a:gridCol w="2042382">
                  <a:extLst>
                    <a:ext uri="{9D8B030D-6E8A-4147-A177-3AD203B41FA5}">
                      <a16:colId xmlns:a16="http://schemas.microsoft.com/office/drawing/2014/main" val="3090677696"/>
                    </a:ext>
                  </a:extLst>
                </a:gridCol>
                <a:gridCol w="3018860">
                  <a:extLst>
                    <a:ext uri="{9D8B030D-6E8A-4147-A177-3AD203B41FA5}">
                      <a16:colId xmlns:a16="http://schemas.microsoft.com/office/drawing/2014/main" val="4127805641"/>
                    </a:ext>
                  </a:extLst>
                </a:gridCol>
              </a:tblGrid>
              <a:tr h="6416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12/01/21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8yrs 11mo 22d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11/19/22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9yrs 11mo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108500"/>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08/30/23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10yrs 8mo 20d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16551"/>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6mo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67532"/>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03/20/14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5mo 10d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8401"/>
                  </a:ext>
                </a:extLst>
              </a:tr>
              <a:tr h="375649">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08/10/17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4yrs 10mo 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Kinrix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016"/>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10/23/20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0mo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Vaqta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24160"/>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08/19/21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10mo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98907"/>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6mo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bl>
          </a:graphicData>
        </a:graphic>
      </p:graphicFrame>
      <p:sp>
        <p:nvSpPr>
          <p:cNvPr id="2" name="Slide Number Placeholder 1">
            <a:extLst>
              <a:ext uri="{FF2B5EF4-FFF2-40B4-BE49-F238E27FC236}">
                <a16:creationId xmlns:a16="http://schemas.microsoft.com/office/drawing/2014/main" id="{11CC8CA5-F424-43E2-BE33-31639DEF0494}"/>
              </a:ext>
            </a:extLst>
          </p:cNvPr>
          <p:cNvSpPr>
            <a:spLocks noGrp="1"/>
          </p:cNvSpPr>
          <p:nvPr>
            <p:ph type="sldNum" sz="quarter" idx="12"/>
          </p:nvPr>
        </p:nvSpPr>
        <p:spPr/>
        <p:txBody>
          <a:bodyPr/>
          <a:lstStyle/>
          <a:p>
            <a:fld id="{13D703BF-151A-0D40-8508-CABBAD09F9A9}" type="slidenum">
              <a:rPr lang="en-US" smtClean="0"/>
              <a:pPr/>
              <a:t>19</a:t>
            </a:fld>
            <a:endParaRPr lang="en-US"/>
          </a:p>
        </p:txBody>
      </p:sp>
      <p:sp>
        <p:nvSpPr>
          <p:cNvPr id="4" name="TextBox 3">
            <a:extLst>
              <a:ext uri="{FF2B5EF4-FFF2-40B4-BE49-F238E27FC236}">
                <a16:creationId xmlns:a16="http://schemas.microsoft.com/office/drawing/2014/main" id="{F79A3005-96B7-11DF-084C-76798D2B49FF}"/>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84129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BEE8BA3-F770-CD2D-2298-FFF74A9F25C0}"/>
              </a:ext>
            </a:extLst>
          </p:cNvPr>
          <p:cNvSpPr>
            <a:spLocks noGrp="1"/>
          </p:cNvSpPr>
          <p:nvPr>
            <p:ph type="title"/>
          </p:nvPr>
        </p:nvSpPr>
        <p:spPr>
          <a:xfrm>
            <a:off x="691515" y="413811"/>
            <a:ext cx="8675370" cy="723614"/>
          </a:xfrm>
        </p:spPr>
        <p:txBody>
          <a:bodyPr/>
          <a:lstStyle/>
          <a:p>
            <a:r>
              <a:rPr lang="en-US" dirty="0"/>
              <a:t>Becoming Immunization Champions</a:t>
            </a:r>
          </a:p>
        </p:txBody>
      </p:sp>
      <p:pic>
        <p:nvPicPr>
          <p:cNvPr id="1026" name="Picture 2" descr="School staff thinking “High immunization rates help prevent the spread of infectious diseases">
            <a:extLst>
              <a:ext uri="{FF2B5EF4-FFF2-40B4-BE49-F238E27FC236}">
                <a16:creationId xmlns:a16="http://schemas.microsoft.com/office/drawing/2014/main" id="{A3AA6585-F2F9-49E8-8834-B36A6F167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 y="1874369"/>
            <a:ext cx="7569200" cy="46554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4" descr="Immunization Champion in super hero outfit with thumbs up">
            <a:extLst>
              <a:ext uri="{FF2B5EF4-FFF2-40B4-BE49-F238E27FC236}">
                <a16:creationId xmlns:a16="http://schemas.microsoft.com/office/drawing/2014/main" id="{94704B38-4527-84C5-C4AF-F90847EF796C}"/>
              </a:ext>
            </a:extLst>
          </p:cNvPr>
          <p:cNvPicPr>
            <a:picLocks noChangeAspect="1"/>
          </p:cNvPicPr>
          <p:nvPr/>
        </p:nvPicPr>
        <p:blipFill rotWithShape="1">
          <a:blip r:embed="rId4"/>
          <a:srcRect l="7600" t="-40" r="9921" b="19395"/>
          <a:stretch/>
        </p:blipFill>
        <p:spPr>
          <a:xfrm>
            <a:off x="6954164" y="2999543"/>
            <a:ext cx="2962000" cy="2898488"/>
          </a:xfrm>
          <a:prstGeom prst="ellipse">
            <a:avLst/>
          </a:prstGeom>
          <a:ln w="12700" cap="rnd">
            <a:solidFill>
              <a:srgbClr val="FFC000"/>
            </a:solidFill>
          </a:ln>
          <a:effectLst/>
        </p:spPr>
      </p:pic>
      <p:sp>
        <p:nvSpPr>
          <p:cNvPr id="13" name="Text Placeholder 12">
            <a:extLst>
              <a:ext uri="{FF2B5EF4-FFF2-40B4-BE49-F238E27FC236}">
                <a16:creationId xmlns:a16="http://schemas.microsoft.com/office/drawing/2014/main" id="{5C926C9E-F667-9AEB-5873-F7460AA18CED}"/>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441459AA-99E6-DC97-BBE2-8806E282D28C}"/>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2</a:t>
            </a:fld>
            <a:endParaRPr lang="en-US"/>
          </a:p>
        </p:txBody>
      </p:sp>
      <p:sp>
        <p:nvSpPr>
          <p:cNvPr id="27" name="TextBox 26">
            <a:extLst>
              <a:ext uri="{FF2B5EF4-FFF2-40B4-BE49-F238E27FC236}">
                <a16:creationId xmlns:a16="http://schemas.microsoft.com/office/drawing/2014/main" id="{4DCD3D7B-7964-FBCB-D6B8-2AEAD85EA7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3186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B78951-9BF5-D6AB-B16C-5776F5CD9827}"/>
              </a:ext>
            </a:extLst>
          </p:cNvPr>
          <p:cNvSpPr>
            <a:spLocks noGrp="1"/>
          </p:cNvSpPr>
          <p:nvPr>
            <p:ph type="title"/>
          </p:nvPr>
        </p:nvSpPr>
        <p:spPr>
          <a:xfrm>
            <a:off x="228528" y="154727"/>
            <a:ext cx="8675370" cy="723614"/>
          </a:xfrm>
        </p:spPr>
        <p:txBody>
          <a:bodyPr>
            <a:normAutofit/>
          </a:bodyPr>
          <a:lstStyle/>
          <a:p>
            <a:pPr>
              <a:defRPr/>
            </a:pPr>
            <a:r>
              <a:rPr lang="en-US" sz="2200" dirty="0"/>
              <a:t>Student 7: Immunization Record </a:t>
            </a:r>
            <a:r>
              <a:rPr lang="en-US" sz="2200" b="0" dirty="0"/>
              <a:t>(page 2)</a:t>
            </a:r>
          </a:p>
        </p:txBody>
      </p:sp>
      <p:graphicFrame>
        <p:nvGraphicFramePr>
          <p:cNvPr id="12" name="Table 11">
            <a:extLst>
              <a:ext uri="{FF2B5EF4-FFF2-40B4-BE49-F238E27FC236}">
                <a16:creationId xmlns:a16="http://schemas.microsoft.com/office/drawing/2014/main" id="{3B63BC9F-987B-4F0A-9973-5A18B1DAEE20}"/>
              </a:ext>
            </a:extLst>
          </p:cNvPr>
          <p:cNvGraphicFramePr>
            <a:graphicFrameLocks noGrp="1"/>
          </p:cNvGraphicFramePr>
          <p:nvPr>
            <p:extLst>
              <p:ext uri="{D42A27DB-BD31-4B8C-83A1-F6EECF244321}">
                <p14:modId xmlns:p14="http://schemas.microsoft.com/office/powerpoint/2010/main" val="1097505507"/>
              </p:ext>
            </p:extLst>
          </p:nvPr>
        </p:nvGraphicFramePr>
        <p:xfrm>
          <a:off x="326571" y="1056558"/>
          <a:ext cx="9405257" cy="6108334"/>
        </p:xfrm>
        <a:graphic>
          <a:graphicData uri="http://schemas.openxmlformats.org/drawingml/2006/table">
            <a:tbl>
              <a:tblPr firstRow="1" firstCol="1" bandRow="1"/>
              <a:tblGrid>
                <a:gridCol w="882533">
                  <a:extLst>
                    <a:ext uri="{9D8B030D-6E8A-4147-A177-3AD203B41FA5}">
                      <a16:colId xmlns:a16="http://schemas.microsoft.com/office/drawing/2014/main" val="2752199515"/>
                    </a:ext>
                  </a:extLst>
                </a:gridCol>
                <a:gridCol w="810268">
                  <a:extLst>
                    <a:ext uri="{9D8B030D-6E8A-4147-A177-3AD203B41FA5}">
                      <a16:colId xmlns:a16="http://schemas.microsoft.com/office/drawing/2014/main" val="2026319176"/>
                    </a:ext>
                  </a:extLst>
                </a:gridCol>
                <a:gridCol w="1319736">
                  <a:extLst>
                    <a:ext uri="{9D8B030D-6E8A-4147-A177-3AD203B41FA5}">
                      <a16:colId xmlns:a16="http://schemas.microsoft.com/office/drawing/2014/main" val="2886738931"/>
                    </a:ext>
                  </a:extLst>
                </a:gridCol>
                <a:gridCol w="1331478">
                  <a:extLst>
                    <a:ext uri="{9D8B030D-6E8A-4147-A177-3AD203B41FA5}">
                      <a16:colId xmlns:a16="http://schemas.microsoft.com/office/drawing/2014/main" val="3604176101"/>
                    </a:ext>
                  </a:extLst>
                </a:gridCol>
                <a:gridCol w="2042382">
                  <a:extLst>
                    <a:ext uri="{9D8B030D-6E8A-4147-A177-3AD203B41FA5}">
                      <a16:colId xmlns:a16="http://schemas.microsoft.com/office/drawing/2014/main" val="3090677696"/>
                    </a:ext>
                  </a:extLst>
                </a:gridCol>
                <a:gridCol w="3018860">
                  <a:extLst>
                    <a:ext uri="{9D8B030D-6E8A-4147-A177-3AD203B41FA5}">
                      <a16:colId xmlns:a16="http://schemas.microsoft.com/office/drawing/2014/main" val="4127805641"/>
                    </a:ext>
                  </a:extLst>
                </a:gridCol>
              </a:tblGrid>
              <a:tr h="6416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algn="ctr">
                        <a:lnSpc>
                          <a:spcPct val="107000"/>
                        </a:lnSpc>
                        <a:spcBef>
                          <a:spcPts val="0"/>
                        </a:spcBef>
                        <a:spcAft>
                          <a:spcPts val="0"/>
                        </a:spcAft>
                      </a:pPr>
                      <a:r>
                        <a:rPr lang="en-US" sz="2200" b="1" dirty="0"/>
                        <a:t>MMR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10/23/13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1yrs 0mo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t>Proquad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t>MMR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08/10/17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4yrs 10mo 0d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t>Proquad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108500"/>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2mo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Prevnar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16551"/>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4mo 9d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6mo 1d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10/23/13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1yrs 0mo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67532"/>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2mo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8401"/>
                  </a:ext>
                </a:extLst>
              </a:tr>
              <a:tr h="375649">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4mo 9d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Kinrix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016"/>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6mo 1d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Vaqta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24160"/>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08/10/17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4yrs 10mo 0d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98907"/>
                  </a:ext>
                </a:extLst>
              </a:tr>
              <a:tr h="389947">
                <a:tc>
                  <a:txBody>
                    <a:bodyPr/>
                    <a:lstStyle/>
                    <a:p>
                      <a:pPr marL="0" marR="0" algn="ctr">
                        <a:lnSpc>
                          <a:spcPct val="107000"/>
                        </a:lnSpc>
                        <a:spcBef>
                          <a:spcPts val="0"/>
                        </a:spcBef>
                        <a:spcAft>
                          <a:spcPts val="0"/>
                        </a:spcAft>
                      </a:pPr>
                      <a:r>
                        <a:rPr lang="en-US" sz="2200" b="1" dirty="0"/>
                        <a:t>RV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t>RV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algn="ctr"/>
                      <a:r>
                        <a:rPr lang="en-US" sz="2200" b="1" dirty="0"/>
                        <a:t>Tdap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08/30/23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10yrs 10mo 20d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t>Boostrix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r h="389947">
                <a:tc>
                  <a:txBody>
                    <a:bodyPr/>
                    <a:lstStyle/>
                    <a:p>
                      <a:pPr algn="ctr"/>
                      <a:r>
                        <a:rPr lang="en-US" sz="2200" b="1" dirty="0"/>
                        <a:t>Flu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10/30/23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t>11yrs 0mo 20d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109867"/>
                  </a:ext>
                </a:extLst>
              </a:tr>
            </a:tbl>
          </a:graphicData>
        </a:graphic>
      </p:graphicFrame>
      <p:sp>
        <p:nvSpPr>
          <p:cNvPr id="2" name="Slide Number Placeholder 1">
            <a:extLst>
              <a:ext uri="{FF2B5EF4-FFF2-40B4-BE49-F238E27FC236}">
                <a16:creationId xmlns:a16="http://schemas.microsoft.com/office/drawing/2014/main" id="{11CC8CA5-F424-43E2-BE33-31639DEF0494}"/>
              </a:ext>
            </a:extLst>
          </p:cNvPr>
          <p:cNvSpPr>
            <a:spLocks noGrp="1"/>
          </p:cNvSpPr>
          <p:nvPr>
            <p:ph type="sldNum" sz="quarter" idx="12"/>
          </p:nvPr>
        </p:nvSpPr>
        <p:spPr/>
        <p:txBody>
          <a:bodyPr/>
          <a:lstStyle/>
          <a:p>
            <a:fld id="{13D703BF-151A-0D40-8508-CABBAD09F9A9}" type="slidenum">
              <a:rPr lang="en-US" smtClean="0"/>
              <a:pPr/>
              <a:t>20</a:t>
            </a:fld>
            <a:endParaRPr lang="en-US"/>
          </a:p>
        </p:txBody>
      </p:sp>
      <p:sp>
        <p:nvSpPr>
          <p:cNvPr id="4" name="TextBox 3">
            <a:extLst>
              <a:ext uri="{FF2B5EF4-FFF2-40B4-BE49-F238E27FC236}">
                <a16:creationId xmlns:a16="http://schemas.microsoft.com/office/drawing/2014/main" id="{20FACF43-4708-87D8-5549-8A75B27C5D1A}"/>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12936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F64E-F452-EFE9-39FE-45CD670215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5C9818-3B26-2938-C371-B86E07C0440F}"/>
              </a:ext>
            </a:extLst>
          </p:cNvPr>
          <p:cNvSpPr>
            <a:spLocks noGrp="1"/>
          </p:cNvSpPr>
          <p:nvPr>
            <p:ph type="title"/>
          </p:nvPr>
        </p:nvSpPr>
        <p:spPr>
          <a:xfrm>
            <a:off x="691515" y="413811"/>
            <a:ext cx="8675370" cy="723614"/>
          </a:xfrm>
        </p:spPr>
        <p:txBody>
          <a:bodyPr anchor="t">
            <a:normAutofit/>
          </a:bodyPr>
          <a:lstStyle/>
          <a:p>
            <a:r>
              <a:rPr lang="en-US" dirty="0"/>
              <a:t>Student 7: Check Requirements</a:t>
            </a:r>
          </a:p>
        </p:txBody>
      </p:sp>
      <p:grpSp>
        <p:nvGrpSpPr>
          <p:cNvPr id="10" name="Group 9" descr="Filled out Blue Card">
            <a:extLst>
              <a:ext uri="{FF2B5EF4-FFF2-40B4-BE49-F238E27FC236}">
                <a16:creationId xmlns:a16="http://schemas.microsoft.com/office/drawing/2014/main" id="{C19C6575-FCBC-B7E1-10D2-F5CB3E51EF51}"/>
              </a:ext>
            </a:extLst>
          </p:cNvPr>
          <p:cNvGrpSpPr/>
          <p:nvPr/>
        </p:nvGrpSpPr>
        <p:grpSpPr>
          <a:xfrm>
            <a:off x="228229" y="1417109"/>
            <a:ext cx="9569844" cy="4930527"/>
            <a:chOff x="228229" y="1417109"/>
            <a:chExt cx="9569844" cy="4930527"/>
          </a:xfrm>
        </p:grpSpPr>
        <p:pic>
          <p:nvPicPr>
            <p:cNvPr id="31" name="Picture 30" descr="Vaccine section of Blue Card to file in dates that each dose was given.">
              <a:extLst>
                <a:ext uri="{FF2B5EF4-FFF2-40B4-BE49-F238E27FC236}">
                  <a16:creationId xmlns:a16="http://schemas.microsoft.com/office/drawing/2014/main" id="{35D4BE93-FF20-FCED-66C7-776639197A1B}"/>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53F5EF61-2CFA-B18B-7DD1-93A5482C1887}"/>
                </a:ext>
              </a:extLst>
            </p:cNvPr>
            <p:cNvSpPr txBox="1">
              <a:spLocks/>
            </p:cNvSpPr>
            <p:nvPr/>
          </p:nvSpPr>
          <p:spPr>
            <a:xfrm>
              <a:off x="3279562" y="2213507"/>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12/23/12</a:t>
              </a:r>
            </a:p>
          </p:txBody>
        </p:sp>
        <p:sp>
          <p:nvSpPr>
            <p:cNvPr id="6" name="Text Placeholder 8">
              <a:extLst>
                <a:ext uri="{FF2B5EF4-FFF2-40B4-BE49-F238E27FC236}">
                  <a16:creationId xmlns:a16="http://schemas.microsoft.com/office/drawing/2014/main" id="{D3FB3648-FFC7-FD4E-7EFD-FE26C3DE3973}"/>
                </a:ext>
              </a:extLst>
            </p:cNvPr>
            <p:cNvSpPr txBox="1">
              <a:spLocks/>
            </p:cNvSpPr>
            <p:nvPr/>
          </p:nvSpPr>
          <p:spPr>
            <a:xfrm>
              <a:off x="4603035" y="2213507"/>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02/19/13</a:t>
              </a:r>
            </a:p>
          </p:txBody>
        </p:sp>
        <p:sp>
          <p:nvSpPr>
            <p:cNvPr id="7" name="Text Placeholder 8">
              <a:extLst>
                <a:ext uri="{FF2B5EF4-FFF2-40B4-BE49-F238E27FC236}">
                  <a16:creationId xmlns:a16="http://schemas.microsoft.com/office/drawing/2014/main" id="{D36E6FC8-B528-3CF0-4419-F7E8587E2281}"/>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04/11/13</a:t>
              </a:r>
            </a:p>
          </p:txBody>
        </p:sp>
        <p:sp>
          <p:nvSpPr>
            <p:cNvPr id="8" name="Text Placeholder 8">
              <a:extLst>
                <a:ext uri="{FF2B5EF4-FFF2-40B4-BE49-F238E27FC236}">
                  <a16:creationId xmlns:a16="http://schemas.microsoft.com/office/drawing/2014/main" id="{95CC8A55-0DDE-F0CE-F0A9-3A01DD1D1FCF}"/>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08/10/17</a:t>
              </a:r>
            </a:p>
          </p:txBody>
        </p:sp>
        <p:sp>
          <p:nvSpPr>
            <p:cNvPr id="9" name="Text Placeholder 8">
              <a:extLst>
                <a:ext uri="{FF2B5EF4-FFF2-40B4-BE49-F238E27FC236}">
                  <a16:creationId xmlns:a16="http://schemas.microsoft.com/office/drawing/2014/main" id="{A532D710-B521-7BC5-25B1-DC4557C10A7D}"/>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12/23/12</a:t>
              </a:r>
            </a:p>
          </p:txBody>
        </p:sp>
        <p:sp>
          <p:nvSpPr>
            <p:cNvPr id="27" name="Text Placeholder 8">
              <a:extLst>
                <a:ext uri="{FF2B5EF4-FFF2-40B4-BE49-F238E27FC236}">
                  <a16:creationId xmlns:a16="http://schemas.microsoft.com/office/drawing/2014/main" id="{029BDE9F-4A64-4953-87E9-DE277DE69C36}"/>
                </a:ext>
              </a:extLst>
            </p:cNvPr>
            <p:cNvSpPr txBox="1">
              <a:spLocks/>
            </p:cNvSpPr>
            <p:nvPr/>
          </p:nvSpPr>
          <p:spPr>
            <a:xfrm>
              <a:off x="4539814" y="2960741"/>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02/19/13</a:t>
              </a:r>
            </a:p>
          </p:txBody>
        </p:sp>
        <p:sp>
          <p:nvSpPr>
            <p:cNvPr id="29" name="Text Placeholder 8">
              <a:extLst>
                <a:ext uri="{FF2B5EF4-FFF2-40B4-BE49-F238E27FC236}">
                  <a16:creationId xmlns:a16="http://schemas.microsoft.com/office/drawing/2014/main" id="{2CCFE78C-5016-4C25-B5C0-50323170C0C9}"/>
                </a:ext>
              </a:extLst>
            </p:cNvPr>
            <p:cNvSpPr txBox="1">
              <a:spLocks/>
            </p:cNvSpPr>
            <p:nvPr/>
          </p:nvSpPr>
          <p:spPr>
            <a:xfrm>
              <a:off x="5895208" y="2953452"/>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04/11/13</a:t>
              </a:r>
            </a:p>
          </p:txBody>
        </p:sp>
        <p:sp>
          <p:nvSpPr>
            <p:cNvPr id="34" name="Text Placeholder 8">
              <a:extLst>
                <a:ext uri="{FF2B5EF4-FFF2-40B4-BE49-F238E27FC236}">
                  <a16:creationId xmlns:a16="http://schemas.microsoft.com/office/drawing/2014/main" id="{F5084932-B905-43FC-A93D-F7A5C7939CB2}"/>
                </a:ext>
              </a:extLst>
            </p:cNvPr>
            <p:cNvSpPr txBox="1">
              <a:spLocks/>
            </p:cNvSpPr>
            <p:nvPr/>
          </p:nvSpPr>
          <p:spPr>
            <a:xfrm>
              <a:off x="7215067" y="2960741"/>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03/20/14</a:t>
              </a:r>
            </a:p>
          </p:txBody>
        </p:sp>
        <p:sp>
          <p:nvSpPr>
            <p:cNvPr id="36" name="Text Placeholder 8">
              <a:extLst>
                <a:ext uri="{FF2B5EF4-FFF2-40B4-BE49-F238E27FC236}">
                  <a16:creationId xmlns:a16="http://schemas.microsoft.com/office/drawing/2014/main" id="{C7750915-4C67-4C0A-A5FC-B64A3397DA86}"/>
                </a:ext>
              </a:extLst>
            </p:cNvPr>
            <p:cNvSpPr txBox="1">
              <a:spLocks/>
            </p:cNvSpPr>
            <p:nvPr/>
          </p:nvSpPr>
          <p:spPr>
            <a:xfrm>
              <a:off x="8493491" y="2960741"/>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08/10/17</a:t>
              </a:r>
            </a:p>
          </p:txBody>
        </p:sp>
        <p:sp>
          <p:nvSpPr>
            <p:cNvPr id="14" name="Text Placeholder 8">
              <a:extLst>
                <a:ext uri="{FF2B5EF4-FFF2-40B4-BE49-F238E27FC236}">
                  <a16:creationId xmlns:a16="http://schemas.microsoft.com/office/drawing/2014/main" id="{703A4FFB-FCE2-1299-A37E-E50784BBE7C7}"/>
                </a:ext>
              </a:extLst>
            </p:cNvPr>
            <p:cNvSpPr txBox="1">
              <a:spLocks/>
            </p:cNvSpPr>
            <p:nvPr/>
          </p:nvSpPr>
          <p:spPr>
            <a:xfrm>
              <a:off x="3270773" y="3654414"/>
              <a:ext cx="1304578" cy="3491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10/23/13</a:t>
              </a:r>
              <a:br>
                <a:rPr lang="en-US" sz="2200" b="1" dirty="0"/>
              </a:br>
              <a:r>
                <a:rPr lang="en-US" sz="2200" b="1" dirty="0"/>
                <a:t>12</a:t>
              </a:r>
            </a:p>
          </p:txBody>
        </p:sp>
        <p:sp>
          <p:nvSpPr>
            <p:cNvPr id="15" name="Text Placeholder 8">
              <a:extLst>
                <a:ext uri="{FF2B5EF4-FFF2-40B4-BE49-F238E27FC236}">
                  <a16:creationId xmlns:a16="http://schemas.microsoft.com/office/drawing/2014/main" id="{43B61C8B-369C-6E02-568A-92A85E683031}"/>
                </a:ext>
              </a:extLst>
            </p:cNvPr>
            <p:cNvSpPr txBox="1">
              <a:spLocks/>
            </p:cNvSpPr>
            <p:nvPr/>
          </p:nvSpPr>
          <p:spPr>
            <a:xfrm>
              <a:off x="4599569" y="3659557"/>
              <a:ext cx="1284114"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08/10/17</a:t>
              </a:r>
            </a:p>
          </p:txBody>
        </p:sp>
        <p:sp>
          <p:nvSpPr>
            <p:cNvPr id="17" name="Text Placeholder 8">
              <a:extLst>
                <a:ext uri="{FF2B5EF4-FFF2-40B4-BE49-F238E27FC236}">
                  <a16:creationId xmlns:a16="http://schemas.microsoft.com/office/drawing/2014/main" id="{22291597-C846-4176-05EB-5674C2AB012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2200" b="1" dirty="0"/>
            </a:p>
          </p:txBody>
        </p:sp>
        <p:sp>
          <p:nvSpPr>
            <p:cNvPr id="18" name="Text Placeholder 8">
              <a:extLst>
                <a:ext uri="{FF2B5EF4-FFF2-40B4-BE49-F238E27FC236}">
                  <a16:creationId xmlns:a16="http://schemas.microsoft.com/office/drawing/2014/main" id="{E06A61C5-AD41-7DD1-C8E3-1D07097A6163}"/>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2200" b="1" dirty="0"/>
            </a:p>
          </p:txBody>
        </p:sp>
        <p:sp>
          <p:nvSpPr>
            <p:cNvPr id="19" name="Text Placeholder 8">
              <a:extLst>
                <a:ext uri="{FF2B5EF4-FFF2-40B4-BE49-F238E27FC236}">
                  <a16:creationId xmlns:a16="http://schemas.microsoft.com/office/drawing/2014/main" id="{9A3D841A-7326-7014-FD82-911CE739D9A0}"/>
                </a:ext>
              </a:extLst>
            </p:cNvPr>
            <p:cNvSpPr txBox="1">
              <a:spLocks/>
            </p:cNvSpPr>
            <p:nvPr/>
          </p:nvSpPr>
          <p:spPr>
            <a:xfrm>
              <a:off x="5910518" y="4335725"/>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2200" b="1" dirty="0"/>
            </a:p>
          </p:txBody>
        </p:sp>
        <p:sp>
          <p:nvSpPr>
            <p:cNvPr id="25" name="Text Placeholder 8">
              <a:extLst>
                <a:ext uri="{FF2B5EF4-FFF2-40B4-BE49-F238E27FC236}">
                  <a16:creationId xmlns:a16="http://schemas.microsoft.com/office/drawing/2014/main" id="{C8A75AC8-0E15-ED30-45E6-EB7F60A07836}"/>
                </a:ext>
              </a:extLst>
            </p:cNvPr>
            <p:cNvSpPr txBox="1">
              <a:spLocks/>
            </p:cNvSpPr>
            <p:nvPr/>
          </p:nvSpPr>
          <p:spPr>
            <a:xfrm>
              <a:off x="3296604" y="4743730"/>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12/23/12</a:t>
              </a:r>
            </a:p>
            <a:p>
              <a:pPr algn="ctr"/>
              <a:endParaRPr lang="en-US" sz="2200" b="1" dirty="0"/>
            </a:p>
          </p:txBody>
        </p:sp>
        <p:sp>
          <p:nvSpPr>
            <p:cNvPr id="22" name="Text Placeholder 8">
              <a:extLst>
                <a:ext uri="{FF2B5EF4-FFF2-40B4-BE49-F238E27FC236}">
                  <a16:creationId xmlns:a16="http://schemas.microsoft.com/office/drawing/2014/main" id="{64AD0FBC-6023-4BF7-75F5-10B9D76FC9BB}"/>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02/19/13</a:t>
              </a:r>
            </a:p>
            <a:p>
              <a:pPr algn="ctr"/>
              <a:endParaRPr lang="en-US" sz="2200" b="1" dirty="0"/>
            </a:p>
          </p:txBody>
        </p:sp>
        <p:sp>
          <p:nvSpPr>
            <p:cNvPr id="23" name="Text Placeholder 8">
              <a:extLst>
                <a:ext uri="{FF2B5EF4-FFF2-40B4-BE49-F238E27FC236}">
                  <a16:creationId xmlns:a16="http://schemas.microsoft.com/office/drawing/2014/main" id="{49AD1A29-53DA-A653-03FF-5767F35554B3}"/>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04/11/13</a:t>
              </a:r>
            </a:p>
          </p:txBody>
        </p:sp>
        <p:sp>
          <p:nvSpPr>
            <p:cNvPr id="39" name="Rounded Rectangle 34">
              <a:extLst>
                <a:ext uri="{FF2B5EF4-FFF2-40B4-BE49-F238E27FC236}">
                  <a16:creationId xmlns:a16="http://schemas.microsoft.com/office/drawing/2014/main" id="{7C77811B-F739-4487-84A5-9172168513D5}"/>
                </a:ext>
                <a:ext uri="{C183D7F6-B498-43B3-948B-1728B52AA6E4}">
                  <adec:decorative xmlns:adec="http://schemas.microsoft.com/office/drawing/2017/decorative" val="1"/>
                </a:ext>
              </a:extLst>
            </p:cNvPr>
            <p:cNvSpPr/>
            <p:nvPr/>
          </p:nvSpPr>
          <p:spPr>
            <a:xfrm>
              <a:off x="3270767" y="5156290"/>
              <a:ext cx="2634218" cy="43859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Text Placeholder 8">
              <a:extLst>
                <a:ext uri="{FF2B5EF4-FFF2-40B4-BE49-F238E27FC236}">
                  <a16:creationId xmlns:a16="http://schemas.microsoft.com/office/drawing/2014/main" id="{AAE52F74-33A5-45EA-B8B4-634093FCA614}"/>
                </a:ext>
              </a:extLst>
            </p:cNvPr>
            <p:cNvSpPr txBox="1">
              <a:spLocks/>
            </p:cNvSpPr>
            <p:nvPr/>
          </p:nvSpPr>
          <p:spPr>
            <a:xfrm>
              <a:off x="3294665" y="5611962"/>
              <a:ext cx="1289479" cy="374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08/30/23</a:t>
              </a:r>
            </a:p>
            <a:p>
              <a:pPr algn="ctr"/>
              <a:endParaRPr lang="en-US" sz="2200" b="1" dirty="0"/>
            </a:p>
          </p:txBody>
        </p:sp>
        <p:sp>
          <p:nvSpPr>
            <p:cNvPr id="38" name="Text Placeholder 8">
              <a:extLst>
                <a:ext uri="{FF2B5EF4-FFF2-40B4-BE49-F238E27FC236}">
                  <a16:creationId xmlns:a16="http://schemas.microsoft.com/office/drawing/2014/main" id="{647D466A-76CB-4C60-BD02-CF77E1E0C1FA}"/>
                </a:ext>
              </a:extLst>
            </p:cNvPr>
            <p:cNvSpPr txBox="1">
              <a:spLocks/>
            </p:cNvSpPr>
            <p:nvPr/>
          </p:nvSpPr>
          <p:spPr>
            <a:xfrm>
              <a:off x="3610847" y="5939560"/>
              <a:ext cx="616577" cy="369218"/>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10</a:t>
              </a:r>
            </a:p>
          </p:txBody>
        </p:sp>
      </p:grpSp>
      <p:sp>
        <p:nvSpPr>
          <p:cNvPr id="35" name="Text Placeholder 34">
            <a:extLst>
              <a:ext uri="{FF2B5EF4-FFF2-40B4-BE49-F238E27FC236}">
                <a16:creationId xmlns:a16="http://schemas.microsoft.com/office/drawing/2014/main" id="{9430F84C-1443-EE26-CD0D-9C65C7227219}"/>
              </a:ext>
            </a:extLst>
          </p:cNvPr>
          <p:cNvSpPr>
            <a:spLocks noGrp="1"/>
          </p:cNvSpPr>
          <p:nvPr>
            <p:ph type="body" sz="quarter" idx="13"/>
          </p:nvPr>
        </p:nvSpPr>
        <p:spPr>
          <a:xfrm>
            <a:off x="691516" y="6634975"/>
            <a:ext cx="8675370" cy="568890"/>
          </a:xfrm>
        </p:spPr>
        <p:txBody>
          <a:bodyPr>
            <a:noAutofit/>
          </a:bodyPr>
          <a:lstStyle/>
          <a:p>
            <a:r>
              <a:rPr lang="en-US" sz="1800" dirty="0"/>
              <a:t>Missing varicella doses</a:t>
            </a:r>
          </a:p>
        </p:txBody>
      </p:sp>
      <p:sp>
        <p:nvSpPr>
          <p:cNvPr id="2" name="Slide Number Placeholder 1">
            <a:extLst>
              <a:ext uri="{FF2B5EF4-FFF2-40B4-BE49-F238E27FC236}">
                <a16:creationId xmlns:a16="http://schemas.microsoft.com/office/drawing/2014/main" id="{A4904F6F-9FA0-41BF-4260-30DB07384990}"/>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21</a:t>
            </a:fld>
            <a:endParaRPr lang="en-US"/>
          </a:p>
        </p:txBody>
      </p:sp>
      <p:sp>
        <p:nvSpPr>
          <p:cNvPr id="4" name="TextBox 3">
            <a:extLst>
              <a:ext uri="{FF2B5EF4-FFF2-40B4-BE49-F238E27FC236}">
                <a16:creationId xmlns:a16="http://schemas.microsoft.com/office/drawing/2014/main" id="{11C8E20F-8FEE-E940-DB51-B2B16E22718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1852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465E-FE8D-EB08-1528-A9346475AE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2DDD3F-B53F-E285-82CE-2F844AD87922}"/>
              </a:ext>
            </a:extLst>
          </p:cNvPr>
          <p:cNvSpPr>
            <a:spLocks noGrp="1"/>
          </p:cNvSpPr>
          <p:nvPr>
            <p:ph type="title"/>
          </p:nvPr>
        </p:nvSpPr>
        <p:spPr/>
        <p:txBody>
          <a:bodyPr anchor="t">
            <a:normAutofit/>
          </a:bodyPr>
          <a:lstStyle/>
          <a:p>
            <a:r>
              <a:rPr lang="en-US"/>
              <a:t>PME + All Other Doses: Unconditional</a:t>
            </a:r>
          </a:p>
        </p:txBody>
      </p:sp>
      <p:grpSp>
        <p:nvGrpSpPr>
          <p:cNvPr id="54" name="Group 53" descr="Green circle with check mark">
            <a:extLst>
              <a:ext uri="{FF2B5EF4-FFF2-40B4-BE49-F238E27FC236}">
                <a16:creationId xmlns:a16="http://schemas.microsoft.com/office/drawing/2014/main" id="{402EC30B-ECE7-6E8D-7C22-2651790AB61C}"/>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60E0C8AD-E991-08CA-0F68-283442A9C36C}"/>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heckmark with solid fill">
              <a:extLst>
                <a:ext uri="{FF2B5EF4-FFF2-40B4-BE49-F238E27FC236}">
                  <a16:creationId xmlns:a16="http://schemas.microsoft.com/office/drawing/2014/main" id="{86E12A72-0C5B-F150-942D-54404A5E8D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2" name="Group 1" descr="Filled out PME column for varicella and filled out Status of Requirements section for 7th Grade.">
            <a:extLst>
              <a:ext uri="{FF2B5EF4-FFF2-40B4-BE49-F238E27FC236}">
                <a16:creationId xmlns:a16="http://schemas.microsoft.com/office/drawing/2014/main" id="{8F332D94-D94C-4C63-F44D-C1869B1D9BA3}"/>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133F382B-5DAF-35F4-49F5-B37B903CB93C}"/>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2217443B-3812-08F3-83BE-43174ACA22A1}"/>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Student</a:t>
              </a:r>
            </a:p>
          </p:txBody>
        </p:sp>
        <p:sp>
          <p:nvSpPr>
            <p:cNvPr id="32" name="Text Placeholder 8">
              <a:extLst>
                <a:ext uri="{FF2B5EF4-FFF2-40B4-BE49-F238E27FC236}">
                  <a16:creationId xmlns:a16="http://schemas.microsoft.com/office/drawing/2014/main" id="{D385B1E6-1D76-F6E3-2C5D-0EF2823B3542}"/>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2E54C09-0FA4-369D-6B17-98304A79C5A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Parent</a:t>
              </a:r>
            </a:p>
          </p:txBody>
        </p:sp>
        <p:sp>
          <p:nvSpPr>
            <p:cNvPr id="37" name="Text Placeholder 8">
              <a:extLst>
                <a:ext uri="{FF2B5EF4-FFF2-40B4-BE49-F238E27FC236}">
                  <a16:creationId xmlns:a16="http://schemas.microsoft.com/office/drawing/2014/main" id="{D0B7508F-606B-3F35-0BCD-0E32CA22A812}"/>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dirty="0"/>
                <a:t>10/10/2012</a:t>
              </a:r>
            </a:p>
          </p:txBody>
        </p:sp>
        <p:sp>
          <p:nvSpPr>
            <p:cNvPr id="38" name="Text Placeholder 8">
              <a:extLst>
                <a:ext uri="{FF2B5EF4-FFF2-40B4-BE49-F238E27FC236}">
                  <a16:creationId xmlns:a16="http://schemas.microsoft.com/office/drawing/2014/main" id="{04E41AEE-B81F-006A-DCC0-C50BE4F2FFC8}"/>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6CBF3366-EB75-D189-5C92-F25CDB0C26B1}"/>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0734D94-6598-3318-AD1F-29CBDC87FDCA}"/>
                </a:ext>
              </a:extLst>
            </p:cNvPr>
            <p:cNvSpPr txBox="1"/>
            <p:nvPr/>
          </p:nvSpPr>
          <p:spPr>
            <a:xfrm>
              <a:off x="7356629" y="1970631"/>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E0B25F7B-3E8D-8EC8-3514-5E096ED5A80A}"/>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12/23/12</a:t>
              </a:r>
            </a:p>
          </p:txBody>
        </p:sp>
        <p:sp>
          <p:nvSpPr>
            <p:cNvPr id="6" name="Text Placeholder 8">
              <a:extLst>
                <a:ext uri="{FF2B5EF4-FFF2-40B4-BE49-F238E27FC236}">
                  <a16:creationId xmlns:a16="http://schemas.microsoft.com/office/drawing/2014/main" id="{1654C4F3-E0D2-D3CB-F2F8-D76F2938D0DC}"/>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02/19/13</a:t>
              </a:r>
            </a:p>
          </p:txBody>
        </p:sp>
        <p:sp>
          <p:nvSpPr>
            <p:cNvPr id="7" name="Text Placeholder 8">
              <a:extLst>
                <a:ext uri="{FF2B5EF4-FFF2-40B4-BE49-F238E27FC236}">
                  <a16:creationId xmlns:a16="http://schemas.microsoft.com/office/drawing/2014/main" id="{4396F922-76F6-AF34-3096-CEF5A78CB41C}"/>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04/11/13</a:t>
              </a:r>
            </a:p>
          </p:txBody>
        </p:sp>
        <p:sp>
          <p:nvSpPr>
            <p:cNvPr id="8" name="Text Placeholder 8">
              <a:extLst>
                <a:ext uri="{FF2B5EF4-FFF2-40B4-BE49-F238E27FC236}">
                  <a16:creationId xmlns:a16="http://schemas.microsoft.com/office/drawing/2014/main" id="{0CCBA560-98BE-D8F7-8590-B98B2E7F0B77}"/>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08/10/17</a:t>
              </a:r>
            </a:p>
          </p:txBody>
        </p:sp>
        <p:sp>
          <p:nvSpPr>
            <p:cNvPr id="9" name="Text Placeholder 8">
              <a:extLst>
                <a:ext uri="{FF2B5EF4-FFF2-40B4-BE49-F238E27FC236}">
                  <a16:creationId xmlns:a16="http://schemas.microsoft.com/office/drawing/2014/main" id="{87BBEF77-87C8-CC2F-B1D9-50A8F0FBCEA7}"/>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12/23/12</a:t>
              </a:r>
            </a:p>
          </p:txBody>
        </p:sp>
        <p:sp>
          <p:nvSpPr>
            <p:cNvPr id="42" name="Text Placeholder 8">
              <a:extLst>
                <a:ext uri="{FF2B5EF4-FFF2-40B4-BE49-F238E27FC236}">
                  <a16:creationId xmlns:a16="http://schemas.microsoft.com/office/drawing/2014/main" id="{125FC6EE-5134-41EA-BE1C-DAAAA1C42926}"/>
                </a:ext>
              </a:extLst>
            </p:cNvPr>
            <p:cNvSpPr txBox="1">
              <a:spLocks/>
            </p:cNvSpPr>
            <p:nvPr/>
          </p:nvSpPr>
          <p:spPr>
            <a:xfrm>
              <a:off x="3141383" y="3251615"/>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02/19/13</a:t>
              </a:r>
            </a:p>
          </p:txBody>
        </p:sp>
        <p:sp>
          <p:nvSpPr>
            <p:cNvPr id="46" name="Text Placeholder 8">
              <a:extLst>
                <a:ext uri="{FF2B5EF4-FFF2-40B4-BE49-F238E27FC236}">
                  <a16:creationId xmlns:a16="http://schemas.microsoft.com/office/drawing/2014/main" id="{095740E0-E86B-4812-AB28-B18140CE9C90}"/>
                </a:ext>
              </a:extLst>
            </p:cNvPr>
            <p:cNvSpPr txBox="1">
              <a:spLocks/>
            </p:cNvSpPr>
            <p:nvPr/>
          </p:nvSpPr>
          <p:spPr>
            <a:xfrm>
              <a:off x="4061863" y="326769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04/11/13</a:t>
              </a:r>
            </a:p>
          </p:txBody>
        </p:sp>
        <p:sp>
          <p:nvSpPr>
            <p:cNvPr id="48" name="Text Placeholder 8">
              <a:extLst>
                <a:ext uri="{FF2B5EF4-FFF2-40B4-BE49-F238E27FC236}">
                  <a16:creationId xmlns:a16="http://schemas.microsoft.com/office/drawing/2014/main" id="{5B402CCA-122D-408F-828E-6F488257F47B}"/>
                </a:ext>
              </a:extLst>
            </p:cNvPr>
            <p:cNvSpPr txBox="1">
              <a:spLocks/>
            </p:cNvSpPr>
            <p:nvPr/>
          </p:nvSpPr>
          <p:spPr>
            <a:xfrm>
              <a:off x="4964627" y="3282066"/>
              <a:ext cx="878596" cy="38654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03/20/14</a:t>
              </a:r>
            </a:p>
          </p:txBody>
        </p:sp>
        <p:sp>
          <p:nvSpPr>
            <p:cNvPr id="47" name="Text Placeholder 8">
              <a:extLst>
                <a:ext uri="{FF2B5EF4-FFF2-40B4-BE49-F238E27FC236}">
                  <a16:creationId xmlns:a16="http://schemas.microsoft.com/office/drawing/2014/main" id="{236975F7-FDEF-4092-8EC6-733AA6F308BB}"/>
                </a:ext>
              </a:extLst>
            </p:cNvPr>
            <p:cNvSpPr txBox="1">
              <a:spLocks/>
            </p:cNvSpPr>
            <p:nvPr/>
          </p:nvSpPr>
          <p:spPr>
            <a:xfrm>
              <a:off x="5813997" y="3282066"/>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08/10/17</a:t>
              </a:r>
            </a:p>
          </p:txBody>
        </p:sp>
        <p:sp>
          <p:nvSpPr>
            <p:cNvPr id="14" name="Text Placeholder 8">
              <a:extLst>
                <a:ext uri="{FF2B5EF4-FFF2-40B4-BE49-F238E27FC236}">
                  <a16:creationId xmlns:a16="http://schemas.microsoft.com/office/drawing/2014/main" id="{BAB713B4-44BE-5824-702D-77B1117CC68E}"/>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10/23/13</a:t>
              </a:r>
              <a:br>
                <a:rPr lang="en-US" sz="1400" b="1" dirty="0"/>
              </a:br>
              <a:r>
                <a:rPr lang="en-US" sz="1400" b="1" dirty="0"/>
                <a:t>12</a:t>
              </a:r>
            </a:p>
          </p:txBody>
        </p:sp>
        <p:sp>
          <p:nvSpPr>
            <p:cNvPr id="15" name="Text Placeholder 8">
              <a:extLst>
                <a:ext uri="{FF2B5EF4-FFF2-40B4-BE49-F238E27FC236}">
                  <a16:creationId xmlns:a16="http://schemas.microsoft.com/office/drawing/2014/main" id="{A1CB9A23-E61B-D780-B41F-E89F087C97E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08/10/17</a:t>
              </a:r>
            </a:p>
          </p:txBody>
        </p:sp>
        <p:sp>
          <p:nvSpPr>
            <p:cNvPr id="17" name="Text Placeholder 8">
              <a:extLst>
                <a:ext uri="{FF2B5EF4-FFF2-40B4-BE49-F238E27FC236}">
                  <a16:creationId xmlns:a16="http://schemas.microsoft.com/office/drawing/2014/main" id="{F2E4C366-BB2A-4E63-E59D-2E73E77DA5B5}"/>
                </a:ext>
                <a:ext uri="{C183D7F6-B498-43B3-948B-1728B52AA6E4}">
                  <adec:decorative xmlns:adec="http://schemas.microsoft.com/office/drawing/2017/decorative" val="1"/>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1400" b="1" dirty="0"/>
            </a:p>
          </p:txBody>
        </p:sp>
        <p:sp>
          <p:nvSpPr>
            <p:cNvPr id="18" name="Text Placeholder 8">
              <a:extLst>
                <a:ext uri="{FF2B5EF4-FFF2-40B4-BE49-F238E27FC236}">
                  <a16:creationId xmlns:a16="http://schemas.microsoft.com/office/drawing/2014/main" id="{07F95419-3479-BCCE-E352-8D9B26D69085}"/>
                </a:ext>
                <a:ext uri="{C183D7F6-B498-43B3-948B-1728B52AA6E4}">
                  <adec:decorative xmlns:adec="http://schemas.microsoft.com/office/drawing/2017/decorative" val="1"/>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1400" b="1" dirty="0"/>
            </a:p>
          </p:txBody>
        </p:sp>
        <p:sp>
          <p:nvSpPr>
            <p:cNvPr id="19" name="Text Placeholder 8">
              <a:extLst>
                <a:ext uri="{FF2B5EF4-FFF2-40B4-BE49-F238E27FC236}">
                  <a16:creationId xmlns:a16="http://schemas.microsoft.com/office/drawing/2014/main" id="{7A6D7FAA-3B6A-B7A3-9826-20E525B821E2}"/>
                </a:ext>
                <a:ext uri="{C183D7F6-B498-43B3-948B-1728B52AA6E4}">
                  <adec:decorative xmlns:adec="http://schemas.microsoft.com/office/drawing/2017/decorative" val="1"/>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1400" b="1" dirty="0"/>
            </a:p>
          </p:txBody>
        </p:sp>
        <p:sp>
          <p:nvSpPr>
            <p:cNvPr id="21" name="Text Placeholder 8">
              <a:extLst>
                <a:ext uri="{FF2B5EF4-FFF2-40B4-BE49-F238E27FC236}">
                  <a16:creationId xmlns:a16="http://schemas.microsoft.com/office/drawing/2014/main" id="{008DB4C8-CFCE-36F5-F8C2-31E91FE70A21}"/>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10/10/12</a:t>
              </a:r>
            </a:p>
          </p:txBody>
        </p:sp>
        <p:sp>
          <p:nvSpPr>
            <p:cNvPr id="22" name="Text Placeholder 8">
              <a:extLst>
                <a:ext uri="{FF2B5EF4-FFF2-40B4-BE49-F238E27FC236}">
                  <a16:creationId xmlns:a16="http://schemas.microsoft.com/office/drawing/2014/main" id="{33E67CA6-A4DD-92EE-2C96-124F0517E91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12/23/13</a:t>
              </a:r>
            </a:p>
          </p:txBody>
        </p:sp>
        <p:sp>
          <p:nvSpPr>
            <p:cNvPr id="23" name="Text Placeholder 8">
              <a:extLst>
                <a:ext uri="{FF2B5EF4-FFF2-40B4-BE49-F238E27FC236}">
                  <a16:creationId xmlns:a16="http://schemas.microsoft.com/office/drawing/2014/main" id="{4F21B7F6-A846-1A13-D7FB-615C6776EA59}"/>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04/11/13</a:t>
              </a:r>
            </a:p>
          </p:txBody>
        </p:sp>
        <p:sp>
          <p:nvSpPr>
            <p:cNvPr id="45" name="Rounded Rectangle 44">
              <a:extLst>
                <a:ext uri="{FF2B5EF4-FFF2-40B4-BE49-F238E27FC236}">
                  <a16:creationId xmlns:a16="http://schemas.microsoft.com/office/drawing/2014/main" id="{D8DBE033-4DBF-AECC-D5D6-C72DA0F15F04}"/>
                </a:ext>
                <a:ext uri="{C183D7F6-B498-43B3-948B-1728B52AA6E4}">
                  <adec:decorative xmlns:adec="http://schemas.microsoft.com/office/drawing/2017/decorative" val="1"/>
                </a:ext>
              </a:extLst>
            </p:cNvPr>
            <p:cNvSpPr/>
            <p:nvPr/>
          </p:nvSpPr>
          <p:spPr>
            <a:xfrm>
              <a:off x="328648" y="4773443"/>
              <a:ext cx="7040681" cy="326723"/>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a:extLst>
                <a:ext uri="{FF2B5EF4-FFF2-40B4-BE49-F238E27FC236}">
                  <a16:creationId xmlns:a16="http://schemas.microsoft.com/office/drawing/2014/main" id="{39463481-B547-9E48-2A93-EF203740C640}"/>
                </a:ext>
              </a:extLst>
            </p:cNvPr>
            <p:cNvSpPr txBox="1"/>
            <p:nvPr/>
          </p:nvSpPr>
          <p:spPr>
            <a:xfrm>
              <a:off x="6902994" y="4725191"/>
              <a:ext cx="317005" cy="430887"/>
            </a:xfrm>
            <a:prstGeom prst="rect">
              <a:avLst/>
            </a:prstGeom>
            <a:noFill/>
          </p:spPr>
          <p:txBody>
            <a:bodyPr wrap="square" lIns="91440" tIns="45720" rIns="91440" bIns="45720" rtlCol="0" anchor="t">
              <a:spAutoFit/>
            </a:bodyPr>
            <a:lstStyle/>
            <a:p>
              <a:pPr algn="r"/>
              <a:r>
                <a:rPr lang="en-US" sz="2200" b="1" dirty="0"/>
                <a:t>X</a:t>
              </a:r>
            </a:p>
          </p:txBody>
        </p:sp>
        <p:sp>
          <p:nvSpPr>
            <p:cNvPr id="39" name="Text Placeholder 8">
              <a:extLst>
                <a:ext uri="{FF2B5EF4-FFF2-40B4-BE49-F238E27FC236}">
                  <a16:creationId xmlns:a16="http://schemas.microsoft.com/office/drawing/2014/main" id="{EDC0822E-7D3D-37DD-5326-8F6972CC34F5}"/>
                </a:ext>
              </a:extLst>
            </p:cNvPr>
            <p:cNvSpPr txBox="1">
              <a:spLocks/>
            </p:cNvSpPr>
            <p:nvPr/>
          </p:nvSpPr>
          <p:spPr>
            <a:xfrm>
              <a:off x="2311316" y="5125566"/>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08/30/23</a:t>
              </a:r>
            </a:p>
          </p:txBody>
        </p:sp>
        <p:sp>
          <p:nvSpPr>
            <p:cNvPr id="49" name="Text Placeholder 8">
              <a:extLst>
                <a:ext uri="{FF2B5EF4-FFF2-40B4-BE49-F238E27FC236}">
                  <a16:creationId xmlns:a16="http://schemas.microsoft.com/office/drawing/2014/main" id="{5CD2EF45-ABBB-47AB-A418-1ACABD7FF5DD}"/>
                </a:ext>
              </a:extLst>
            </p:cNvPr>
            <p:cNvSpPr txBox="1">
              <a:spLocks/>
            </p:cNvSpPr>
            <p:nvPr/>
          </p:nvSpPr>
          <p:spPr>
            <a:xfrm>
              <a:off x="2545940" y="5273787"/>
              <a:ext cx="443484" cy="25896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a:t>
              </a:r>
            </a:p>
          </p:txBody>
        </p:sp>
        <p:sp>
          <p:nvSpPr>
            <p:cNvPr id="40" name="Text Placeholder 8">
              <a:extLst>
                <a:ext uri="{FF2B5EF4-FFF2-40B4-BE49-F238E27FC236}">
                  <a16:creationId xmlns:a16="http://schemas.microsoft.com/office/drawing/2014/main" id="{B2EBBFFE-36D0-CAE9-182D-A89653D1D5FD}"/>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41" name="Text Placeholder 8">
              <a:extLst>
                <a:ext uri="{FF2B5EF4-FFF2-40B4-BE49-F238E27FC236}">
                  <a16:creationId xmlns:a16="http://schemas.microsoft.com/office/drawing/2014/main" id="{88F9F851-0236-6E0A-73B3-C24A4369AFE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08/22/17</a:t>
              </a:r>
            </a:p>
          </p:txBody>
        </p:sp>
        <p:sp>
          <p:nvSpPr>
            <p:cNvPr id="29" name="Rounded Rectangle 28">
              <a:extLst>
                <a:ext uri="{FF2B5EF4-FFF2-40B4-BE49-F238E27FC236}">
                  <a16:creationId xmlns:a16="http://schemas.microsoft.com/office/drawing/2014/main" id="{8B6433B4-CA9E-4E1F-2158-0C37944A5DE0}"/>
                </a:ext>
                <a:ext uri="{C183D7F6-B498-43B3-948B-1728B52AA6E4}">
                  <adec:decorative xmlns:adec="http://schemas.microsoft.com/office/drawing/2017/decorative" val="1"/>
                </a:ext>
              </a:extLst>
            </p:cNvPr>
            <p:cNvSpPr/>
            <p:nvPr/>
          </p:nvSpPr>
          <p:spPr>
            <a:xfrm>
              <a:off x="315948" y="7037573"/>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Text Placeholder 8">
              <a:extLst>
                <a:ext uri="{FF2B5EF4-FFF2-40B4-BE49-F238E27FC236}">
                  <a16:creationId xmlns:a16="http://schemas.microsoft.com/office/drawing/2014/main" id="{AC47C479-6104-529E-1508-C39EA529A65D}"/>
                </a:ext>
              </a:extLst>
            </p:cNvPr>
            <p:cNvSpPr txBox="1">
              <a:spLocks/>
            </p:cNvSpPr>
            <p:nvPr/>
          </p:nvSpPr>
          <p:spPr>
            <a:xfrm>
              <a:off x="2128008" y="7085966"/>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3" name="Text Placeholder 8">
              <a:extLst>
                <a:ext uri="{FF2B5EF4-FFF2-40B4-BE49-F238E27FC236}">
                  <a16:creationId xmlns:a16="http://schemas.microsoft.com/office/drawing/2014/main" id="{B4CD4269-5E79-04A4-0DD9-FCEB99557F3C}"/>
                </a:ext>
              </a:extLst>
            </p:cNvPr>
            <p:cNvSpPr txBox="1">
              <a:spLocks/>
            </p:cNvSpPr>
            <p:nvPr/>
          </p:nvSpPr>
          <p:spPr>
            <a:xfrm>
              <a:off x="8763000" y="7075080"/>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F44258EB-FEAE-4B87-A965-60683A6C87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32521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8</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400" b="1" dirty="0">
                <a:cs typeface="Calibri"/>
              </a:rPr>
              <a:t>8</a:t>
            </a:r>
            <a:r>
              <a:rPr lang="en-US" sz="4400" b="1" baseline="30000" dirty="0">
                <a:cs typeface="Calibri"/>
              </a:rPr>
              <a:t>th</a:t>
            </a:r>
            <a:r>
              <a:rPr lang="en-US" sz="4400" b="1" dirty="0">
                <a:cs typeface="Calibri"/>
              </a:rPr>
              <a:t> Grade Admission</a:t>
            </a:r>
            <a:endParaRPr lang="en-US" sz="4400" dirty="0"/>
          </a:p>
        </p:txBody>
      </p:sp>
    </p:spTree>
    <p:extLst>
      <p:ext uri="{BB962C8B-B14F-4D97-AF65-F5344CB8AC3E}">
        <p14:creationId xmlns:p14="http://schemas.microsoft.com/office/powerpoint/2010/main" val="23192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FFF7-3A9B-5C74-20BB-7426DB4B66AF}"/>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4B57EA56-B945-0BCD-721D-0394645333C0}"/>
              </a:ext>
            </a:extLst>
          </p:cNvPr>
          <p:cNvSpPr>
            <a:spLocks noGrp="1"/>
          </p:cNvSpPr>
          <p:nvPr>
            <p:ph type="title"/>
          </p:nvPr>
        </p:nvSpPr>
        <p:spPr/>
        <p:txBody>
          <a:bodyPr/>
          <a:lstStyle/>
          <a:p>
            <a:r>
              <a:rPr lang="en-US" dirty="0"/>
              <a:t>Student 8 (TME)</a:t>
            </a:r>
          </a:p>
        </p:txBody>
      </p:sp>
      <p:sp>
        <p:nvSpPr>
          <p:cNvPr id="4" name="Text Placeholder 3">
            <a:extLst>
              <a:ext uri="{FF2B5EF4-FFF2-40B4-BE49-F238E27FC236}">
                <a16:creationId xmlns:a16="http://schemas.microsoft.com/office/drawing/2014/main" id="{AAC0A1D1-3A5F-184C-C5D5-6F4B77919953}"/>
              </a:ext>
            </a:extLst>
          </p:cNvPr>
          <p:cNvSpPr>
            <a:spLocks noGrp="1"/>
          </p:cNvSpPr>
          <p:nvPr>
            <p:ph type="body" sz="quarter" idx="14"/>
          </p:nvPr>
        </p:nvSpPr>
        <p:spPr>
          <a:xfrm>
            <a:off x="691514" y="1249978"/>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Temporary Medical Exemption</a:t>
            </a:r>
            <a:endParaRPr lang="en-US" sz="2400">
              <a:ea typeface="Tahoma"/>
            </a:endParaRPr>
          </a:p>
        </p:txBody>
      </p:sp>
      <p:pic>
        <p:nvPicPr>
          <p:cNvPr id="12" name="Picture 11" descr="Sample TME form">
            <a:extLst>
              <a:ext uri="{FF2B5EF4-FFF2-40B4-BE49-F238E27FC236}">
                <a16:creationId xmlns:a16="http://schemas.microsoft.com/office/drawing/2014/main" id="{A6E9C8AF-255F-B067-08E4-5080F7576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601" y="1996837"/>
            <a:ext cx="7050218" cy="5626616"/>
          </a:xfrm>
          <a:prstGeom prst="rect">
            <a:avLst/>
          </a:prstGeom>
        </p:spPr>
      </p:pic>
      <p:sp>
        <p:nvSpPr>
          <p:cNvPr id="6" name="Text Placeholder 8">
            <a:extLst>
              <a:ext uri="{FF2B5EF4-FFF2-40B4-BE49-F238E27FC236}">
                <a16:creationId xmlns:a16="http://schemas.microsoft.com/office/drawing/2014/main" id="{CD7AC9C9-32A3-826B-8A09-94096EEBD059}"/>
              </a:ext>
            </a:extLst>
          </p:cNvPr>
          <p:cNvSpPr txBox="1">
            <a:spLocks/>
          </p:cNvSpPr>
          <p:nvPr/>
        </p:nvSpPr>
        <p:spPr>
          <a:xfrm>
            <a:off x="6739551" y="2590201"/>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08/15/24</a:t>
            </a:r>
          </a:p>
        </p:txBody>
      </p:sp>
      <p:sp>
        <p:nvSpPr>
          <p:cNvPr id="5" name="Text Placeholder 8">
            <a:extLst>
              <a:ext uri="{FF2B5EF4-FFF2-40B4-BE49-F238E27FC236}">
                <a16:creationId xmlns:a16="http://schemas.microsoft.com/office/drawing/2014/main" id="{D14FD98D-B49C-AFD5-440E-7B1761B218B1}"/>
              </a:ext>
            </a:extLst>
          </p:cNvPr>
          <p:cNvSpPr txBox="1">
            <a:spLocks/>
          </p:cNvSpPr>
          <p:nvPr/>
        </p:nvSpPr>
        <p:spPr>
          <a:xfrm>
            <a:off x="2696613" y="3657503"/>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Student Eight</a:t>
            </a:r>
          </a:p>
        </p:txBody>
      </p:sp>
      <p:sp>
        <p:nvSpPr>
          <p:cNvPr id="7" name="Text Placeholder 8">
            <a:extLst>
              <a:ext uri="{FF2B5EF4-FFF2-40B4-BE49-F238E27FC236}">
                <a16:creationId xmlns:a16="http://schemas.microsoft.com/office/drawing/2014/main" id="{6E347015-70FD-4D33-B41E-05420DA1A31F}"/>
              </a:ext>
            </a:extLst>
          </p:cNvPr>
          <p:cNvSpPr txBox="1">
            <a:spLocks/>
          </p:cNvSpPr>
          <p:nvPr/>
        </p:nvSpPr>
        <p:spPr>
          <a:xfrm>
            <a:off x="6556570" y="3657503"/>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effectLst/>
                <a:ea typeface="Arial" panose="020B0604020202020204" pitchFamily="34" charset="0"/>
              </a:rPr>
              <a:t>02/11/2011</a:t>
            </a:r>
            <a:endParaRPr lang="en-US" sz="2100" b="1" dirty="0"/>
          </a:p>
        </p:txBody>
      </p:sp>
      <p:sp>
        <p:nvSpPr>
          <p:cNvPr id="8" name="Text Placeholder 8">
            <a:extLst>
              <a:ext uri="{FF2B5EF4-FFF2-40B4-BE49-F238E27FC236}">
                <a16:creationId xmlns:a16="http://schemas.microsoft.com/office/drawing/2014/main" id="{8B045A7C-B610-BF6B-9768-7BC272C79248}"/>
              </a:ext>
            </a:extLst>
          </p:cNvPr>
          <p:cNvSpPr txBox="1">
            <a:spLocks/>
          </p:cNvSpPr>
          <p:nvPr/>
        </p:nvSpPr>
        <p:spPr>
          <a:xfrm>
            <a:off x="2900972" y="3983744"/>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Parent Eight</a:t>
            </a:r>
          </a:p>
        </p:txBody>
      </p:sp>
      <p:sp>
        <p:nvSpPr>
          <p:cNvPr id="9" name="Text Placeholder 8">
            <a:extLst>
              <a:ext uri="{FF2B5EF4-FFF2-40B4-BE49-F238E27FC236}">
                <a16:creationId xmlns:a16="http://schemas.microsoft.com/office/drawing/2014/main" id="{D47F5E8D-AB84-B6F0-81F1-0578D110ED48}"/>
              </a:ext>
            </a:extLst>
          </p:cNvPr>
          <p:cNvSpPr txBox="1">
            <a:spLocks/>
          </p:cNvSpPr>
          <p:nvPr/>
        </p:nvSpPr>
        <p:spPr>
          <a:xfrm>
            <a:off x="3461425" y="4334925"/>
            <a:ext cx="327812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Champions Middle School</a:t>
            </a:r>
          </a:p>
        </p:txBody>
      </p:sp>
      <p:sp>
        <p:nvSpPr>
          <p:cNvPr id="20" name="Text Placeholder 8">
            <a:extLst>
              <a:ext uri="{FF2B5EF4-FFF2-40B4-BE49-F238E27FC236}">
                <a16:creationId xmlns:a16="http://schemas.microsoft.com/office/drawing/2014/main" id="{521B58F5-95BA-1338-56A6-8A5DBC976BDA}"/>
              </a:ext>
            </a:extLst>
          </p:cNvPr>
          <p:cNvSpPr txBox="1">
            <a:spLocks/>
          </p:cNvSpPr>
          <p:nvPr/>
        </p:nvSpPr>
        <p:spPr>
          <a:xfrm>
            <a:off x="5429160" y="4923157"/>
            <a:ext cx="2381820"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solidFill>
                  <a:schemeClr val="accent1">
                    <a:lumMod val="75000"/>
                  </a:schemeClr>
                </a:solidFill>
              </a:rPr>
              <a:t>7</a:t>
            </a:r>
            <a:r>
              <a:rPr lang="en-US" sz="2100" b="1" baseline="30000" dirty="0">
                <a:solidFill>
                  <a:schemeClr val="accent1">
                    <a:lumMod val="75000"/>
                  </a:schemeClr>
                </a:solidFill>
              </a:rPr>
              <a:t>th</a:t>
            </a:r>
            <a:r>
              <a:rPr lang="en-US" sz="2100" b="1" dirty="0">
                <a:solidFill>
                  <a:schemeClr val="accent1">
                    <a:lumMod val="75000"/>
                  </a:schemeClr>
                </a:solidFill>
              </a:rPr>
              <a:t>-12</a:t>
            </a:r>
            <a:r>
              <a:rPr lang="en-US" sz="2100" b="1" baseline="30000" dirty="0">
                <a:solidFill>
                  <a:schemeClr val="accent1">
                    <a:lumMod val="75000"/>
                  </a:schemeClr>
                </a:solidFill>
              </a:rPr>
              <a:t>th</a:t>
            </a:r>
            <a:r>
              <a:rPr lang="en-US" sz="2100" b="1" dirty="0">
                <a:solidFill>
                  <a:schemeClr val="accent1">
                    <a:lumMod val="75000"/>
                  </a:schemeClr>
                </a:solidFill>
              </a:rPr>
              <a:t> Grade</a:t>
            </a:r>
          </a:p>
        </p:txBody>
      </p:sp>
      <p:sp>
        <p:nvSpPr>
          <p:cNvPr id="14" name="Rounded Rectangle 13">
            <a:extLst>
              <a:ext uri="{FF2B5EF4-FFF2-40B4-BE49-F238E27FC236}">
                <a16:creationId xmlns:a16="http://schemas.microsoft.com/office/drawing/2014/main" id="{5604F379-9CD5-74AC-C9AF-44F001A79E0C}"/>
              </a:ext>
              <a:ext uri="{C183D7F6-B498-43B3-948B-1728B52AA6E4}">
                <adec:decorative xmlns:adec="http://schemas.microsoft.com/office/drawing/2017/decorative" val="1"/>
              </a:ext>
            </a:extLst>
          </p:cNvPr>
          <p:cNvSpPr/>
          <p:nvPr/>
        </p:nvSpPr>
        <p:spPr>
          <a:xfrm>
            <a:off x="1746006" y="5822788"/>
            <a:ext cx="1233424" cy="50306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 Placeholder 8">
            <a:extLst>
              <a:ext uri="{FF2B5EF4-FFF2-40B4-BE49-F238E27FC236}">
                <a16:creationId xmlns:a16="http://schemas.microsoft.com/office/drawing/2014/main" id="{D4F8CEEC-6850-4C8C-D1F6-A3E9612401AB}"/>
              </a:ext>
            </a:extLst>
          </p:cNvPr>
          <p:cNvSpPr txBox="1">
            <a:spLocks/>
          </p:cNvSpPr>
          <p:nvPr/>
        </p:nvSpPr>
        <p:spPr>
          <a:xfrm>
            <a:off x="1788816" y="5933112"/>
            <a:ext cx="1223205" cy="3927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b="1" dirty="0"/>
              <a:t>Varicella</a:t>
            </a:r>
            <a:endParaRPr lang="en-US" sz="2000" b="1" dirty="0">
              <a:cs typeface="Calibri" panose="020F0502020204030204"/>
            </a:endParaRPr>
          </a:p>
        </p:txBody>
      </p:sp>
      <p:sp>
        <p:nvSpPr>
          <p:cNvPr id="3" name="Text Placeholder 8">
            <a:extLst>
              <a:ext uri="{FF2B5EF4-FFF2-40B4-BE49-F238E27FC236}">
                <a16:creationId xmlns:a16="http://schemas.microsoft.com/office/drawing/2014/main" id="{A1874EF3-94E3-DCFA-B412-DE2C0953DE26}"/>
              </a:ext>
              <a:ext uri="{C183D7F6-B498-43B3-948B-1728B52AA6E4}">
                <adec:decorative xmlns:adec="http://schemas.microsoft.com/office/drawing/2017/decorative" val="1"/>
              </a:ext>
            </a:extLst>
          </p:cNvPr>
          <p:cNvSpPr txBox="1">
            <a:spLocks/>
          </p:cNvSpPr>
          <p:nvPr/>
        </p:nvSpPr>
        <p:spPr>
          <a:xfrm>
            <a:off x="3063644" y="5907451"/>
            <a:ext cx="2365515" cy="320146"/>
          </a:xfrm>
          <a:prstGeom prst="rect">
            <a:avLst/>
          </a:prstGeom>
          <a:no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cs typeface="Calibri"/>
              </a:rPr>
              <a:t>Immunocompromised</a:t>
            </a:r>
          </a:p>
        </p:txBody>
      </p:sp>
      <p:sp>
        <p:nvSpPr>
          <p:cNvPr id="10" name="Text Placeholder 8">
            <a:extLst>
              <a:ext uri="{FF2B5EF4-FFF2-40B4-BE49-F238E27FC236}">
                <a16:creationId xmlns:a16="http://schemas.microsoft.com/office/drawing/2014/main" id="{6790FEF6-C679-5FF3-E341-BA3996868741}"/>
              </a:ext>
            </a:extLst>
          </p:cNvPr>
          <p:cNvSpPr txBox="1">
            <a:spLocks/>
          </p:cNvSpPr>
          <p:nvPr/>
        </p:nvSpPr>
        <p:spPr>
          <a:xfrm>
            <a:off x="5332866" y="5902584"/>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a:t>Temporary</a:t>
            </a:r>
          </a:p>
        </p:txBody>
      </p:sp>
      <p:sp>
        <p:nvSpPr>
          <p:cNvPr id="15" name="Rounded Rectangle 14">
            <a:extLst>
              <a:ext uri="{FF2B5EF4-FFF2-40B4-BE49-F238E27FC236}">
                <a16:creationId xmlns:a16="http://schemas.microsoft.com/office/drawing/2014/main" id="{D77B87E8-1947-2282-7234-E9BBB2AB645B}"/>
              </a:ext>
              <a:ext uri="{C183D7F6-B498-43B3-948B-1728B52AA6E4}">
                <adec:decorative xmlns:adec="http://schemas.microsoft.com/office/drawing/2017/decorative" val="1"/>
              </a:ext>
            </a:extLst>
          </p:cNvPr>
          <p:cNvSpPr/>
          <p:nvPr/>
        </p:nvSpPr>
        <p:spPr>
          <a:xfrm>
            <a:off x="6388068" y="5801298"/>
            <a:ext cx="1597306" cy="52455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BD92E44D-301E-6693-F654-A03DAB901122}"/>
              </a:ext>
            </a:extLst>
          </p:cNvPr>
          <p:cNvSpPr txBox="1">
            <a:spLocks/>
          </p:cNvSpPr>
          <p:nvPr/>
        </p:nvSpPr>
        <p:spPr>
          <a:xfrm>
            <a:off x="6555836" y="5883577"/>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12/15/24</a:t>
            </a:r>
          </a:p>
        </p:txBody>
      </p:sp>
      <p:sp>
        <p:nvSpPr>
          <p:cNvPr id="16" name="TextBox 15">
            <a:extLst>
              <a:ext uri="{FF2B5EF4-FFF2-40B4-BE49-F238E27FC236}">
                <a16:creationId xmlns:a16="http://schemas.microsoft.com/office/drawing/2014/main" id="{E83B0142-6651-05DE-F752-6274FF11097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129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1C98-2426-6A98-6738-179793663FFB}"/>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E9BCACE0-99D5-7AE9-8DE8-085EFDB409F5}"/>
              </a:ext>
            </a:extLst>
          </p:cNvPr>
          <p:cNvSpPr>
            <a:spLocks noGrp="1"/>
          </p:cNvSpPr>
          <p:nvPr>
            <p:ph type="title"/>
          </p:nvPr>
        </p:nvSpPr>
        <p:spPr/>
        <p:txBody>
          <a:bodyPr>
            <a:normAutofit/>
          </a:bodyPr>
          <a:lstStyle/>
          <a:p>
            <a:r>
              <a:rPr lang="en-US" dirty="0"/>
              <a:t>Student 8 </a:t>
            </a:r>
            <a:r>
              <a:rPr lang="en-US" sz="2800" b="0" dirty="0"/>
              <a:t>(Immunization Record page 1)</a:t>
            </a:r>
            <a:endParaRPr lang="en-US" sz="2800" dirty="0"/>
          </a:p>
        </p:txBody>
      </p:sp>
      <p:grpSp>
        <p:nvGrpSpPr>
          <p:cNvPr id="61" name="Group 60" descr="Sample immunization record">
            <a:extLst>
              <a:ext uri="{FF2B5EF4-FFF2-40B4-BE49-F238E27FC236}">
                <a16:creationId xmlns:a16="http://schemas.microsoft.com/office/drawing/2014/main" id="{7AF6239E-253E-3BFE-2788-222CB48A8E83}"/>
              </a:ext>
            </a:extLst>
          </p:cNvPr>
          <p:cNvGrpSpPr/>
          <p:nvPr/>
        </p:nvGrpSpPr>
        <p:grpSpPr>
          <a:xfrm>
            <a:off x="180879" y="1841501"/>
            <a:ext cx="9782517" cy="5262684"/>
            <a:chOff x="180879" y="1841501"/>
            <a:chExt cx="9782517" cy="5262684"/>
          </a:xfrm>
        </p:grpSpPr>
        <p:sp>
          <p:nvSpPr>
            <p:cNvPr id="40" name="Rectangle 39">
              <a:extLst>
                <a:ext uri="{FF2B5EF4-FFF2-40B4-BE49-F238E27FC236}">
                  <a16:creationId xmlns:a16="http://schemas.microsoft.com/office/drawing/2014/main" id="{FBCB3C4F-20C7-7AC8-6CB1-C2649349943D}"/>
                </a:ext>
              </a:extLst>
            </p:cNvPr>
            <p:cNvSpPr/>
            <p:nvPr/>
          </p:nvSpPr>
          <p:spPr>
            <a:xfrm>
              <a:off x="180879" y="1841501"/>
              <a:ext cx="9782517" cy="526268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E3B97-CB12-6E60-421A-C138E6DE3D16}"/>
                </a:ext>
              </a:extLst>
            </p:cNvPr>
            <p:cNvSpPr txBox="1"/>
            <p:nvPr/>
          </p:nvSpPr>
          <p:spPr>
            <a:xfrm>
              <a:off x="370880" y="2057357"/>
              <a:ext cx="9316640" cy="1200329"/>
            </a:xfrm>
            <a:prstGeom prst="rect">
              <a:avLst/>
            </a:prstGeom>
            <a:noFill/>
          </p:spPr>
          <p:txBody>
            <a:bodyPr wrap="square" rtlCol="0">
              <a:spAutoFit/>
            </a:bodyPr>
            <a:lstStyle/>
            <a:p>
              <a:pPr algn="l">
                <a:lnSpc>
                  <a:spcPct val="150000"/>
                </a:lnSpc>
              </a:pPr>
              <a:r>
                <a:rPr lang="en-US" sz="1800">
                  <a:effectLst/>
                  <a:latin typeface="Arial" panose="020B0604020202020204" pitchFamily="34" charset="0"/>
                  <a:ea typeface="Arial" panose="020B0604020202020204" pitchFamily="34" charset="0"/>
                </a:rPr>
                <a:t>Name: Student </a:t>
              </a:r>
              <a:r>
                <a:rPr lang="en-US">
                  <a:latin typeface="Arial" panose="020B0604020202020204" pitchFamily="34" charset="0"/>
                  <a:ea typeface="Arial" panose="020B0604020202020204" pitchFamily="34" charset="0"/>
                </a:rPr>
                <a:t>Eight</a:t>
              </a:r>
              <a:r>
                <a:rPr lang="en-US" sz="1800">
                  <a:effectLst/>
                  <a:latin typeface="Arial" panose="020B0604020202020204" pitchFamily="34" charset="0"/>
                  <a:ea typeface="Arial" panose="020B0604020202020204" pitchFamily="34" charset="0"/>
                </a:rPr>
                <a:t> | DOB: 2/11/2011 | MRN:1234567 | PCP: Becca Monte, MD</a:t>
              </a:r>
            </a:p>
            <a:p>
              <a:pPr algn="l">
                <a:lnSpc>
                  <a:spcPct val="150000"/>
                </a:lnSpc>
              </a:pPr>
              <a:r>
                <a:rPr lang="en-US">
                  <a:latin typeface="Arial" panose="020B0604020202020204" pitchFamily="34" charset="0"/>
                  <a:ea typeface="Arial" panose="020B0604020202020204" pitchFamily="34" charset="0"/>
                </a:rPr>
                <a:t>Current Immunizations</a:t>
              </a:r>
            </a:p>
            <a:p>
              <a:pPr algn="l"/>
              <a:r>
                <a:rPr lang="en-US" sz="1800">
                  <a:effectLst/>
                  <a:latin typeface="Arial" panose="020B0604020202020204" pitchFamily="34" charset="0"/>
                  <a:ea typeface="Arial" panose="020B0604020202020204" pitchFamily="34" charset="0"/>
                </a:rPr>
                <a:t> </a:t>
              </a:r>
              <a:endParaRPr lang="en-US"/>
            </a:p>
          </p:txBody>
        </p:sp>
        <p:sp>
          <p:nvSpPr>
            <p:cNvPr id="23" name="Rounded Rectangle 22">
              <a:extLst>
                <a:ext uri="{FF2B5EF4-FFF2-40B4-BE49-F238E27FC236}">
                  <a16:creationId xmlns:a16="http://schemas.microsoft.com/office/drawing/2014/main" id="{CA39618F-EC82-54FE-2417-44155A954227}"/>
                </a:ext>
              </a:extLst>
            </p:cNvPr>
            <p:cNvSpPr/>
            <p:nvPr/>
          </p:nvSpPr>
          <p:spPr>
            <a:xfrm>
              <a:off x="370880" y="3137383"/>
              <a:ext cx="3025463" cy="190531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5243864-B92B-DDB8-E234-E2A4E6BD134B}"/>
                </a:ext>
              </a:extLst>
            </p:cNvPr>
            <p:cNvSpPr txBox="1"/>
            <p:nvPr/>
          </p:nvSpPr>
          <p:spPr>
            <a:xfrm>
              <a:off x="465884" y="3300398"/>
              <a:ext cx="2930460" cy="1323439"/>
            </a:xfrm>
            <a:prstGeom prst="rect">
              <a:avLst/>
            </a:prstGeom>
            <a:noFill/>
          </p:spPr>
          <p:txBody>
            <a:bodyPr wrap="square" lIns="91440" tIns="45720" rIns="91440" bIns="45720" rtlCol="0" anchor="t">
              <a:spAutoFit/>
            </a:bodyPr>
            <a:lstStyle/>
            <a:p>
              <a:pPr algn="l"/>
              <a:r>
                <a:rPr lang="en-US" sz="2000" dirty="0"/>
                <a:t>COVID-19 Vaccine</a:t>
              </a:r>
              <a:endParaRPr lang="en-US" dirty="0">
                <a:cs typeface="Calibri" panose="020F0502020204030204"/>
              </a:endParaRPr>
            </a:p>
            <a:p>
              <a:pPr algn="l"/>
              <a:r>
                <a:rPr lang="en-US" sz="2000" dirty="0"/>
                <a:t>Dates on file: 11/05/2022, 06/07/2022, 12/04/2021, 11/11/2021</a:t>
              </a:r>
              <a:endParaRPr lang="en-US" sz="2000" dirty="0">
                <a:ea typeface="Calibri" panose="020F0502020204030204"/>
                <a:cs typeface="Calibri" panose="020F0502020204030204"/>
              </a:endParaRPr>
            </a:p>
          </p:txBody>
        </p:sp>
        <p:sp>
          <p:nvSpPr>
            <p:cNvPr id="24" name="Rounded Rectangle 23">
              <a:extLst>
                <a:ext uri="{FF2B5EF4-FFF2-40B4-BE49-F238E27FC236}">
                  <a16:creationId xmlns:a16="http://schemas.microsoft.com/office/drawing/2014/main" id="{58FBBF56-003D-7309-B996-6702C21C81AF}"/>
                </a:ext>
              </a:extLst>
            </p:cNvPr>
            <p:cNvSpPr/>
            <p:nvPr/>
          </p:nvSpPr>
          <p:spPr>
            <a:xfrm>
              <a:off x="3563967" y="3137382"/>
              <a:ext cx="3025463" cy="193763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E2F4A6-FD1A-966D-49C1-A251827ECAA1}"/>
                </a:ext>
              </a:extLst>
            </p:cNvPr>
            <p:cNvSpPr txBox="1"/>
            <p:nvPr/>
          </p:nvSpPr>
          <p:spPr>
            <a:xfrm>
              <a:off x="3652348" y="3264540"/>
              <a:ext cx="2930460" cy="1631216"/>
            </a:xfrm>
            <a:prstGeom prst="rect">
              <a:avLst/>
            </a:prstGeom>
            <a:noFill/>
          </p:spPr>
          <p:txBody>
            <a:bodyPr wrap="square" lIns="91440" tIns="45720" rIns="91440" bIns="45720" rtlCol="0" anchor="t">
              <a:spAutoFit/>
            </a:bodyPr>
            <a:lstStyle/>
            <a:p>
              <a:pPr algn="l"/>
              <a:r>
                <a:rPr lang="en-US" sz="2000"/>
                <a:t>Diphtheria, Tetanus, Pertussis (DTaP) Vaccine</a:t>
              </a:r>
              <a:endParaRPr lang="en-US">
                <a:cs typeface="Calibri" panose="020F0502020204030204"/>
              </a:endParaRPr>
            </a:p>
            <a:p>
              <a:pPr algn="l"/>
              <a:r>
                <a:rPr lang="en-US" sz="2000"/>
                <a:t>Dates on file: 02/27/2017, 05/15/2012, 08/29/2011, 06/24/2011, 04/19/2011</a:t>
              </a:r>
              <a:endParaRPr lang="en-US" sz="2000">
                <a:ea typeface="Calibri" panose="020F0502020204030204"/>
                <a:cs typeface="Calibri" panose="020F0502020204030204"/>
              </a:endParaRPr>
            </a:p>
          </p:txBody>
        </p:sp>
        <p:sp>
          <p:nvSpPr>
            <p:cNvPr id="41" name="Rounded Rectangle 40">
              <a:extLst>
                <a:ext uri="{FF2B5EF4-FFF2-40B4-BE49-F238E27FC236}">
                  <a16:creationId xmlns:a16="http://schemas.microsoft.com/office/drawing/2014/main" id="{D2AAD11B-090E-9D68-A805-44C358B02F63}"/>
                </a:ext>
              </a:extLst>
            </p:cNvPr>
            <p:cNvSpPr/>
            <p:nvPr/>
          </p:nvSpPr>
          <p:spPr>
            <a:xfrm>
              <a:off x="6763680" y="3137382"/>
              <a:ext cx="3025463" cy="193900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BDF376B-12B0-F413-5DFC-D24340D87E1A}"/>
                </a:ext>
              </a:extLst>
            </p:cNvPr>
            <p:cNvSpPr txBox="1"/>
            <p:nvPr/>
          </p:nvSpPr>
          <p:spPr>
            <a:xfrm>
              <a:off x="6845441" y="3300398"/>
              <a:ext cx="2930460" cy="1323439"/>
            </a:xfrm>
            <a:prstGeom prst="rect">
              <a:avLst/>
            </a:prstGeom>
            <a:noFill/>
          </p:spPr>
          <p:txBody>
            <a:bodyPr wrap="square" lIns="91440" tIns="45720" rIns="91440" bIns="45720" rtlCol="0" anchor="t">
              <a:spAutoFit/>
            </a:bodyPr>
            <a:lstStyle/>
            <a:p>
              <a:pPr algn="l"/>
              <a:r>
                <a:rPr lang="en-US" sz="2000"/>
                <a:t>Flu Vaccine</a:t>
              </a:r>
              <a:endParaRPr lang="en-US">
                <a:cs typeface="Calibri" panose="020F0502020204030204"/>
              </a:endParaRPr>
            </a:p>
            <a:p>
              <a:pPr algn="l"/>
              <a:r>
                <a:rPr lang="en-US" sz="2000"/>
                <a:t>Dates on file: 10/27/2023, 10/17/2022, 10/28/2021,</a:t>
              </a:r>
              <a:endParaRPr lang="en-US" sz="2000">
                <a:ea typeface="Calibri" panose="020F0502020204030204"/>
                <a:cs typeface="Calibri" panose="020F0502020204030204"/>
              </a:endParaRPr>
            </a:p>
            <a:p>
              <a:pPr algn="l"/>
              <a:r>
                <a:rPr lang="en-US" sz="2000"/>
                <a:t>10/10/2020</a:t>
              </a:r>
              <a:endParaRPr lang="en-US" sz="2000">
                <a:ea typeface="Calibri" panose="020F0502020204030204"/>
                <a:cs typeface="Calibri" panose="020F0502020204030204"/>
              </a:endParaRPr>
            </a:p>
          </p:txBody>
        </p:sp>
        <p:sp>
          <p:nvSpPr>
            <p:cNvPr id="43" name="Rounded Rectangle 42">
              <a:extLst>
                <a:ext uri="{FF2B5EF4-FFF2-40B4-BE49-F238E27FC236}">
                  <a16:creationId xmlns:a16="http://schemas.microsoft.com/office/drawing/2014/main" id="{E62D8305-02F3-CFE6-151B-2035DF42C524}"/>
                </a:ext>
              </a:extLst>
            </p:cNvPr>
            <p:cNvSpPr/>
            <p:nvPr/>
          </p:nvSpPr>
          <p:spPr>
            <a:xfrm>
              <a:off x="370880" y="5241767"/>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A7CC2D1-6A63-22EF-8016-ABE3909080FD}"/>
                </a:ext>
              </a:extLst>
            </p:cNvPr>
            <p:cNvSpPr txBox="1"/>
            <p:nvPr/>
          </p:nvSpPr>
          <p:spPr>
            <a:xfrm>
              <a:off x="465884" y="5368249"/>
              <a:ext cx="2930460" cy="1323439"/>
            </a:xfrm>
            <a:prstGeom prst="rect">
              <a:avLst/>
            </a:prstGeom>
            <a:noFill/>
          </p:spPr>
          <p:txBody>
            <a:bodyPr wrap="square" lIns="91440" tIns="45720" rIns="91440" bIns="45720" rtlCol="0" anchor="t">
              <a:spAutoFit/>
            </a:bodyPr>
            <a:lstStyle/>
            <a:p>
              <a:pPr algn="l"/>
              <a:r>
                <a:rPr lang="en-US" sz="2000"/>
                <a:t>Haemophilus influenza type B (HIB) Vaccine</a:t>
              </a:r>
              <a:endParaRPr lang="en-US">
                <a:cs typeface="Calibri" panose="020F0502020204030204"/>
              </a:endParaRPr>
            </a:p>
            <a:p>
              <a:pPr algn="l"/>
              <a:r>
                <a:rPr lang="en-US" sz="2000"/>
                <a:t>Dates on file: 05/15/2012, 09/29/11</a:t>
              </a:r>
              <a:endParaRPr lang="en-US" sz="2000">
                <a:ea typeface="Calibri" panose="020F0502020204030204"/>
                <a:cs typeface="Calibri" panose="020F0502020204030204"/>
              </a:endParaRPr>
            </a:p>
          </p:txBody>
        </p:sp>
        <p:sp>
          <p:nvSpPr>
            <p:cNvPr id="45" name="Rounded Rectangle 44">
              <a:extLst>
                <a:ext uri="{FF2B5EF4-FFF2-40B4-BE49-F238E27FC236}">
                  <a16:creationId xmlns:a16="http://schemas.microsoft.com/office/drawing/2014/main" id="{F3A509BE-351B-BBA6-449D-F07A51CC3ECD}"/>
                </a:ext>
              </a:extLst>
            </p:cNvPr>
            <p:cNvSpPr/>
            <p:nvPr/>
          </p:nvSpPr>
          <p:spPr>
            <a:xfrm>
              <a:off x="3570593" y="5254521"/>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51F7AF8-85AC-09FD-9A7A-5FB0A760FB08}"/>
                </a:ext>
              </a:extLst>
            </p:cNvPr>
            <p:cNvSpPr txBox="1"/>
            <p:nvPr/>
          </p:nvSpPr>
          <p:spPr>
            <a:xfrm>
              <a:off x="3701908" y="5427167"/>
              <a:ext cx="2930460" cy="1015663"/>
            </a:xfrm>
            <a:prstGeom prst="rect">
              <a:avLst/>
            </a:prstGeom>
            <a:noFill/>
          </p:spPr>
          <p:txBody>
            <a:bodyPr wrap="square" lIns="91440" tIns="45720" rIns="91440" bIns="45720" rtlCol="0" anchor="t">
              <a:spAutoFit/>
            </a:bodyPr>
            <a:lstStyle/>
            <a:p>
              <a:pPr algn="l"/>
              <a:r>
                <a:rPr lang="en-US" sz="2000"/>
                <a:t>Hepatitis A Vaccine</a:t>
              </a:r>
              <a:endParaRPr lang="en-US">
                <a:cs typeface="Calibri" panose="020F0502020204030204"/>
              </a:endParaRPr>
            </a:p>
            <a:p>
              <a:pPr algn="l"/>
              <a:r>
                <a:rPr lang="en-US" sz="2000"/>
                <a:t>Dates on file: 08/21/2012, 02/22/2012</a:t>
              </a:r>
              <a:endParaRPr lang="en-US" sz="2000">
                <a:ea typeface="Calibri" panose="020F0502020204030204"/>
                <a:cs typeface="Calibri" panose="020F0502020204030204"/>
              </a:endParaRPr>
            </a:p>
          </p:txBody>
        </p:sp>
        <p:sp>
          <p:nvSpPr>
            <p:cNvPr id="47" name="Rounded Rectangle 46">
              <a:extLst>
                <a:ext uri="{FF2B5EF4-FFF2-40B4-BE49-F238E27FC236}">
                  <a16:creationId xmlns:a16="http://schemas.microsoft.com/office/drawing/2014/main" id="{438202AF-1DD8-8E5C-5350-D7337DABFA62}"/>
                </a:ext>
              </a:extLst>
            </p:cNvPr>
            <p:cNvSpPr/>
            <p:nvPr/>
          </p:nvSpPr>
          <p:spPr>
            <a:xfrm>
              <a:off x="6763680" y="5272351"/>
              <a:ext cx="3025463" cy="161621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A524F3-8FB9-E3D3-A085-513E9F24333C}"/>
                </a:ext>
              </a:extLst>
            </p:cNvPr>
            <p:cNvSpPr txBox="1"/>
            <p:nvPr/>
          </p:nvSpPr>
          <p:spPr>
            <a:xfrm>
              <a:off x="6858684" y="5386079"/>
              <a:ext cx="2930460" cy="1015663"/>
            </a:xfrm>
            <a:prstGeom prst="rect">
              <a:avLst/>
            </a:prstGeom>
            <a:noFill/>
          </p:spPr>
          <p:txBody>
            <a:bodyPr wrap="square" lIns="91440" tIns="45720" rIns="91440" bIns="45720" rtlCol="0" anchor="t">
              <a:spAutoFit/>
            </a:bodyPr>
            <a:lstStyle/>
            <a:p>
              <a:pPr algn="l"/>
              <a:r>
                <a:rPr lang="en-US" sz="2000"/>
                <a:t>Hepatitis B Vaccine</a:t>
              </a:r>
              <a:endParaRPr lang="en-US">
                <a:ea typeface="Calibri" panose="020F0502020204030204"/>
                <a:cs typeface="Calibri" panose="020F0502020204030204"/>
              </a:endParaRPr>
            </a:p>
            <a:p>
              <a:r>
                <a:rPr lang="en-US" sz="2000"/>
                <a:t>Dates on file: 10/25/2011, 03/15/2011,</a:t>
              </a:r>
              <a:r>
                <a:rPr lang="en-US" sz="2000">
                  <a:cs typeface="Calibri" panose="020F0502020204030204"/>
                </a:rPr>
                <a:t> </a:t>
              </a:r>
              <a:r>
                <a:rPr lang="en-US" sz="2000"/>
                <a:t>02/12/2011</a:t>
              </a:r>
              <a:endParaRPr lang="en-US" sz="2000">
                <a:highlight>
                  <a:srgbClr val="FFFF00"/>
                </a:highlight>
                <a:ea typeface="Calibri" panose="020F0502020204030204"/>
                <a:cs typeface="Calibri"/>
              </a:endParaRPr>
            </a:p>
          </p:txBody>
        </p:sp>
      </p:grpSp>
      <p:sp>
        <p:nvSpPr>
          <p:cNvPr id="16" name="TextBox 15">
            <a:extLst>
              <a:ext uri="{FF2B5EF4-FFF2-40B4-BE49-F238E27FC236}">
                <a16:creationId xmlns:a16="http://schemas.microsoft.com/office/drawing/2014/main" id="{DFA1C394-52DE-FB07-5AFE-950C077B697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35171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FC18-3243-360F-D24F-837F9279A58C}"/>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AEE3188C-9CAE-ACCB-14EF-D10D0BDE9E3B}"/>
              </a:ext>
            </a:extLst>
          </p:cNvPr>
          <p:cNvSpPr>
            <a:spLocks noGrp="1"/>
          </p:cNvSpPr>
          <p:nvPr>
            <p:ph type="title"/>
          </p:nvPr>
        </p:nvSpPr>
        <p:spPr/>
        <p:txBody>
          <a:bodyPr>
            <a:normAutofit/>
          </a:bodyPr>
          <a:lstStyle/>
          <a:p>
            <a:r>
              <a:rPr lang="en-US" dirty="0"/>
              <a:t>Student 8 </a:t>
            </a:r>
            <a:r>
              <a:rPr lang="en-US" sz="2800" b="0" dirty="0"/>
              <a:t>(Immunization Record page 2)</a:t>
            </a:r>
            <a:endParaRPr lang="en-US" sz="2800" dirty="0"/>
          </a:p>
        </p:txBody>
      </p:sp>
      <p:grpSp>
        <p:nvGrpSpPr>
          <p:cNvPr id="8" name="Group 7">
            <a:extLst>
              <a:ext uri="{FF2B5EF4-FFF2-40B4-BE49-F238E27FC236}">
                <a16:creationId xmlns:a16="http://schemas.microsoft.com/office/drawing/2014/main" id="{56FBA836-D8FA-D434-62F1-6508138EE00F}"/>
              </a:ext>
              <a:ext uri="{C183D7F6-B498-43B3-948B-1728B52AA6E4}">
                <adec:decorative xmlns:adec="http://schemas.microsoft.com/office/drawing/2017/decorative" val="1"/>
              </a:ext>
            </a:extLst>
          </p:cNvPr>
          <p:cNvGrpSpPr/>
          <p:nvPr/>
        </p:nvGrpSpPr>
        <p:grpSpPr>
          <a:xfrm>
            <a:off x="180879" y="1663700"/>
            <a:ext cx="9782517" cy="4380839"/>
            <a:chOff x="180879" y="1663700"/>
            <a:chExt cx="9782517" cy="4380839"/>
          </a:xfrm>
        </p:grpSpPr>
        <p:sp>
          <p:nvSpPr>
            <p:cNvPr id="40" name="Rectangle 39">
              <a:extLst>
                <a:ext uri="{FF2B5EF4-FFF2-40B4-BE49-F238E27FC236}">
                  <a16:creationId xmlns:a16="http://schemas.microsoft.com/office/drawing/2014/main" id="{CF804AC9-9F87-3226-4CE4-32486EF61107}"/>
                </a:ext>
              </a:extLst>
            </p:cNvPr>
            <p:cNvSpPr/>
            <p:nvPr/>
          </p:nvSpPr>
          <p:spPr>
            <a:xfrm>
              <a:off x="180879" y="1663700"/>
              <a:ext cx="9782517" cy="43808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F585CCD8-8305-F519-0A74-BCBE0CC90C52}"/>
                </a:ext>
                <a:ext uri="{C183D7F6-B498-43B3-948B-1728B52AA6E4}">
                  <adec:decorative xmlns:adec="http://schemas.microsoft.com/office/drawing/2017/decorative" val="1"/>
                </a:ext>
              </a:extLst>
            </p:cNvPr>
            <p:cNvSpPr/>
            <p:nvPr/>
          </p:nvSpPr>
          <p:spPr>
            <a:xfrm>
              <a:off x="370880" y="197169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1E55D7-52F8-F425-1389-6E3B851A9C51}"/>
                </a:ext>
              </a:extLst>
            </p:cNvPr>
            <p:cNvSpPr txBox="1"/>
            <p:nvPr/>
          </p:nvSpPr>
          <p:spPr>
            <a:xfrm>
              <a:off x="465883" y="2169853"/>
              <a:ext cx="2930460" cy="1323439"/>
            </a:xfrm>
            <a:prstGeom prst="rect">
              <a:avLst/>
            </a:prstGeom>
            <a:noFill/>
          </p:spPr>
          <p:txBody>
            <a:bodyPr wrap="square" lIns="91440" tIns="45720" rIns="91440" bIns="45720" rtlCol="0" anchor="t">
              <a:spAutoFit/>
            </a:bodyPr>
            <a:lstStyle/>
            <a:p>
              <a:pPr algn="l"/>
              <a:r>
                <a:rPr lang="en-US" sz="2000"/>
                <a:t>Measles, Mumps, Rubella (MMR) Vaccine</a:t>
              </a:r>
              <a:endParaRPr lang="en-US">
                <a:cs typeface="Calibri" panose="020F0502020204030204"/>
              </a:endParaRPr>
            </a:p>
            <a:p>
              <a:pPr algn="l"/>
              <a:r>
                <a:rPr lang="en-US" sz="2000"/>
                <a:t>Dates on file: 12/30/2015, 02/14/2012</a:t>
              </a:r>
              <a:endParaRPr lang="en-US" sz="2000">
                <a:ea typeface="Calibri" panose="020F0502020204030204"/>
                <a:cs typeface="Calibri" panose="020F0502020204030204"/>
              </a:endParaRPr>
            </a:p>
          </p:txBody>
        </p:sp>
        <p:sp>
          <p:nvSpPr>
            <p:cNvPr id="5" name="Rounded Rectangle 4">
              <a:extLst>
                <a:ext uri="{FF2B5EF4-FFF2-40B4-BE49-F238E27FC236}">
                  <a16:creationId xmlns:a16="http://schemas.microsoft.com/office/drawing/2014/main" id="{F973CB2E-EE72-963E-85C6-411BAF0584E9}"/>
                </a:ext>
                <a:ext uri="{C183D7F6-B498-43B3-948B-1728B52AA6E4}">
                  <adec:decorative xmlns:adec="http://schemas.microsoft.com/office/drawing/2017/decorative" val="1"/>
                </a:ext>
              </a:extLst>
            </p:cNvPr>
            <p:cNvSpPr/>
            <p:nvPr/>
          </p:nvSpPr>
          <p:spPr>
            <a:xfrm>
              <a:off x="3563967"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04A556-1667-5616-451B-C23D368FD994}"/>
                </a:ext>
              </a:extLst>
            </p:cNvPr>
            <p:cNvSpPr txBox="1"/>
            <p:nvPr/>
          </p:nvSpPr>
          <p:spPr>
            <a:xfrm>
              <a:off x="3726875" y="2084730"/>
              <a:ext cx="2930460" cy="1631216"/>
            </a:xfrm>
            <a:prstGeom prst="rect">
              <a:avLst/>
            </a:prstGeom>
            <a:noFill/>
          </p:spPr>
          <p:txBody>
            <a:bodyPr wrap="square" lIns="91440" tIns="45720" rIns="91440" bIns="45720" rtlCol="0" anchor="t">
              <a:spAutoFit/>
            </a:bodyPr>
            <a:lstStyle/>
            <a:p>
              <a:r>
                <a:rPr lang="en-US" sz="2000"/>
                <a:t>Pneumonia Vaccine (pneumococcal) </a:t>
              </a:r>
              <a:endParaRPr lang="en-US">
                <a:highlight>
                  <a:srgbClr val="FFFF00"/>
                </a:highlight>
                <a:cs typeface="Calibri" panose="020F0502020204030204"/>
              </a:endParaRPr>
            </a:p>
            <a:p>
              <a:pPr algn="l"/>
              <a:r>
                <a:rPr lang="en-US" sz="2000"/>
                <a:t>Dates on file: 02/14/2012, 08/29/2011, 06/24/2011, 04/19/2011</a:t>
              </a:r>
              <a:endParaRPr lang="en-US" sz="2000">
                <a:ea typeface="Calibri" panose="020F0502020204030204"/>
                <a:cs typeface="Calibri" panose="020F0502020204030204"/>
              </a:endParaRPr>
            </a:p>
          </p:txBody>
        </p:sp>
        <p:sp>
          <p:nvSpPr>
            <p:cNvPr id="23" name="Rounded Rectangle 22">
              <a:extLst>
                <a:ext uri="{FF2B5EF4-FFF2-40B4-BE49-F238E27FC236}">
                  <a16:creationId xmlns:a16="http://schemas.microsoft.com/office/drawing/2014/main" id="{7637ADD1-81A4-880D-B49D-CA7E55D3DC04}"/>
                </a:ext>
                <a:ext uri="{C183D7F6-B498-43B3-948B-1728B52AA6E4}">
                  <adec:decorative xmlns:adec="http://schemas.microsoft.com/office/drawing/2017/decorative" val="1"/>
                </a:ext>
              </a:extLst>
            </p:cNvPr>
            <p:cNvSpPr/>
            <p:nvPr/>
          </p:nvSpPr>
          <p:spPr>
            <a:xfrm>
              <a:off x="6757053"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802CC46-7BFB-E1C0-7D15-4DA2E7FD3748}"/>
                </a:ext>
              </a:extLst>
            </p:cNvPr>
            <p:cNvSpPr txBox="1"/>
            <p:nvPr/>
          </p:nvSpPr>
          <p:spPr>
            <a:xfrm>
              <a:off x="6852056" y="2169853"/>
              <a:ext cx="2930460" cy="1323439"/>
            </a:xfrm>
            <a:prstGeom prst="rect">
              <a:avLst/>
            </a:prstGeom>
            <a:noFill/>
          </p:spPr>
          <p:txBody>
            <a:bodyPr wrap="square" lIns="91440" tIns="45720" rIns="91440" bIns="45720" rtlCol="0" anchor="t">
              <a:spAutoFit/>
            </a:bodyPr>
            <a:lstStyle/>
            <a:p>
              <a:pPr algn="l"/>
              <a:r>
                <a:rPr lang="en-US" sz="2000"/>
                <a:t>Polio (IPV) Vaccine</a:t>
              </a:r>
              <a:endParaRPr lang="en-US">
                <a:cs typeface="Calibri" panose="020F0502020204030204"/>
              </a:endParaRPr>
            </a:p>
            <a:p>
              <a:pPr algn="l"/>
              <a:r>
                <a:rPr lang="en-US" sz="2000"/>
                <a:t>Dates on file: 05/15/2012, 08/29/2011, 06/24/2011, 04/19/2011</a:t>
              </a:r>
              <a:endParaRPr lang="en-US" sz="2000">
                <a:highlight>
                  <a:srgbClr val="FFFF00"/>
                </a:highlight>
                <a:ea typeface="Calibri" panose="020F0502020204030204"/>
                <a:cs typeface="Calibri" panose="020F0502020204030204"/>
              </a:endParaRPr>
            </a:p>
          </p:txBody>
        </p:sp>
        <p:sp>
          <p:nvSpPr>
            <p:cNvPr id="24" name="Rounded Rectangle 23">
              <a:extLst>
                <a:ext uri="{FF2B5EF4-FFF2-40B4-BE49-F238E27FC236}">
                  <a16:creationId xmlns:a16="http://schemas.microsoft.com/office/drawing/2014/main" id="{FC8A295B-F18B-D2F7-9307-B0E26FA07AA2}"/>
                </a:ext>
                <a:ext uri="{C183D7F6-B498-43B3-948B-1728B52AA6E4}">
                  <adec:decorative xmlns:adec="http://schemas.microsoft.com/office/drawing/2017/decorative" val="1"/>
                </a:ext>
              </a:extLst>
            </p:cNvPr>
            <p:cNvSpPr/>
            <p:nvPr/>
          </p:nvSpPr>
          <p:spPr>
            <a:xfrm>
              <a:off x="364254" y="4156771"/>
              <a:ext cx="3025463" cy="147158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B8AD4CD-D2CB-3771-7DD7-4BC5D8AD0AEA}"/>
                </a:ext>
              </a:extLst>
            </p:cNvPr>
            <p:cNvSpPr txBox="1"/>
            <p:nvPr/>
          </p:nvSpPr>
          <p:spPr>
            <a:xfrm>
              <a:off x="468288" y="4321102"/>
              <a:ext cx="2930460" cy="1015663"/>
            </a:xfrm>
            <a:prstGeom prst="rect">
              <a:avLst/>
            </a:prstGeom>
            <a:noFill/>
          </p:spPr>
          <p:txBody>
            <a:bodyPr wrap="square" lIns="91440" tIns="45720" rIns="91440" bIns="45720" rtlCol="0" anchor="t">
              <a:spAutoFit/>
            </a:bodyPr>
            <a:lstStyle/>
            <a:p>
              <a:pPr algn="l"/>
              <a:r>
                <a:rPr lang="en-US" sz="2000"/>
                <a:t>Rotavirus Vaccine</a:t>
              </a:r>
              <a:endParaRPr lang="en-US">
                <a:cs typeface="Calibri" panose="020F0502020204030204"/>
              </a:endParaRPr>
            </a:p>
            <a:p>
              <a:pPr algn="l"/>
              <a:r>
                <a:rPr lang="en-US" sz="2000"/>
                <a:t>Dates on file: 08/29/2011, 06/24/2011, 04/19/2011</a:t>
              </a:r>
              <a:endParaRPr lang="en-US" sz="2000">
                <a:ea typeface="Calibri" panose="020F0502020204030204"/>
                <a:cs typeface="Calibri" panose="020F0502020204030204"/>
              </a:endParaRPr>
            </a:p>
          </p:txBody>
        </p:sp>
        <p:sp>
          <p:nvSpPr>
            <p:cNvPr id="43" name="Rounded Rectangle 42">
              <a:extLst>
                <a:ext uri="{FF2B5EF4-FFF2-40B4-BE49-F238E27FC236}">
                  <a16:creationId xmlns:a16="http://schemas.microsoft.com/office/drawing/2014/main" id="{8A500D4C-882A-A8D0-2DC9-BBF17662A0EB}"/>
                </a:ext>
                <a:ext uri="{C183D7F6-B498-43B3-948B-1728B52AA6E4}">
                  <adec:decorative xmlns:adec="http://schemas.microsoft.com/office/drawing/2017/decorative" val="1"/>
                </a:ext>
              </a:extLst>
            </p:cNvPr>
            <p:cNvSpPr/>
            <p:nvPr/>
          </p:nvSpPr>
          <p:spPr>
            <a:xfrm>
              <a:off x="3563965" y="4175239"/>
              <a:ext cx="3025463" cy="144559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F0893C0-AA19-1976-1EFA-F353FEC20C7A}"/>
                </a:ext>
              </a:extLst>
            </p:cNvPr>
            <p:cNvSpPr txBox="1"/>
            <p:nvPr/>
          </p:nvSpPr>
          <p:spPr>
            <a:xfrm>
              <a:off x="3690724" y="4319958"/>
              <a:ext cx="2930460" cy="1015663"/>
            </a:xfrm>
            <a:prstGeom prst="rect">
              <a:avLst/>
            </a:prstGeom>
            <a:noFill/>
          </p:spPr>
          <p:txBody>
            <a:bodyPr wrap="square" lIns="91440" tIns="45720" rIns="91440" bIns="45720" rtlCol="0" anchor="t">
              <a:spAutoFit/>
            </a:bodyPr>
            <a:lstStyle/>
            <a:p>
              <a:pPr algn="l"/>
              <a:r>
                <a:rPr lang="en-US" sz="2000"/>
                <a:t>Tetanus, Diphtheria, Pertussis, Vaccine</a:t>
              </a:r>
              <a:endParaRPr lang="en-US">
                <a:cs typeface="Calibri" panose="020F0502020204030204"/>
              </a:endParaRPr>
            </a:p>
            <a:p>
              <a:pPr algn="l"/>
              <a:r>
                <a:rPr lang="en-US" sz="2000"/>
                <a:t>Dates on file: 07/01/2024</a:t>
              </a:r>
              <a:endParaRPr lang="en-US" sz="2000">
                <a:ea typeface="Calibri" panose="020F0502020204030204"/>
                <a:cs typeface="Calibri" panose="020F0502020204030204"/>
              </a:endParaRPr>
            </a:p>
          </p:txBody>
        </p:sp>
        <p:sp>
          <p:nvSpPr>
            <p:cNvPr id="6" name="Rounded Rectangle 5">
              <a:extLst>
                <a:ext uri="{FF2B5EF4-FFF2-40B4-BE49-F238E27FC236}">
                  <a16:creationId xmlns:a16="http://schemas.microsoft.com/office/drawing/2014/main" id="{6D80194D-A687-4EDB-987D-E722B26EBF42}"/>
                </a:ext>
                <a:ext uri="{C183D7F6-B498-43B3-948B-1728B52AA6E4}">
                  <adec:decorative xmlns:adec="http://schemas.microsoft.com/office/drawing/2017/decorative" val="1"/>
                </a:ext>
              </a:extLst>
            </p:cNvPr>
            <p:cNvSpPr/>
            <p:nvPr/>
          </p:nvSpPr>
          <p:spPr>
            <a:xfrm>
              <a:off x="6747802" y="4149339"/>
              <a:ext cx="3025463" cy="144559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2C7499-29BF-F08A-694B-6AF639AE34A6}"/>
                </a:ext>
              </a:extLst>
            </p:cNvPr>
            <p:cNvSpPr txBox="1"/>
            <p:nvPr/>
          </p:nvSpPr>
          <p:spPr>
            <a:xfrm>
              <a:off x="6874561" y="4294058"/>
              <a:ext cx="2930460" cy="1015663"/>
            </a:xfrm>
            <a:prstGeom prst="rect">
              <a:avLst/>
            </a:prstGeom>
            <a:noFill/>
          </p:spPr>
          <p:txBody>
            <a:bodyPr wrap="square" lIns="91440" tIns="45720" rIns="91440" bIns="45720" rtlCol="0" anchor="t">
              <a:spAutoFit/>
            </a:bodyPr>
            <a:lstStyle/>
            <a:p>
              <a:pPr algn="l"/>
              <a:r>
                <a:rPr lang="en-US" sz="2000" dirty="0"/>
                <a:t>Varicella (Chickenpox) Vaccine</a:t>
              </a:r>
              <a:endParaRPr lang="en-US">
                <a:cs typeface="Calibri" panose="020F0502020204030204"/>
              </a:endParaRPr>
            </a:p>
            <a:p>
              <a:pPr algn="l"/>
              <a:r>
                <a:rPr lang="en-US" sz="2000" dirty="0"/>
                <a:t>Dates on file: 07/01/2024</a:t>
              </a:r>
              <a:endParaRPr lang="en-US" sz="2000">
                <a:ea typeface="Calibri" panose="020F0502020204030204"/>
                <a:cs typeface="Calibri" panose="020F0502020204030204"/>
              </a:endParaRPr>
            </a:p>
          </p:txBody>
        </p:sp>
      </p:grpSp>
      <p:sp>
        <p:nvSpPr>
          <p:cNvPr id="16" name="TextBox 15">
            <a:extLst>
              <a:ext uri="{FF2B5EF4-FFF2-40B4-BE49-F238E27FC236}">
                <a16:creationId xmlns:a16="http://schemas.microsoft.com/office/drawing/2014/main" id="{0998A349-EEB7-B03B-2D47-956142870DC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1267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60D7-038A-A549-508A-3F1E86CE99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08E9C-E8A0-AD83-26CA-1BD8675A2098}"/>
              </a:ext>
            </a:extLst>
          </p:cNvPr>
          <p:cNvSpPr>
            <a:spLocks noGrp="1"/>
          </p:cNvSpPr>
          <p:nvPr>
            <p:ph type="title"/>
          </p:nvPr>
        </p:nvSpPr>
        <p:spPr>
          <a:xfrm>
            <a:off x="691515" y="413811"/>
            <a:ext cx="8675370" cy="723614"/>
          </a:xfrm>
        </p:spPr>
        <p:txBody>
          <a:bodyPr anchor="t">
            <a:normAutofit/>
          </a:bodyPr>
          <a:lstStyle/>
          <a:p>
            <a:r>
              <a:rPr lang="en-US" dirty="0"/>
              <a:t>Student 8: Check Requirements</a:t>
            </a:r>
          </a:p>
        </p:txBody>
      </p:sp>
      <p:grpSp>
        <p:nvGrpSpPr>
          <p:cNvPr id="19" name="Group 18" descr="Filled out Blue Card">
            <a:extLst>
              <a:ext uri="{FF2B5EF4-FFF2-40B4-BE49-F238E27FC236}">
                <a16:creationId xmlns:a16="http://schemas.microsoft.com/office/drawing/2014/main" id="{285C2EAA-8F54-8111-9B9D-62CF65AD89D0}"/>
              </a:ext>
            </a:extLst>
          </p:cNvPr>
          <p:cNvGrpSpPr/>
          <p:nvPr/>
        </p:nvGrpSpPr>
        <p:grpSpPr>
          <a:xfrm>
            <a:off x="228229" y="1417109"/>
            <a:ext cx="9568442" cy="4930527"/>
            <a:chOff x="228229" y="1417109"/>
            <a:chExt cx="9568442" cy="4930527"/>
          </a:xfrm>
        </p:grpSpPr>
        <p:pic>
          <p:nvPicPr>
            <p:cNvPr id="31" name="Picture 30" descr="Vaccine section of Blue Card to file in dates that each dose was given.">
              <a:extLst>
                <a:ext uri="{FF2B5EF4-FFF2-40B4-BE49-F238E27FC236}">
                  <a16:creationId xmlns:a16="http://schemas.microsoft.com/office/drawing/2014/main" id="{09716EA6-5FF7-9DD4-0ED4-86892E2136F6}"/>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C660E934-9273-DA7D-D590-CA36A41845E2}"/>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6" name="Text Placeholder 8">
              <a:extLst>
                <a:ext uri="{FF2B5EF4-FFF2-40B4-BE49-F238E27FC236}">
                  <a16:creationId xmlns:a16="http://schemas.microsoft.com/office/drawing/2014/main" id="{9179F67D-9406-5273-DC72-0A7A4AF38E31}"/>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06/24/11</a:t>
              </a:r>
            </a:p>
            <a:p>
              <a:pPr algn="ctr"/>
              <a:endParaRPr lang="en-US" sz="2200" b="1" dirty="0"/>
            </a:p>
          </p:txBody>
        </p:sp>
        <p:sp>
          <p:nvSpPr>
            <p:cNvPr id="7" name="Text Placeholder 8">
              <a:extLst>
                <a:ext uri="{FF2B5EF4-FFF2-40B4-BE49-F238E27FC236}">
                  <a16:creationId xmlns:a16="http://schemas.microsoft.com/office/drawing/2014/main" id="{756A3353-C9CE-60B5-DC6D-1D3CA53035E6}"/>
                </a:ext>
              </a:extLst>
            </p:cNvPr>
            <p:cNvSpPr txBox="1">
              <a:spLocks/>
            </p:cNvSpPr>
            <p:nvPr/>
          </p:nvSpPr>
          <p:spPr>
            <a:xfrm>
              <a:off x="5848758"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08/29/11</a:t>
              </a:r>
            </a:p>
          </p:txBody>
        </p:sp>
        <p:sp>
          <p:nvSpPr>
            <p:cNvPr id="8" name="Text Placeholder 8">
              <a:extLst>
                <a:ext uri="{FF2B5EF4-FFF2-40B4-BE49-F238E27FC236}">
                  <a16:creationId xmlns:a16="http://schemas.microsoft.com/office/drawing/2014/main" id="{2FD23964-C4C4-A384-90A1-9954F3B2C729}"/>
                </a:ext>
              </a:extLst>
            </p:cNvPr>
            <p:cNvSpPr txBox="1">
              <a:spLocks/>
            </p:cNvSpPr>
            <p:nvPr/>
          </p:nvSpPr>
          <p:spPr>
            <a:xfrm>
              <a:off x="7203975"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a:p>
              <a:pPr algn="ctr"/>
              <a:endParaRPr lang="en-US" sz="2200" b="1" dirty="0"/>
            </a:p>
          </p:txBody>
        </p:sp>
        <p:sp>
          <p:nvSpPr>
            <p:cNvPr id="9" name="Text Placeholder 8">
              <a:extLst>
                <a:ext uri="{FF2B5EF4-FFF2-40B4-BE49-F238E27FC236}">
                  <a16:creationId xmlns:a16="http://schemas.microsoft.com/office/drawing/2014/main" id="{E46F8A21-B50B-2F6D-AAB2-FD394DCE8DCA}"/>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10" name="Text Placeholder 8">
              <a:extLst>
                <a:ext uri="{FF2B5EF4-FFF2-40B4-BE49-F238E27FC236}">
                  <a16:creationId xmlns:a16="http://schemas.microsoft.com/office/drawing/2014/main" id="{02B832A5-4B90-7B55-3D32-C935EF0C977E}"/>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06/24/11</a:t>
              </a:r>
            </a:p>
          </p:txBody>
        </p:sp>
        <p:sp>
          <p:nvSpPr>
            <p:cNvPr id="11" name="Text Placeholder 8">
              <a:extLst>
                <a:ext uri="{FF2B5EF4-FFF2-40B4-BE49-F238E27FC236}">
                  <a16:creationId xmlns:a16="http://schemas.microsoft.com/office/drawing/2014/main" id="{252258F7-1CA4-3079-0E81-19FE883BF3C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08/29/11</a:t>
              </a:r>
            </a:p>
          </p:txBody>
        </p:sp>
        <p:sp>
          <p:nvSpPr>
            <p:cNvPr id="12" name="Text Placeholder 8">
              <a:extLst>
                <a:ext uri="{FF2B5EF4-FFF2-40B4-BE49-F238E27FC236}">
                  <a16:creationId xmlns:a16="http://schemas.microsoft.com/office/drawing/2014/main" id="{D5DFDED2-3F11-48F6-4F99-E18DBBC51963}"/>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7" name="Text Placeholder 8">
              <a:extLst>
                <a:ext uri="{FF2B5EF4-FFF2-40B4-BE49-F238E27FC236}">
                  <a16:creationId xmlns:a16="http://schemas.microsoft.com/office/drawing/2014/main" id="{AE086F95-DD62-47E7-58DA-12F49D9A0962}"/>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02/27/17</a:t>
              </a:r>
            </a:p>
            <a:p>
              <a:pPr algn="ctr"/>
              <a:endParaRPr lang="en-US" sz="2200" b="1" dirty="0"/>
            </a:p>
          </p:txBody>
        </p:sp>
        <p:sp>
          <p:nvSpPr>
            <p:cNvPr id="14" name="Text Placeholder 8">
              <a:extLst>
                <a:ext uri="{FF2B5EF4-FFF2-40B4-BE49-F238E27FC236}">
                  <a16:creationId xmlns:a16="http://schemas.microsoft.com/office/drawing/2014/main" id="{D6E6CD94-7C82-8898-D8BB-4891F197D665}"/>
                </a:ext>
              </a:extLst>
            </p:cNvPr>
            <p:cNvSpPr txBox="1">
              <a:spLocks/>
            </p:cNvSpPr>
            <p:nvPr/>
          </p:nvSpPr>
          <p:spPr>
            <a:xfrm>
              <a:off x="3283473" y="35782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2200" b="1" dirty="0"/>
                <a:t>02/14/12</a:t>
              </a:r>
              <a:br>
                <a:rPr lang="en-US" sz="2200" b="1" dirty="0"/>
              </a:br>
              <a:r>
                <a:rPr lang="en-US" sz="2200" b="1" dirty="0"/>
                <a:t>12</a:t>
              </a:r>
              <a:endParaRPr lang="en-US" dirty="0"/>
            </a:p>
          </p:txBody>
        </p:sp>
        <p:sp>
          <p:nvSpPr>
            <p:cNvPr id="15" name="Text Placeholder 8">
              <a:extLst>
                <a:ext uri="{FF2B5EF4-FFF2-40B4-BE49-F238E27FC236}">
                  <a16:creationId xmlns:a16="http://schemas.microsoft.com/office/drawing/2014/main" id="{D63E15DF-4682-33BA-CA7B-980202057CDE}"/>
                </a:ext>
              </a:extLst>
            </p:cNvPr>
            <p:cNvSpPr txBox="1">
              <a:spLocks/>
            </p:cNvSpPr>
            <p:nvPr/>
          </p:nvSpPr>
          <p:spPr>
            <a:xfrm>
              <a:off x="4573428" y="37289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dirty="0"/>
                <a:t>12/30/15</a:t>
              </a:r>
              <a:endParaRPr lang="en-US" dirty="0"/>
            </a:p>
          </p:txBody>
        </p:sp>
        <p:sp>
          <p:nvSpPr>
            <p:cNvPr id="17" name="Text Placeholder 8">
              <a:extLst>
                <a:ext uri="{FF2B5EF4-FFF2-40B4-BE49-F238E27FC236}">
                  <a16:creationId xmlns:a16="http://schemas.microsoft.com/office/drawing/2014/main" id="{1A8DD381-B9ED-0E4E-F7B3-F24844EF1F28}"/>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09/29/11</a:t>
              </a:r>
            </a:p>
          </p:txBody>
        </p:sp>
        <p:sp>
          <p:nvSpPr>
            <p:cNvPr id="18" name="Text Placeholder 8">
              <a:extLst>
                <a:ext uri="{FF2B5EF4-FFF2-40B4-BE49-F238E27FC236}">
                  <a16:creationId xmlns:a16="http://schemas.microsoft.com/office/drawing/2014/main" id="{02DE7778-FD23-D6A1-0D41-C276B44CA7FC}"/>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1" name="Text Placeholder 8">
              <a:extLst>
                <a:ext uri="{FF2B5EF4-FFF2-40B4-BE49-F238E27FC236}">
                  <a16:creationId xmlns:a16="http://schemas.microsoft.com/office/drawing/2014/main" id="{BA8A349C-0FE0-F27C-A576-FC1775F2A1E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02/12/11</a:t>
              </a:r>
            </a:p>
          </p:txBody>
        </p:sp>
        <p:sp>
          <p:nvSpPr>
            <p:cNvPr id="22" name="Text Placeholder 8">
              <a:extLst>
                <a:ext uri="{FF2B5EF4-FFF2-40B4-BE49-F238E27FC236}">
                  <a16:creationId xmlns:a16="http://schemas.microsoft.com/office/drawing/2014/main" id="{9C1F515F-6F73-D1E3-9DD2-2F8A6B671E57}"/>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03/15/11</a:t>
              </a:r>
            </a:p>
            <a:p>
              <a:pPr algn="ctr"/>
              <a:endParaRPr lang="en-US" sz="2200" b="1" dirty="0"/>
            </a:p>
          </p:txBody>
        </p:sp>
        <p:sp>
          <p:nvSpPr>
            <p:cNvPr id="23" name="Text Placeholder 8">
              <a:extLst>
                <a:ext uri="{FF2B5EF4-FFF2-40B4-BE49-F238E27FC236}">
                  <a16:creationId xmlns:a16="http://schemas.microsoft.com/office/drawing/2014/main" id="{3BDA41B0-E946-FCBD-E55F-B1C253CE3979}"/>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10/25/11</a:t>
              </a:r>
            </a:p>
          </p:txBody>
        </p:sp>
        <p:sp>
          <p:nvSpPr>
            <p:cNvPr id="16" name="Text Placeholder 8">
              <a:extLst>
                <a:ext uri="{FF2B5EF4-FFF2-40B4-BE49-F238E27FC236}">
                  <a16:creationId xmlns:a16="http://schemas.microsoft.com/office/drawing/2014/main" id="{E2A98AD1-8A82-2168-CDC9-87B450E76FD8}"/>
                </a:ext>
              </a:extLst>
            </p:cNvPr>
            <p:cNvSpPr txBox="1">
              <a:spLocks/>
            </p:cNvSpPr>
            <p:nvPr/>
          </p:nvSpPr>
          <p:spPr>
            <a:xfrm>
              <a:off x="3278060" y="5192331"/>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p>
          </p:txBody>
        </p:sp>
        <p:sp>
          <p:nvSpPr>
            <p:cNvPr id="25" name="Rounded Rectangle 24">
              <a:extLst>
                <a:ext uri="{FF2B5EF4-FFF2-40B4-BE49-F238E27FC236}">
                  <a16:creationId xmlns:a16="http://schemas.microsoft.com/office/drawing/2014/main" id="{472E010A-A8FE-FA4F-56C7-6B1F27F42487}"/>
                </a:ext>
                <a:ext uri="{C183D7F6-B498-43B3-948B-1728B52AA6E4}">
                  <adec:decorative xmlns:adec="http://schemas.microsoft.com/office/drawing/2017/decorative" val="1"/>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8">
              <a:extLst>
                <a:ext uri="{FF2B5EF4-FFF2-40B4-BE49-F238E27FC236}">
                  <a16:creationId xmlns:a16="http://schemas.microsoft.com/office/drawing/2014/main" id="{586639D8-5158-2EDB-3B4E-2469E1A0B211}"/>
                </a:ext>
              </a:extLst>
            </p:cNvPr>
            <p:cNvSpPr txBox="1">
              <a:spLocks/>
            </p:cNvSpPr>
            <p:nvPr/>
          </p:nvSpPr>
          <p:spPr>
            <a:xfrm>
              <a:off x="3290760" y="560987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br>
                <a:rPr lang="en-US" sz="2200" b="1" dirty="0"/>
              </a:br>
              <a:r>
                <a:rPr lang="en-US" sz="2200" b="1" dirty="0"/>
                <a:t>13</a:t>
              </a:r>
            </a:p>
          </p:txBody>
        </p:sp>
      </p:grpSp>
      <p:sp>
        <p:nvSpPr>
          <p:cNvPr id="35" name="Text Placeholder 34">
            <a:extLst>
              <a:ext uri="{FF2B5EF4-FFF2-40B4-BE49-F238E27FC236}">
                <a16:creationId xmlns:a16="http://schemas.microsoft.com/office/drawing/2014/main" id="{AF64FD66-F957-5942-4483-45BD79AC8A91}"/>
              </a:ext>
            </a:extLst>
          </p:cNvPr>
          <p:cNvSpPr>
            <a:spLocks noGrp="1"/>
          </p:cNvSpPr>
          <p:nvPr>
            <p:ph type="body" sz="quarter" idx="13"/>
          </p:nvPr>
        </p:nvSpPr>
        <p:spPr>
          <a:xfrm>
            <a:off x="691516" y="6634975"/>
            <a:ext cx="8675370" cy="568890"/>
          </a:xfrm>
        </p:spPr>
        <p:txBody>
          <a:bodyPr>
            <a:noAutofit/>
          </a:bodyPr>
          <a:lstStyle/>
          <a:p>
            <a:r>
              <a:rPr lang="en-US" sz="1800" dirty="0"/>
              <a:t>Missing varicella #2</a:t>
            </a:r>
          </a:p>
        </p:txBody>
      </p:sp>
      <p:sp>
        <p:nvSpPr>
          <p:cNvPr id="2" name="Slide Number Placeholder 1">
            <a:extLst>
              <a:ext uri="{FF2B5EF4-FFF2-40B4-BE49-F238E27FC236}">
                <a16:creationId xmlns:a16="http://schemas.microsoft.com/office/drawing/2014/main" id="{4A62F698-833E-27A8-1539-D0EC3CF51141}"/>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27</a:t>
            </a:fld>
            <a:endParaRPr lang="en-US"/>
          </a:p>
        </p:txBody>
      </p:sp>
      <p:sp>
        <p:nvSpPr>
          <p:cNvPr id="4" name="TextBox 3">
            <a:extLst>
              <a:ext uri="{FF2B5EF4-FFF2-40B4-BE49-F238E27FC236}">
                <a16:creationId xmlns:a16="http://schemas.microsoft.com/office/drawing/2014/main" id="{CBCE9245-3260-488C-A196-48EF68E50A2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5238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a:t>TME + All Other Doses: Conditional</a:t>
            </a:r>
          </a:p>
        </p:txBody>
      </p:sp>
      <p:grpSp>
        <p:nvGrpSpPr>
          <p:cNvPr id="16" name="Group 15">
            <a:extLst>
              <a:ext uri="{FF2B5EF4-FFF2-40B4-BE49-F238E27FC236}">
                <a16:creationId xmlns:a16="http://schemas.microsoft.com/office/drawing/2014/main" id="{941B3811-6C59-15ED-6208-6B303EF30B56}"/>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2" name="Group 1" descr="Filled out Blue Card with completed Status of Requirements section for 7th grade.">
            <a:extLst>
              <a:ext uri="{FF2B5EF4-FFF2-40B4-BE49-F238E27FC236}">
                <a16:creationId xmlns:a16="http://schemas.microsoft.com/office/drawing/2014/main" id="{D5AE4F0A-2564-474C-174A-0ACE1ED33D60}"/>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349939"/>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967006"/>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a:p>
              <a:pPr algn="ctr"/>
              <a:endParaRPr lang="en-US" sz="1400" b="1" dirty="0"/>
            </a:p>
          </p:txBody>
        </p:sp>
        <p:sp>
          <p:nvSpPr>
            <p:cNvPr id="7" name="Text Placeholder 8">
              <a:extLst>
                <a:ext uri="{FF2B5EF4-FFF2-40B4-BE49-F238E27FC236}">
                  <a16:creationId xmlns:a16="http://schemas.microsoft.com/office/drawing/2014/main" id="{AE83E52D-F555-5518-7930-DAB91FCE3F25}"/>
                </a:ext>
              </a:extLst>
            </p:cNvPr>
            <p:cNvSpPr txBox="1">
              <a:spLocks/>
            </p:cNvSpPr>
            <p:nvPr/>
          </p:nvSpPr>
          <p:spPr>
            <a:xfrm>
              <a:off x="405219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8" name="Text Placeholder 8">
              <a:extLst>
                <a:ext uri="{FF2B5EF4-FFF2-40B4-BE49-F238E27FC236}">
                  <a16:creationId xmlns:a16="http://schemas.microsoft.com/office/drawing/2014/main" id="{D6995EBB-4115-0F1A-FD83-E829437C8110}"/>
                </a:ext>
              </a:extLst>
            </p:cNvPr>
            <p:cNvSpPr txBox="1">
              <a:spLocks/>
            </p:cNvSpPr>
            <p:nvPr/>
          </p:nvSpPr>
          <p:spPr>
            <a:xfrm>
              <a:off x="495287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28" name="Rounded Rectangle 27">
              <a:extLst>
                <a:ext uri="{FF2B5EF4-FFF2-40B4-BE49-F238E27FC236}">
                  <a16:creationId xmlns:a16="http://schemas.microsoft.com/office/drawing/2014/main" id="{AD2E9DBF-23FF-174F-3092-BE0287CB2A91}"/>
                </a:ext>
                <a:ext uri="{C183D7F6-B498-43B3-948B-1728B52AA6E4}">
                  <adec:decorative xmlns:adec="http://schemas.microsoft.com/office/drawing/2017/decorative" val="1"/>
                </a:ext>
              </a:extLst>
            </p:cNvPr>
            <p:cNvSpPr/>
            <p:nvPr/>
          </p:nvSpPr>
          <p:spPr>
            <a:xfrm>
              <a:off x="3173910" y="4795997"/>
              <a:ext cx="895170" cy="30583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26" name="Rounded Rectangle 25">
              <a:extLst>
                <a:ext uri="{FF2B5EF4-FFF2-40B4-BE49-F238E27FC236}">
                  <a16:creationId xmlns:a16="http://schemas.microsoft.com/office/drawing/2014/main" id="{EBFAD0D8-9FBF-8C6D-5014-B1CE5B0C6771}"/>
                </a:ext>
                <a:ext uri="{C183D7F6-B498-43B3-948B-1728B52AA6E4}">
                  <adec:decorative xmlns:adec="http://schemas.microsoft.com/office/drawing/2017/decorative" val="1"/>
                </a:ext>
              </a:extLst>
            </p:cNvPr>
            <p:cNvSpPr/>
            <p:nvPr/>
          </p:nvSpPr>
          <p:spPr>
            <a:xfrm>
              <a:off x="315948" y="7040546"/>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9" name="TextBox 28">
              <a:extLst>
                <a:ext uri="{FF2B5EF4-FFF2-40B4-BE49-F238E27FC236}">
                  <a16:creationId xmlns:a16="http://schemas.microsoft.com/office/drawing/2014/main" id="{6906F7A1-2BCA-9349-95C5-66549D711752}"/>
                </a:ext>
              </a:extLst>
            </p:cNvPr>
            <p:cNvSpPr txBox="1"/>
            <p:nvPr/>
          </p:nvSpPr>
          <p:spPr>
            <a:xfrm>
              <a:off x="4160739" y="7023467"/>
              <a:ext cx="338482" cy="430887"/>
            </a:xfrm>
            <a:prstGeom prst="rect">
              <a:avLst/>
            </a:prstGeom>
            <a:noFill/>
          </p:spPr>
          <p:txBody>
            <a:bodyPr wrap="square" rtlCol="0">
              <a:spAutoFit/>
            </a:bodyPr>
            <a:lstStyle/>
            <a:p>
              <a:pPr algn="l"/>
              <a:r>
                <a:rPr lang="en-US" sz="2200" b="1" dirty="0"/>
                <a:t>X</a:t>
              </a:r>
            </a:p>
          </p:txBody>
        </p:sp>
        <p:sp>
          <p:nvSpPr>
            <p:cNvPr id="42" name="Text Placeholder 8">
              <a:extLst>
                <a:ext uri="{FF2B5EF4-FFF2-40B4-BE49-F238E27FC236}">
                  <a16:creationId xmlns:a16="http://schemas.microsoft.com/office/drawing/2014/main" id="{3BBA8B42-4336-F4D9-9266-B0CF2C5C764D}"/>
                </a:ext>
              </a:extLst>
            </p:cNvPr>
            <p:cNvSpPr txBox="1">
              <a:spLocks/>
            </p:cNvSpPr>
            <p:nvPr/>
          </p:nvSpPr>
          <p:spPr>
            <a:xfrm>
              <a:off x="7081036" y="7096862"/>
              <a:ext cx="991250"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11/15/24</a:t>
              </a:r>
            </a:p>
          </p:txBody>
        </p:sp>
      </p:grpSp>
      <p:grpSp>
        <p:nvGrpSpPr>
          <p:cNvPr id="33" name="Group 32" descr="Post it with deadline and follow-up dates">
            <a:extLst>
              <a:ext uri="{FF2B5EF4-FFF2-40B4-BE49-F238E27FC236}">
                <a16:creationId xmlns:a16="http://schemas.microsoft.com/office/drawing/2014/main" id="{965C4EB0-8A82-8374-98BE-E318CC516E39}"/>
              </a:ext>
            </a:extLst>
          </p:cNvPr>
          <p:cNvGrpSpPr/>
          <p:nvPr/>
        </p:nvGrpSpPr>
        <p:grpSpPr>
          <a:xfrm>
            <a:off x="6692123" y="2341441"/>
            <a:ext cx="3071859" cy="3251837"/>
            <a:chOff x="6692123" y="2341441"/>
            <a:chExt cx="3071859" cy="3251837"/>
          </a:xfrm>
        </p:grpSpPr>
        <p:sp>
          <p:nvSpPr>
            <p:cNvPr id="20" name="Rectangle 19">
              <a:extLst>
                <a:ext uri="{FF2B5EF4-FFF2-40B4-BE49-F238E27FC236}">
                  <a16:creationId xmlns:a16="http://schemas.microsoft.com/office/drawing/2014/main" id="{FC54990E-36A7-3872-B10C-87BF23EEB91B}"/>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8" descr="Post-it with deadline and follow-up dates">
              <a:extLst>
                <a:ext uri="{FF2B5EF4-FFF2-40B4-BE49-F238E27FC236}">
                  <a16:creationId xmlns:a16="http://schemas.microsoft.com/office/drawing/2014/main" id="{C5083565-69A8-AA8F-764B-EFEFD2096E9A}"/>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Varicella #2 </a:t>
              </a:r>
            </a:p>
            <a:p>
              <a:r>
                <a:rPr lang="en-US" sz="2200" b="1" dirty="0"/>
                <a:t>12/15/24</a:t>
              </a:r>
              <a:br>
                <a:rPr lang="en-US" sz="2200" b="1" dirty="0"/>
              </a:br>
              <a:endParaRPr lang="en-US" sz="2200" b="1" dirty="0"/>
            </a:p>
            <a:p>
              <a:r>
                <a:rPr lang="en-US" sz="2200" b="1" u="sng" dirty="0"/>
                <a:t>Follow-Up</a:t>
              </a:r>
            </a:p>
            <a:p>
              <a:r>
                <a:rPr lang="en-US" sz="2200" b="1" dirty="0"/>
                <a:t>11/15/24</a:t>
              </a: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033809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9</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8</a:t>
            </a:r>
            <a:r>
              <a:rPr lang="en-US" sz="4000" b="1" baseline="30000" dirty="0">
                <a:cs typeface="Calibri"/>
              </a:rPr>
              <a:t>th</a:t>
            </a:r>
            <a:r>
              <a:rPr lang="en-US" sz="4000" b="1" dirty="0">
                <a:cs typeface="Calibri"/>
              </a:rPr>
              <a:t> Grade Admission</a:t>
            </a:r>
            <a:endParaRPr lang="en-US" sz="4000" dirty="0"/>
          </a:p>
        </p:txBody>
      </p:sp>
    </p:spTree>
    <p:extLst>
      <p:ext uri="{BB962C8B-B14F-4D97-AF65-F5344CB8AC3E}">
        <p14:creationId xmlns:p14="http://schemas.microsoft.com/office/powerpoint/2010/main" val="846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90EA-465A-9CAD-7698-C689609C4BF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4D0B5F51-54BA-D7AE-CCCE-B402E4D8092C}"/>
              </a:ext>
            </a:extLst>
          </p:cNvPr>
          <p:cNvSpPr>
            <a:spLocks noGrp="1"/>
          </p:cNvSpPr>
          <p:nvPr>
            <p:ph type="title"/>
          </p:nvPr>
        </p:nvSpPr>
        <p:spPr>
          <a:xfrm>
            <a:off x="691515" y="413811"/>
            <a:ext cx="8675370" cy="723614"/>
          </a:xfrm>
        </p:spPr>
        <p:txBody>
          <a:bodyPr/>
          <a:lstStyle/>
          <a:p>
            <a:r>
              <a:rPr lang="en-US"/>
              <a:t>It’s the Law</a:t>
            </a:r>
          </a:p>
        </p:txBody>
      </p:sp>
      <p:sp>
        <p:nvSpPr>
          <p:cNvPr id="17" name="Content Placeholder 16">
            <a:extLst>
              <a:ext uri="{FF2B5EF4-FFF2-40B4-BE49-F238E27FC236}">
                <a16:creationId xmlns:a16="http://schemas.microsoft.com/office/drawing/2014/main" id="{763C2D10-5475-98AC-664D-B8FA2D6EA993}"/>
              </a:ext>
            </a:extLst>
          </p:cNvPr>
          <p:cNvSpPr>
            <a:spLocks noGrp="1"/>
          </p:cNvSpPr>
          <p:nvPr>
            <p:ph idx="1"/>
          </p:nvPr>
        </p:nvSpPr>
        <p:spPr>
          <a:xfrm>
            <a:off x="691515" y="1616932"/>
            <a:ext cx="8898534" cy="5184417"/>
          </a:xfrm>
        </p:spPr>
        <p:txBody>
          <a:bodyPr>
            <a:normAutofit/>
          </a:bodyPr>
          <a:lstStyle/>
          <a:p>
            <a:r>
              <a:rPr lang="en-US" sz="3400"/>
              <a:t>Check student immunization records and ensure they meet requirements before school starts.</a:t>
            </a:r>
          </a:p>
        </p:txBody>
      </p:sp>
      <p:pic>
        <p:nvPicPr>
          <p:cNvPr id="18" name="Picture 17" descr="No Shots? No Records? No School. poster">
            <a:extLst>
              <a:ext uri="{FF2B5EF4-FFF2-40B4-BE49-F238E27FC236}">
                <a16:creationId xmlns:a16="http://schemas.microsoft.com/office/drawing/2014/main" id="{2D32DE3A-B712-CEE0-9DD7-DF992965D709}"/>
              </a:ext>
            </a:extLst>
          </p:cNvPr>
          <p:cNvPicPr>
            <a:picLocks noChangeAspect="1"/>
          </p:cNvPicPr>
          <p:nvPr/>
        </p:nvPicPr>
        <p:blipFill>
          <a:blip r:embed="rId3"/>
          <a:stretch>
            <a:fillRect/>
          </a:stretch>
        </p:blipFill>
        <p:spPr>
          <a:xfrm>
            <a:off x="1914040" y="2959100"/>
            <a:ext cx="6230320" cy="4075362"/>
          </a:xfrm>
          <a:prstGeom prst="rect">
            <a:avLst/>
          </a:prstGeom>
          <a:ln>
            <a:solidFill>
              <a:schemeClr val="tx1"/>
            </a:solidFill>
          </a:ln>
        </p:spPr>
      </p:pic>
      <p:sp>
        <p:nvSpPr>
          <p:cNvPr id="13" name="Text Placeholder 12">
            <a:extLst>
              <a:ext uri="{FF2B5EF4-FFF2-40B4-BE49-F238E27FC236}">
                <a16:creationId xmlns:a16="http://schemas.microsoft.com/office/drawing/2014/main" id="{1250F69A-425F-80BE-19B9-288AAD424FB5}"/>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E565A3A1-CDD5-1A5B-873C-34A009FD1164}"/>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3</a:t>
            </a:fld>
            <a:endParaRPr lang="en-US"/>
          </a:p>
        </p:txBody>
      </p:sp>
      <p:sp>
        <p:nvSpPr>
          <p:cNvPr id="7" name="TextBox 6">
            <a:extLst>
              <a:ext uri="{FF2B5EF4-FFF2-40B4-BE49-F238E27FC236}">
                <a16:creationId xmlns:a16="http://schemas.microsoft.com/office/drawing/2014/main" id="{B144A1E7-6756-73DB-E5ED-264D53F66F8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5422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60D7-038A-A549-508A-3F1E86CE99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08E9C-E8A0-AD83-26CA-1BD8675A2098}"/>
              </a:ext>
            </a:extLst>
          </p:cNvPr>
          <p:cNvSpPr>
            <a:spLocks noGrp="1"/>
          </p:cNvSpPr>
          <p:nvPr>
            <p:ph type="title"/>
          </p:nvPr>
        </p:nvSpPr>
        <p:spPr>
          <a:xfrm>
            <a:off x="691515" y="413811"/>
            <a:ext cx="8675370" cy="723614"/>
          </a:xfrm>
        </p:spPr>
        <p:txBody>
          <a:bodyPr anchor="t">
            <a:normAutofit/>
          </a:bodyPr>
          <a:lstStyle/>
          <a:p>
            <a:r>
              <a:rPr lang="en-US" dirty="0"/>
              <a:t>Student 9: Missing Doses, No TME</a:t>
            </a:r>
          </a:p>
        </p:txBody>
      </p:sp>
      <p:grpSp>
        <p:nvGrpSpPr>
          <p:cNvPr id="7" name="Group 6" descr="Filled out Blue Card.">
            <a:extLst>
              <a:ext uri="{FF2B5EF4-FFF2-40B4-BE49-F238E27FC236}">
                <a16:creationId xmlns:a16="http://schemas.microsoft.com/office/drawing/2014/main" id="{910AFD50-3981-D5FD-8AA7-62465759669E}"/>
              </a:ext>
            </a:extLst>
          </p:cNvPr>
          <p:cNvGrpSpPr/>
          <p:nvPr/>
        </p:nvGrpSpPr>
        <p:grpSpPr>
          <a:xfrm>
            <a:off x="228229" y="1417109"/>
            <a:ext cx="9568442" cy="4930527"/>
            <a:chOff x="228229" y="1417109"/>
            <a:chExt cx="9568442" cy="4930527"/>
          </a:xfrm>
        </p:grpSpPr>
        <p:pic>
          <p:nvPicPr>
            <p:cNvPr id="31" name="Picture 30" descr="Vaccine section of Blue Card to file in dates that each dose was given.">
              <a:extLst>
                <a:ext uri="{FF2B5EF4-FFF2-40B4-BE49-F238E27FC236}">
                  <a16:creationId xmlns:a16="http://schemas.microsoft.com/office/drawing/2014/main" id="{09716EA6-5FF7-9DD4-0ED4-86892E2136F6}"/>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C660E934-9273-DA7D-D590-CA36A41845E2}"/>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6" name="Text Placeholder 8">
              <a:extLst>
                <a:ext uri="{FF2B5EF4-FFF2-40B4-BE49-F238E27FC236}">
                  <a16:creationId xmlns:a16="http://schemas.microsoft.com/office/drawing/2014/main" id="{9179F67D-9406-5273-DC72-0A7A4AF38E31}"/>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02/27/24</a:t>
              </a:r>
            </a:p>
          </p:txBody>
        </p:sp>
        <p:sp>
          <p:nvSpPr>
            <p:cNvPr id="19" name="Rounded Rectangle 18">
              <a:extLst>
                <a:ext uri="{FF2B5EF4-FFF2-40B4-BE49-F238E27FC236}">
                  <a16:creationId xmlns:a16="http://schemas.microsoft.com/office/drawing/2014/main" id="{582C7E16-6EB9-99C0-96C8-1EEB4015EC56}"/>
                </a:ext>
                <a:ext uri="{C183D7F6-B498-43B3-948B-1728B52AA6E4}">
                  <adec:decorative xmlns:adec="http://schemas.microsoft.com/office/drawing/2017/decorative" val="1"/>
                </a:ext>
              </a:extLst>
            </p:cNvPr>
            <p:cNvSpPr/>
            <p:nvPr/>
          </p:nvSpPr>
          <p:spPr>
            <a:xfrm>
              <a:off x="5908565" y="2103548"/>
              <a:ext cx="2584890" cy="66043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E46F8A21-B50B-2F6D-AAB2-FD394DCE8DCA}"/>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10" name="Text Placeholder 8">
              <a:extLst>
                <a:ext uri="{FF2B5EF4-FFF2-40B4-BE49-F238E27FC236}">
                  <a16:creationId xmlns:a16="http://schemas.microsoft.com/office/drawing/2014/main" id="{02B832A5-4B90-7B55-3D32-C935EF0C977E}"/>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06/24/11</a:t>
              </a:r>
            </a:p>
          </p:txBody>
        </p:sp>
        <p:sp>
          <p:nvSpPr>
            <p:cNvPr id="11" name="Text Placeholder 8">
              <a:extLst>
                <a:ext uri="{FF2B5EF4-FFF2-40B4-BE49-F238E27FC236}">
                  <a16:creationId xmlns:a16="http://schemas.microsoft.com/office/drawing/2014/main" id="{252258F7-1CA4-3079-0E81-19FE883BF3C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08/29/11</a:t>
              </a:r>
            </a:p>
          </p:txBody>
        </p:sp>
        <p:sp>
          <p:nvSpPr>
            <p:cNvPr id="12" name="Text Placeholder 8">
              <a:extLst>
                <a:ext uri="{FF2B5EF4-FFF2-40B4-BE49-F238E27FC236}">
                  <a16:creationId xmlns:a16="http://schemas.microsoft.com/office/drawing/2014/main" id="{D5DFDED2-3F11-48F6-4F99-E18DBBC51963}"/>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7" name="Text Placeholder 8">
              <a:extLst>
                <a:ext uri="{FF2B5EF4-FFF2-40B4-BE49-F238E27FC236}">
                  <a16:creationId xmlns:a16="http://schemas.microsoft.com/office/drawing/2014/main" id="{AE086F95-DD62-47E7-58DA-12F49D9A0962}"/>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02/27/17</a:t>
              </a:r>
            </a:p>
            <a:p>
              <a:pPr algn="ctr"/>
              <a:endParaRPr lang="en-US" sz="2200" b="1" dirty="0"/>
            </a:p>
          </p:txBody>
        </p:sp>
        <p:sp>
          <p:nvSpPr>
            <p:cNvPr id="14" name="Text Placeholder 8">
              <a:extLst>
                <a:ext uri="{FF2B5EF4-FFF2-40B4-BE49-F238E27FC236}">
                  <a16:creationId xmlns:a16="http://schemas.microsoft.com/office/drawing/2014/main" id="{D6E6CD94-7C82-8898-D8BB-4891F197D665}"/>
                </a:ext>
              </a:extLst>
            </p:cNvPr>
            <p:cNvSpPr txBox="1">
              <a:spLocks/>
            </p:cNvSpPr>
            <p:nvPr/>
          </p:nvSpPr>
          <p:spPr>
            <a:xfrm>
              <a:off x="3283473" y="35782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2200" b="1" dirty="0"/>
                <a:t>02/14/12</a:t>
              </a:r>
              <a:br>
                <a:rPr lang="en-US" sz="2200" b="1" dirty="0"/>
              </a:br>
              <a:r>
                <a:rPr lang="en-US" sz="2200" b="1" dirty="0"/>
                <a:t>12</a:t>
              </a:r>
              <a:endParaRPr lang="en-US" dirty="0"/>
            </a:p>
          </p:txBody>
        </p:sp>
        <p:sp>
          <p:nvSpPr>
            <p:cNvPr id="15" name="Text Placeholder 8">
              <a:extLst>
                <a:ext uri="{FF2B5EF4-FFF2-40B4-BE49-F238E27FC236}">
                  <a16:creationId xmlns:a16="http://schemas.microsoft.com/office/drawing/2014/main" id="{D63E15DF-4682-33BA-CA7B-980202057CDE}"/>
                </a:ext>
              </a:extLst>
            </p:cNvPr>
            <p:cNvSpPr txBox="1">
              <a:spLocks/>
            </p:cNvSpPr>
            <p:nvPr/>
          </p:nvSpPr>
          <p:spPr>
            <a:xfrm>
              <a:off x="4573428" y="37289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dirty="0"/>
                <a:t>12/30/15</a:t>
              </a:r>
              <a:endParaRPr lang="en-US" dirty="0"/>
            </a:p>
          </p:txBody>
        </p:sp>
        <p:sp>
          <p:nvSpPr>
            <p:cNvPr id="17" name="Text Placeholder 8">
              <a:extLst>
                <a:ext uri="{FF2B5EF4-FFF2-40B4-BE49-F238E27FC236}">
                  <a16:creationId xmlns:a16="http://schemas.microsoft.com/office/drawing/2014/main" id="{1A8DD381-B9ED-0E4E-F7B3-F24844EF1F28}"/>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09/29/11</a:t>
              </a:r>
            </a:p>
          </p:txBody>
        </p:sp>
        <p:sp>
          <p:nvSpPr>
            <p:cNvPr id="18" name="Text Placeholder 8">
              <a:extLst>
                <a:ext uri="{FF2B5EF4-FFF2-40B4-BE49-F238E27FC236}">
                  <a16:creationId xmlns:a16="http://schemas.microsoft.com/office/drawing/2014/main" id="{02DE7778-FD23-D6A1-0D41-C276B44CA7FC}"/>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1" name="Text Placeholder 8">
              <a:extLst>
                <a:ext uri="{FF2B5EF4-FFF2-40B4-BE49-F238E27FC236}">
                  <a16:creationId xmlns:a16="http://schemas.microsoft.com/office/drawing/2014/main" id="{BA8A349C-0FE0-F27C-A576-FC1775F2A1E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02/12/11</a:t>
              </a:r>
            </a:p>
          </p:txBody>
        </p:sp>
        <p:sp>
          <p:nvSpPr>
            <p:cNvPr id="22" name="Text Placeholder 8">
              <a:extLst>
                <a:ext uri="{FF2B5EF4-FFF2-40B4-BE49-F238E27FC236}">
                  <a16:creationId xmlns:a16="http://schemas.microsoft.com/office/drawing/2014/main" id="{9C1F515F-6F73-D1E3-9DD2-2F8A6B671E57}"/>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03/15/11</a:t>
              </a:r>
            </a:p>
            <a:p>
              <a:pPr algn="ctr"/>
              <a:endParaRPr lang="en-US" sz="2200" b="1" dirty="0"/>
            </a:p>
          </p:txBody>
        </p:sp>
        <p:sp>
          <p:nvSpPr>
            <p:cNvPr id="23" name="Text Placeholder 8">
              <a:extLst>
                <a:ext uri="{FF2B5EF4-FFF2-40B4-BE49-F238E27FC236}">
                  <a16:creationId xmlns:a16="http://schemas.microsoft.com/office/drawing/2014/main" id="{3BDA41B0-E946-FCBD-E55F-B1C253CE3979}"/>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10/25/11</a:t>
              </a:r>
            </a:p>
          </p:txBody>
        </p:sp>
        <p:sp>
          <p:nvSpPr>
            <p:cNvPr id="16" name="Text Placeholder 8">
              <a:extLst>
                <a:ext uri="{FF2B5EF4-FFF2-40B4-BE49-F238E27FC236}">
                  <a16:creationId xmlns:a16="http://schemas.microsoft.com/office/drawing/2014/main" id="{E2A98AD1-8A82-2168-CDC9-87B450E76FD8}"/>
                </a:ext>
              </a:extLst>
            </p:cNvPr>
            <p:cNvSpPr txBox="1">
              <a:spLocks/>
            </p:cNvSpPr>
            <p:nvPr/>
          </p:nvSpPr>
          <p:spPr>
            <a:xfrm>
              <a:off x="3278060" y="5192331"/>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p>
          </p:txBody>
        </p:sp>
        <p:sp>
          <p:nvSpPr>
            <p:cNvPr id="25" name="Rounded Rectangle 24">
              <a:extLst>
                <a:ext uri="{FF2B5EF4-FFF2-40B4-BE49-F238E27FC236}">
                  <a16:creationId xmlns:a16="http://schemas.microsoft.com/office/drawing/2014/main" id="{472E010A-A8FE-FA4F-56C7-6B1F27F42487}"/>
                </a:ext>
                <a:ext uri="{C183D7F6-B498-43B3-948B-1728B52AA6E4}">
                  <adec:decorative xmlns:adec="http://schemas.microsoft.com/office/drawing/2017/decorative" val="1"/>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8">
              <a:extLst>
                <a:ext uri="{FF2B5EF4-FFF2-40B4-BE49-F238E27FC236}">
                  <a16:creationId xmlns:a16="http://schemas.microsoft.com/office/drawing/2014/main" id="{586639D8-5158-2EDB-3B4E-2469E1A0B211}"/>
                </a:ext>
              </a:extLst>
            </p:cNvPr>
            <p:cNvSpPr txBox="1">
              <a:spLocks/>
            </p:cNvSpPr>
            <p:nvPr/>
          </p:nvSpPr>
          <p:spPr>
            <a:xfrm>
              <a:off x="3290760" y="560987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br>
                <a:rPr lang="en-US" sz="2200" b="1" dirty="0"/>
              </a:br>
              <a:r>
                <a:rPr lang="en-US" sz="2200" b="1" dirty="0"/>
                <a:t>13</a:t>
              </a:r>
            </a:p>
          </p:txBody>
        </p:sp>
      </p:grpSp>
      <p:sp>
        <p:nvSpPr>
          <p:cNvPr id="35" name="Text Placeholder 34">
            <a:extLst>
              <a:ext uri="{FF2B5EF4-FFF2-40B4-BE49-F238E27FC236}">
                <a16:creationId xmlns:a16="http://schemas.microsoft.com/office/drawing/2014/main" id="{AF64FD66-F957-5942-4483-45BD79AC8A91}"/>
              </a:ext>
            </a:extLst>
          </p:cNvPr>
          <p:cNvSpPr>
            <a:spLocks noGrp="1"/>
          </p:cNvSpPr>
          <p:nvPr>
            <p:ph type="body" sz="quarter" idx="13"/>
          </p:nvPr>
        </p:nvSpPr>
        <p:spPr>
          <a:xfrm>
            <a:off x="691516" y="6634975"/>
            <a:ext cx="8675370" cy="568890"/>
          </a:xfrm>
        </p:spPr>
        <p:txBody>
          <a:bodyPr>
            <a:noAutofit/>
          </a:bodyPr>
          <a:lstStyle/>
          <a:p>
            <a:r>
              <a:rPr lang="en-US" sz="1800" dirty="0"/>
              <a:t>Missing polio doses and varicella #2</a:t>
            </a:r>
          </a:p>
        </p:txBody>
      </p:sp>
      <p:sp>
        <p:nvSpPr>
          <p:cNvPr id="2" name="Slide Number Placeholder 1">
            <a:extLst>
              <a:ext uri="{FF2B5EF4-FFF2-40B4-BE49-F238E27FC236}">
                <a16:creationId xmlns:a16="http://schemas.microsoft.com/office/drawing/2014/main" id="{4A62F698-833E-27A8-1539-D0EC3CF51141}"/>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30</a:t>
            </a:fld>
            <a:endParaRPr lang="en-US"/>
          </a:p>
        </p:txBody>
      </p:sp>
      <p:sp>
        <p:nvSpPr>
          <p:cNvPr id="4" name="TextBox 3">
            <a:extLst>
              <a:ext uri="{FF2B5EF4-FFF2-40B4-BE49-F238E27FC236}">
                <a16:creationId xmlns:a16="http://schemas.microsoft.com/office/drawing/2014/main" id="{CBCE9245-3260-488C-A196-48EF68E50A2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1724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a:latin typeface="Century Gothic"/>
              </a:rPr>
              <a:t>Student 9: Deadline for Polio</a:t>
            </a:r>
            <a:endParaRPr lang="en-US" sz="3000" b="0"/>
          </a:p>
        </p:txBody>
      </p:sp>
      <p:grpSp>
        <p:nvGrpSpPr>
          <p:cNvPr id="7" name="Group 6" descr="Conditional Admission Schedule with highlights on Polio#3 footnote 1 and  Exclude If Not Given By 12 months after 2nd dose.">
            <a:extLst>
              <a:ext uri="{FF2B5EF4-FFF2-40B4-BE49-F238E27FC236}">
                <a16:creationId xmlns:a16="http://schemas.microsoft.com/office/drawing/2014/main" id="{D212EBB6-0E8A-ADCD-7E42-2A1A0C4F5A17}"/>
              </a:ext>
            </a:extLst>
          </p:cNvPr>
          <p:cNvGrpSpPr/>
          <p:nvPr/>
        </p:nvGrpSpPr>
        <p:grpSpPr>
          <a:xfrm>
            <a:off x="477981" y="1361173"/>
            <a:ext cx="9199607" cy="2435660"/>
            <a:chOff x="477981" y="1361173"/>
            <a:chExt cx="9199607" cy="2435660"/>
          </a:xfrm>
        </p:grpSpPr>
        <p:grpSp>
          <p:nvGrpSpPr>
            <p:cNvPr id="5" name="Group 4">
              <a:extLst>
                <a:ext uri="{FF2B5EF4-FFF2-40B4-BE49-F238E27FC236}">
                  <a16:creationId xmlns:a16="http://schemas.microsoft.com/office/drawing/2014/main" id="{7422E84A-F427-A8DE-D4E3-05976115348F}"/>
                </a:ext>
              </a:extLst>
            </p:cNvPr>
            <p:cNvGrpSpPr/>
            <p:nvPr/>
          </p:nvGrpSpPr>
          <p:grpSpPr>
            <a:xfrm>
              <a:off x="477981" y="1361173"/>
              <a:ext cx="9199607" cy="2435660"/>
              <a:chOff x="477981" y="1361173"/>
              <a:chExt cx="9199607" cy="2435660"/>
            </a:xfrm>
          </p:grpSpPr>
          <p:pic>
            <p:nvPicPr>
              <p:cNvPr id="3" name="Picture 2">
                <a:extLst>
                  <a:ext uri="{FF2B5EF4-FFF2-40B4-BE49-F238E27FC236}">
                    <a16:creationId xmlns:a16="http://schemas.microsoft.com/office/drawing/2014/main" id="{B9D891A3-16AA-FE1F-2A5C-FD1752BFC42B}"/>
                  </a:ext>
                </a:extLst>
              </p:cNvPr>
              <p:cNvPicPr>
                <a:picLocks noChangeAspect="1"/>
              </p:cNvPicPr>
              <p:nvPr/>
            </p:nvPicPr>
            <p:blipFill>
              <a:blip r:embed="rId3"/>
              <a:stretch>
                <a:fillRect/>
              </a:stretch>
            </p:blipFill>
            <p:spPr>
              <a:xfrm>
                <a:off x="551504" y="2673534"/>
                <a:ext cx="9025128" cy="1123299"/>
              </a:xfrm>
              <a:prstGeom prst="rect">
                <a:avLst/>
              </a:prstGeom>
            </p:spPr>
          </p:pic>
          <p:pic>
            <p:nvPicPr>
              <p:cNvPr id="6" name="Picture 5" descr="Conditional admission schedule">
                <a:extLst>
                  <a:ext uri="{FF2B5EF4-FFF2-40B4-BE49-F238E27FC236}">
                    <a16:creationId xmlns:a16="http://schemas.microsoft.com/office/drawing/2014/main" id="{4AD76F18-6E0E-D017-6758-66E582846388}"/>
                  </a:ext>
                </a:extLst>
              </p:cNvPr>
              <p:cNvPicPr>
                <a:picLocks noChangeAspect="1"/>
              </p:cNvPicPr>
              <p:nvPr/>
            </p:nvPicPr>
            <p:blipFill>
              <a:blip r:embed="rId4"/>
              <a:stretch>
                <a:fillRect/>
              </a:stretch>
            </p:blipFill>
            <p:spPr>
              <a:xfrm>
                <a:off x="477981" y="1361173"/>
                <a:ext cx="9199607" cy="1393000"/>
              </a:xfrm>
              <a:prstGeom prst="rect">
                <a:avLst/>
              </a:prstGeom>
            </p:spPr>
          </p:pic>
        </p:grpSp>
        <p:sp>
          <p:nvSpPr>
            <p:cNvPr id="8" name="Rounded Rectangle 6">
              <a:extLst>
                <a:ext uri="{FF2B5EF4-FFF2-40B4-BE49-F238E27FC236}">
                  <a16:creationId xmlns:a16="http://schemas.microsoft.com/office/drawing/2014/main" id="{3515D5C1-667C-53FC-51A9-69D9FBF71B67}"/>
                </a:ext>
                <a:ext uri="{C183D7F6-B498-43B3-948B-1728B52AA6E4}">
                  <adec:decorative xmlns:adec="http://schemas.microsoft.com/office/drawing/2017/decorative" val="1"/>
                </a:ext>
              </a:extLst>
            </p:cNvPr>
            <p:cNvSpPr/>
            <p:nvPr/>
          </p:nvSpPr>
          <p:spPr>
            <a:xfrm>
              <a:off x="792480" y="2126862"/>
              <a:ext cx="869093" cy="26271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a:extLst>
                <a:ext uri="{FF2B5EF4-FFF2-40B4-BE49-F238E27FC236}">
                  <a16:creationId xmlns:a16="http://schemas.microsoft.com/office/drawing/2014/main" id="{0333F523-574A-A4C2-215C-13B437F80451}"/>
                </a:ext>
                <a:ext uri="{C183D7F6-B498-43B3-948B-1728B52AA6E4}">
                  <adec:decorative xmlns:adec="http://schemas.microsoft.com/office/drawing/2017/decorative" val="1"/>
                </a:ext>
              </a:extLst>
            </p:cNvPr>
            <p:cNvSpPr/>
            <p:nvPr/>
          </p:nvSpPr>
          <p:spPr>
            <a:xfrm>
              <a:off x="6138097" y="2116512"/>
              <a:ext cx="3410881" cy="26271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1" name="Rectangle: Rounded Corners 20">
            <a:extLst>
              <a:ext uri="{FF2B5EF4-FFF2-40B4-BE49-F238E27FC236}">
                <a16:creationId xmlns:a16="http://schemas.microsoft.com/office/drawing/2014/main" id="{1BED078F-D0A5-0D68-4C81-A72FEF8BC11F}"/>
              </a:ext>
              <a:ext uri="{C183D7F6-B498-43B3-948B-1728B52AA6E4}">
                <adec:decorative xmlns:adec="http://schemas.microsoft.com/office/drawing/2017/decorative" val="1"/>
              </a:ext>
            </a:extLst>
          </p:cNvPr>
          <p:cNvSpPr/>
          <p:nvPr/>
        </p:nvSpPr>
        <p:spPr>
          <a:xfrm>
            <a:off x="579503" y="3948485"/>
            <a:ext cx="8902677" cy="2017807"/>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529A7E50-B9F9-8421-51A1-F56B89C9A7B1}"/>
              </a:ext>
            </a:extLst>
          </p:cNvPr>
          <p:cNvSpPr txBox="1">
            <a:spLocks/>
          </p:cNvSpPr>
          <p:nvPr/>
        </p:nvSpPr>
        <p:spPr>
          <a:xfrm>
            <a:off x="892076" y="3980042"/>
            <a:ext cx="8380263" cy="10372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b="1">
                <a:cs typeface="Calibri"/>
              </a:rPr>
              <a:t>Footnote 1:</a:t>
            </a:r>
            <a:endParaRPr lang="en-US"/>
          </a:p>
          <a:p>
            <a:pPr marL="342900" indent="-342900">
              <a:lnSpc>
                <a:spcPct val="143858"/>
              </a:lnSpc>
              <a:buChar char="•"/>
            </a:pPr>
            <a:r>
              <a:rPr lang="en-US" sz="2200" b="1">
                <a:cs typeface="Calibri"/>
              </a:rPr>
              <a:t>Only 3 doses of polio needed if 1 dose was on or after 4th birthday</a:t>
            </a:r>
            <a:endParaRPr lang="en-US">
              <a:cs typeface="Calibri"/>
            </a:endParaRPr>
          </a:p>
          <a:p>
            <a:pPr marL="342900" indent="-342900">
              <a:lnSpc>
                <a:spcPct val="143858"/>
              </a:lnSpc>
              <a:buChar char="•"/>
            </a:pPr>
            <a:r>
              <a:rPr lang="en-US" sz="2200" b="1">
                <a:cs typeface="Calibri"/>
              </a:rPr>
              <a:t>Final dose: give at least 6 months after the 2nd dose</a:t>
            </a:r>
          </a:p>
          <a:p>
            <a:pPr>
              <a:lnSpc>
                <a:spcPct val="154134"/>
              </a:lnSpc>
            </a:pPr>
            <a:endParaRPr lang="en-US" sz="2200" b="1">
              <a:cs typeface="Calibri"/>
            </a:endParaRPr>
          </a:p>
        </p:txBody>
      </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16769183" y="7552990"/>
            <a:ext cx="2263140" cy="413808"/>
          </a:xfrm>
        </p:spPr>
        <p:txBody>
          <a:bodyPr/>
          <a:lstStyle/>
          <a:p>
            <a:fld id="{13D703BF-151A-0D40-8508-CABBAD09F9A9}" type="slidenum">
              <a:rPr lang="en-US" smtClean="0"/>
              <a:pPr/>
              <a:t>31</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563788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EBFC-A281-5C86-7369-325184070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A243-7FA4-E3F8-0662-B260BC9E6DAD}"/>
              </a:ext>
            </a:extLst>
          </p:cNvPr>
          <p:cNvSpPr>
            <a:spLocks noGrp="1"/>
          </p:cNvSpPr>
          <p:nvPr>
            <p:ph type="title"/>
          </p:nvPr>
        </p:nvSpPr>
        <p:spPr/>
        <p:txBody>
          <a:bodyPr/>
          <a:lstStyle/>
          <a:p>
            <a:r>
              <a:rPr lang="en-US" dirty="0"/>
              <a:t>Student 9: Check Due Date</a:t>
            </a:r>
            <a:endParaRPr lang="en-US" sz="3000" b="0" dirty="0"/>
          </a:p>
        </p:txBody>
      </p:sp>
      <p:grpSp>
        <p:nvGrpSpPr>
          <p:cNvPr id="16" name="Group 15" descr="Conditional Admission Schedule highlighting polio #3 and varicella #2.">
            <a:extLst>
              <a:ext uri="{FF2B5EF4-FFF2-40B4-BE49-F238E27FC236}">
                <a16:creationId xmlns:a16="http://schemas.microsoft.com/office/drawing/2014/main" id="{0339E1BC-5C7F-D638-5CE8-7B7196472020}"/>
              </a:ext>
            </a:extLst>
          </p:cNvPr>
          <p:cNvGrpSpPr/>
          <p:nvPr/>
        </p:nvGrpSpPr>
        <p:grpSpPr>
          <a:xfrm>
            <a:off x="477981" y="1361173"/>
            <a:ext cx="9199607" cy="2435660"/>
            <a:chOff x="477981" y="1361173"/>
            <a:chExt cx="9199607" cy="2435660"/>
          </a:xfrm>
        </p:grpSpPr>
        <p:pic>
          <p:nvPicPr>
            <p:cNvPr id="6" name="Picture 5"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AF7B0FA3-172A-08DC-7DF2-2AAE0A6DDFB0}"/>
                </a:ext>
              </a:extLst>
            </p:cNvPr>
            <p:cNvPicPr>
              <a:picLocks noChangeAspect="1"/>
            </p:cNvPicPr>
            <p:nvPr/>
          </p:nvPicPr>
          <p:blipFill>
            <a:blip r:embed="rId3"/>
            <a:stretch>
              <a:fillRect/>
            </a:stretch>
          </p:blipFill>
          <p:spPr>
            <a:xfrm>
              <a:off x="477981" y="1361173"/>
              <a:ext cx="9199607" cy="1393000"/>
            </a:xfrm>
            <a:prstGeom prst="rect">
              <a:avLst/>
            </a:prstGeom>
          </p:spPr>
        </p:pic>
        <p:sp>
          <p:nvSpPr>
            <p:cNvPr id="7" name="Rounded Rectangle 6"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DEE87948-7444-CEA0-F866-6BA513250668}"/>
                </a:ext>
              </a:extLst>
            </p:cNvPr>
            <p:cNvSpPr/>
            <p:nvPr/>
          </p:nvSpPr>
          <p:spPr>
            <a:xfrm>
              <a:off x="636285" y="2090721"/>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7"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4E6D9987-29E6-3066-523C-128361CE71BD}"/>
                </a:ext>
              </a:extLst>
            </p:cNvPr>
            <p:cNvSpPr/>
            <p:nvPr/>
          </p:nvSpPr>
          <p:spPr>
            <a:xfrm>
              <a:off x="6234596" y="2100418"/>
              <a:ext cx="2324780"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2" name="Picture 11"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FDAA24DA-1EB7-3106-8EDB-0CF65F30350E}"/>
                </a:ext>
              </a:extLst>
            </p:cNvPr>
            <p:cNvPicPr>
              <a:picLocks noChangeAspect="1"/>
            </p:cNvPicPr>
            <p:nvPr/>
          </p:nvPicPr>
          <p:blipFill>
            <a:blip r:embed="rId4"/>
            <a:stretch>
              <a:fillRect/>
            </a:stretch>
          </p:blipFill>
          <p:spPr>
            <a:xfrm>
              <a:off x="551504" y="2673534"/>
              <a:ext cx="9025128" cy="1123299"/>
            </a:xfrm>
            <a:prstGeom prst="rect">
              <a:avLst/>
            </a:prstGeom>
          </p:spPr>
        </p:pic>
        <p:sp>
          <p:nvSpPr>
            <p:cNvPr id="14" name="Rounded Rectangle 13"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2C968C9F-E2AB-08E3-BA48-595DEE2A7B93}"/>
                </a:ext>
              </a:extLst>
            </p:cNvPr>
            <p:cNvSpPr/>
            <p:nvPr/>
          </p:nvSpPr>
          <p:spPr>
            <a:xfrm>
              <a:off x="651511" y="3241667"/>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ounded Rectangle 14"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7D85A486-984D-01B1-1479-DEEA742A82DD}"/>
                </a:ext>
              </a:extLst>
            </p:cNvPr>
            <p:cNvSpPr/>
            <p:nvPr/>
          </p:nvSpPr>
          <p:spPr>
            <a:xfrm>
              <a:off x="6249822" y="3251364"/>
              <a:ext cx="2324780"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 name="Group 9" descr="Date of Polio #2 and 12 months until deadline">
            <a:extLst>
              <a:ext uri="{FF2B5EF4-FFF2-40B4-BE49-F238E27FC236}">
                <a16:creationId xmlns:a16="http://schemas.microsoft.com/office/drawing/2014/main" id="{0D1D8DF3-669C-F06A-E317-1885431D0043}"/>
              </a:ext>
            </a:extLst>
          </p:cNvPr>
          <p:cNvGrpSpPr/>
          <p:nvPr/>
        </p:nvGrpSpPr>
        <p:grpSpPr>
          <a:xfrm>
            <a:off x="627027" y="4387786"/>
            <a:ext cx="3808987" cy="1058602"/>
            <a:chOff x="627027" y="3758398"/>
            <a:chExt cx="3808987" cy="1058602"/>
          </a:xfrm>
        </p:grpSpPr>
        <p:sp>
          <p:nvSpPr>
            <p:cNvPr id="28" name="Rectangle 27">
              <a:extLst>
                <a:ext uri="{FF2B5EF4-FFF2-40B4-BE49-F238E27FC236}">
                  <a16:creationId xmlns:a16="http://schemas.microsoft.com/office/drawing/2014/main" id="{E2766B9F-4799-AB65-98C7-041B256BCB6B}"/>
                </a:ext>
                <a:ext uri="{C183D7F6-B498-43B3-948B-1728B52AA6E4}">
                  <adec:decorative xmlns:adec="http://schemas.microsoft.com/office/drawing/2017/decorative" val="1"/>
                </a:ext>
              </a:extLst>
            </p:cNvPr>
            <p:cNvSpPr/>
            <p:nvPr/>
          </p:nvSpPr>
          <p:spPr>
            <a:xfrm>
              <a:off x="627027" y="384840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5301487B-37E0-C80A-086F-80BF883685B3}"/>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2/27/24</a:t>
              </a:r>
              <a:endParaRPr lang="en-US" dirty="0">
                <a:cs typeface="Calibri" panose="020F0502020204030204"/>
              </a:endParaRPr>
            </a:p>
          </p:txBody>
        </p:sp>
        <p:sp>
          <p:nvSpPr>
            <p:cNvPr id="30" name="Right Arrow 13" descr="arrow">
              <a:extLst>
                <a:ext uri="{FF2B5EF4-FFF2-40B4-BE49-F238E27FC236}">
                  <a16:creationId xmlns:a16="http://schemas.microsoft.com/office/drawing/2014/main" id="{0CA48B8C-5437-01A4-118A-BFD9BB23419A}"/>
                </a:ext>
              </a:extLst>
            </p:cNvPr>
            <p:cNvSpPr/>
            <p:nvPr/>
          </p:nvSpPr>
          <p:spPr>
            <a:xfrm>
              <a:off x="2262829" y="404793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8">
              <a:extLst>
                <a:ext uri="{FF2B5EF4-FFF2-40B4-BE49-F238E27FC236}">
                  <a16:creationId xmlns:a16="http://schemas.microsoft.com/office/drawing/2014/main" id="{26E10741-431F-F95E-4D6C-C878E3A91647}"/>
                </a:ext>
              </a:extLst>
            </p:cNvPr>
            <p:cNvSpPr txBox="1">
              <a:spLocks/>
            </p:cNvSpPr>
            <p:nvPr/>
          </p:nvSpPr>
          <p:spPr>
            <a:xfrm>
              <a:off x="2500193" y="4149267"/>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12 months</a:t>
              </a:r>
            </a:p>
          </p:txBody>
        </p:sp>
      </p:grpSp>
      <p:grpSp>
        <p:nvGrpSpPr>
          <p:cNvPr id="11" name="Group 10" descr="Date of Varicella #1 and 4 months until deadline">
            <a:extLst>
              <a:ext uri="{FF2B5EF4-FFF2-40B4-BE49-F238E27FC236}">
                <a16:creationId xmlns:a16="http://schemas.microsoft.com/office/drawing/2014/main" id="{E927F028-1CE4-13C4-98C5-5C0941DC2197}"/>
              </a:ext>
            </a:extLst>
          </p:cNvPr>
          <p:cNvGrpSpPr/>
          <p:nvPr/>
        </p:nvGrpSpPr>
        <p:grpSpPr>
          <a:xfrm>
            <a:off x="651511" y="5966776"/>
            <a:ext cx="3809275" cy="1022399"/>
            <a:chOff x="651511" y="5468016"/>
            <a:chExt cx="3809275" cy="1022399"/>
          </a:xfrm>
        </p:grpSpPr>
        <p:sp>
          <p:nvSpPr>
            <p:cNvPr id="35" name="Rectangle 34">
              <a:extLst>
                <a:ext uri="{FF2B5EF4-FFF2-40B4-BE49-F238E27FC236}">
                  <a16:creationId xmlns:a16="http://schemas.microsoft.com/office/drawing/2014/main" id="{DA3FA092-381F-3E21-3E6A-DEA1047B140F}"/>
                </a:ext>
                <a:ext uri="{C183D7F6-B498-43B3-948B-1728B52AA6E4}">
                  <adec:decorative xmlns:adec="http://schemas.microsoft.com/office/drawing/2017/decorative" val="1"/>
                </a:ext>
              </a:extLst>
            </p:cNvPr>
            <p:cNvSpPr/>
            <p:nvPr/>
          </p:nvSpPr>
          <p:spPr>
            <a:xfrm>
              <a:off x="651511" y="5521819"/>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8" descr="Date of Varicella #1 and 8 weeks until deadline">
              <a:extLst>
                <a:ext uri="{FF2B5EF4-FFF2-40B4-BE49-F238E27FC236}">
                  <a16:creationId xmlns:a16="http://schemas.microsoft.com/office/drawing/2014/main" id="{7AD40DC6-1B1C-DD3D-53BE-7633B44AF180}"/>
                </a:ext>
                <a:ext uri="{C183D7F6-B498-43B3-948B-1728B52AA6E4}">
                  <adec:decorative xmlns:adec="http://schemas.microsoft.com/office/drawing/2017/decorative" val="0"/>
                </a:ext>
              </a:extLst>
            </p:cNvPr>
            <p:cNvSpPr txBox="1">
              <a:spLocks/>
            </p:cNvSpPr>
            <p:nvPr/>
          </p:nvSpPr>
          <p:spPr>
            <a:xfrm>
              <a:off x="689697" y="5468016"/>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Varicella #1: 7/1/24</a:t>
              </a:r>
              <a:endParaRPr lang="en-US" dirty="0">
                <a:cs typeface="Calibri" panose="020F0502020204030204"/>
              </a:endParaRPr>
            </a:p>
          </p:txBody>
        </p:sp>
        <p:sp>
          <p:nvSpPr>
            <p:cNvPr id="37" name="Right Arrow 13" descr="Arrow">
              <a:extLst>
                <a:ext uri="{FF2B5EF4-FFF2-40B4-BE49-F238E27FC236}">
                  <a16:creationId xmlns:a16="http://schemas.microsoft.com/office/drawing/2014/main" id="{7CF23FBF-98C3-6E0E-40D3-8D3B7E870F29}"/>
                </a:ext>
              </a:extLst>
            </p:cNvPr>
            <p:cNvSpPr/>
            <p:nvPr/>
          </p:nvSpPr>
          <p:spPr>
            <a:xfrm>
              <a:off x="2287601" y="5721346"/>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8">
              <a:extLst>
                <a:ext uri="{FF2B5EF4-FFF2-40B4-BE49-F238E27FC236}">
                  <a16:creationId xmlns:a16="http://schemas.microsoft.com/office/drawing/2014/main" id="{4BC25D9B-5CBD-CF51-C912-3DA4933E0FC2}"/>
                </a:ext>
              </a:extLst>
            </p:cNvPr>
            <p:cNvSpPr txBox="1">
              <a:spLocks/>
            </p:cNvSpPr>
            <p:nvPr/>
          </p:nvSpPr>
          <p:spPr>
            <a:xfrm>
              <a:off x="2636322" y="5822682"/>
              <a:ext cx="1419941"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8 weeks</a:t>
              </a:r>
            </a:p>
          </p:txBody>
        </p:sp>
      </p:grpSp>
      <p:grpSp>
        <p:nvGrpSpPr>
          <p:cNvPr id="9" name="Group 8" descr="Post it with deadlines for polio #3 and varicella #2">
            <a:extLst>
              <a:ext uri="{FF2B5EF4-FFF2-40B4-BE49-F238E27FC236}">
                <a16:creationId xmlns:a16="http://schemas.microsoft.com/office/drawing/2014/main" id="{980A5A52-FF93-844A-F13B-43E3F1BFE1E2}"/>
              </a:ext>
            </a:extLst>
          </p:cNvPr>
          <p:cNvGrpSpPr/>
          <p:nvPr/>
        </p:nvGrpSpPr>
        <p:grpSpPr>
          <a:xfrm>
            <a:off x="4470757" y="4159670"/>
            <a:ext cx="3211013" cy="3162946"/>
            <a:chOff x="4277429" y="3850915"/>
            <a:chExt cx="3211013" cy="3162946"/>
          </a:xfrm>
        </p:grpSpPr>
        <p:sp>
          <p:nvSpPr>
            <p:cNvPr id="3" name="Rectangle 2">
              <a:extLst>
                <a:ext uri="{FF2B5EF4-FFF2-40B4-BE49-F238E27FC236}">
                  <a16:creationId xmlns:a16="http://schemas.microsoft.com/office/drawing/2014/main" id="{57B0D786-1C91-0575-97A5-E87078CF21DD}"/>
                </a:ext>
              </a:extLst>
            </p:cNvPr>
            <p:cNvSpPr/>
            <p:nvPr/>
          </p:nvSpPr>
          <p:spPr>
            <a:xfrm>
              <a:off x="4277429" y="385091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8" descr="Post-it with deadline dates">
              <a:extLst>
                <a:ext uri="{FF2B5EF4-FFF2-40B4-BE49-F238E27FC236}">
                  <a16:creationId xmlns:a16="http://schemas.microsoft.com/office/drawing/2014/main" id="{AB727B96-A5B7-74C3-FF02-FEB3D8AFFE52}"/>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a:t>
              </a:r>
              <a:r>
                <a:rPr lang="en-US" sz="2200" b="1" dirty="0">
                  <a:cs typeface="Calibri"/>
                </a:rPr>
                <a:t>2/27/25</a:t>
              </a:r>
              <a:endParaRPr lang="en-US" sz="2200" dirty="0">
                <a:cs typeface="Calibri"/>
              </a:endParaRP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50000"/>
                </a:lnSpc>
                <a:spcBef>
                  <a:spcPts val="0"/>
                </a:spcBef>
              </a:pPr>
              <a:r>
                <a:rPr lang="en-US" sz="2000" dirty="0"/>
                <a:t>Deadline: </a:t>
              </a:r>
              <a:r>
                <a:rPr lang="en-US" sz="2200" b="1" dirty="0"/>
                <a:t>8/26/24</a:t>
              </a:r>
              <a:endParaRPr lang="en-US" dirty="0">
                <a:cs typeface="Calibri"/>
              </a:endParaRPr>
            </a:p>
          </p:txBody>
        </p:sp>
      </p:grpSp>
      <p:sp>
        <p:nvSpPr>
          <p:cNvPr id="4" name="Slide Number Placeholder 3">
            <a:extLst>
              <a:ext uri="{FF2B5EF4-FFF2-40B4-BE49-F238E27FC236}">
                <a16:creationId xmlns:a16="http://schemas.microsoft.com/office/drawing/2014/main" id="{CAC9CC27-009B-7D50-074A-1D5550BF51D8}"/>
              </a:ext>
            </a:extLst>
          </p:cNvPr>
          <p:cNvSpPr>
            <a:spLocks noGrp="1"/>
          </p:cNvSpPr>
          <p:nvPr>
            <p:ph type="sldNum" sz="quarter" idx="12"/>
          </p:nvPr>
        </p:nvSpPr>
        <p:spPr/>
        <p:txBody>
          <a:bodyPr/>
          <a:lstStyle/>
          <a:p>
            <a:fld id="{13D703BF-151A-0D40-8508-CABBAD09F9A9}" type="slidenum">
              <a:rPr lang="en-US" smtClean="0"/>
              <a:pPr/>
              <a:t>32</a:t>
            </a:fld>
            <a:endParaRPr lang="en-US"/>
          </a:p>
        </p:txBody>
      </p:sp>
      <p:sp>
        <p:nvSpPr>
          <p:cNvPr id="18" name="TextBox 17">
            <a:extLst>
              <a:ext uri="{FF2B5EF4-FFF2-40B4-BE49-F238E27FC236}">
                <a16:creationId xmlns:a16="http://schemas.microsoft.com/office/drawing/2014/main" id="{51E56D51-9FEC-676F-2FAF-580F4F532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439273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dirty="0">
                <a:latin typeface="Century Gothic"/>
              </a:rPr>
              <a:t>Student 9: Earliest Dose May Be Given</a:t>
            </a:r>
            <a:endParaRPr lang="en-US" sz="3000" b="0" dirty="0"/>
          </a:p>
        </p:txBody>
      </p:sp>
      <p:grpSp>
        <p:nvGrpSpPr>
          <p:cNvPr id="5" name="Group 4" descr="Conditional Admission Schedule highlighting Polio #3 footnote 1 and Varicella #2: Earliest Dose May Be Given Age 13 years and older: 4 weeks after 1st dose.">
            <a:extLst>
              <a:ext uri="{FF2B5EF4-FFF2-40B4-BE49-F238E27FC236}">
                <a16:creationId xmlns:a16="http://schemas.microsoft.com/office/drawing/2014/main" id="{CB4536E2-B841-A715-8415-ED0D136962D2}"/>
              </a:ext>
            </a:extLst>
          </p:cNvPr>
          <p:cNvGrpSpPr/>
          <p:nvPr/>
        </p:nvGrpSpPr>
        <p:grpSpPr>
          <a:xfrm>
            <a:off x="477981" y="1361173"/>
            <a:ext cx="9199607" cy="2435660"/>
            <a:chOff x="477981" y="1361173"/>
            <a:chExt cx="9199607" cy="2435660"/>
          </a:xfrm>
        </p:grpSpPr>
        <p:pic>
          <p:nvPicPr>
            <p:cNvPr id="3" name="Picture 2"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B9D891A3-16AA-FE1F-2A5C-FD1752BFC42B}"/>
                </a:ext>
              </a:extLst>
            </p:cNvPr>
            <p:cNvPicPr>
              <a:picLocks noChangeAspect="1"/>
            </p:cNvPicPr>
            <p:nvPr/>
          </p:nvPicPr>
          <p:blipFill>
            <a:blip r:embed="rId3"/>
            <a:stretch>
              <a:fillRect/>
            </a:stretch>
          </p:blipFill>
          <p:spPr>
            <a:xfrm>
              <a:off x="551504" y="2673534"/>
              <a:ext cx="9025128" cy="1123299"/>
            </a:xfrm>
            <a:prstGeom prst="rect">
              <a:avLst/>
            </a:prstGeom>
          </p:spPr>
        </p:pic>
        <p:pic>
          <p:nvPicPr>
            <p:cNvPr id="6" name="Picture 5"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4AD76F18-6E0E-D017-6758-66E582846388}"/>
                </a:ext>
              </a:extLst>
            </p:cNvPr>
            <p:cNvPicPr>
              <a:picLocks noChangeAspect="1"/>
            </p:cNvPicPr>
            <p:nvPr/>
          </p:nvPicPr>
          <p:blipFill>
            <a:blip r:embed="rId4"/>
            <a:stretch>
              <a:fillRect/>
            </a:stretch>
          </p:blipFill>
          <p:spPr>
            <a:xfrm>
              <a:off x="477981" y="1361173"/>
              <a:ext cx="9199607" cy="1393000"/>
            </a:xfrm>
            <a:prstGeom prst="rect">
              <a:avLst/>
            </a:prstGeom>
          </p:spPr>
        </p:pic>
        <p:sp>
          <p:nvSpPr>
            <p:cNvPr id="8" name="Rounded Rectangle 6"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3515D5C1-667C-53FC-51A9-69D9FBF71B67}"/>
                </a:ext>
                <a:ext uri="{C183D7F6-B498-43B3-948B-1728B52AA6E4}">
                  <adec:decorative xmlns:adec="http://schemas.microsoft.com/office/drawing/2017/decorative" val="1"/>
                </a:ext>
              </a:extLst>
            </p:cNvPr>
            <p:cNvSpPr/>
            <p:nvPr/>
          </p:nvSpPr>
          <p:spPr>
            <a:xfrm>
              <a:off x="1472910" y="2126862"/>
              <a:ext cx="188663" cy="20025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0333F523-574A-A4C2-215C-13B437F80451}"/>
                </a:ext>
                <a:ext uri="{C183D7F6-B498-43B3-948B-1728B52AA6E4}">
                  <adec:decorative xmlns:adec="http://schemas.microsoft.com/office/drawing/2017/decorative" val="1"/>
                </a:ext>
              </a:extLst>
            </p:cNvPr>
            <p:cNvSpPr/>
            <p:nvPr/>
          </p:nvSpPr>
          <p:spPr>
            <a:xfrm>
              <a:off x="2820470" y="3235183"/>
              <a:ext cx="3343376" cy="56165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1" name="Rectangle: Rounded Corners 20">
            <a:extLst>
              <a:ext uri="{FF2B5EF4-FFF2-40B4-BE49-F238E27FC236}">
                <a16:creationId xmlns:a16="http://schemas.microsoft.com/office/drawing/2014/main" id="{1BED078F-D0A5-0D68-4C81-A72FEF8BC11F}"/>
              </a:ext>
              <a:ext uri="{C183D7F6-B498-43B3-948B-1728B52AA6E4}">
                <adec:decorative xmlns:adec="http://schemas.microsoft.com/office/drawing/2017/decorative" val="1"/>
              </a:ext>
            </a:extLst>
          </p:cNvPr>
          <p:cNvSpPr/>
          <p:nvPr/>
        </p:nvSpPr>
        <p:spPr>
          <a:xfrm>
            <a:off x="579503" y="3890623"/>
            <a:ext cx="8902677" cy="2017807"/>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529A7E50-B9F9-8421-51A1-F56B89C9A7B1}"/>
              </a:ext>
            </a:extLst>
          </p:cNvPr>
          <p:cNvSpPr txBox="1">
            <a:spLocks/>
          </p:cNvSpPr>
          <p:nvPr/>
        </p:nvSpPr>
        <p:spPr>
          <a:xfrm>
            <a:off x="892076" y="3980042"/>
            <a:ext cx="8380263" cy="10372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b="1">
                <a:cs typeface="Calibri"/>
              </a:rPr>
              <a:t>Polio Footnote</a:t>
            </a:r>
            <a:r>
              <a:rPr lang="en-US" sz="2200" b="1" dirty="0">
                <a:cs typeface="Calibri"/>
              </a:rPr>
              <a:t> 1:</a:t>
            </a:r>
            <a:endParaRPr lang="en-US" dirty="0"/>
          </a:p>
          <a:p>
            <a:pPr marL="342900" indent="-342900">
              <a:lnSpc>
                <a:spcPct val="143858"/>
              </a:lnSpc>
              <a:buChar char="•"/>
            </a:pPr>
            <a:r>
              <a:rPr lang="en-US" sz="2200" b="1" dirty="0">
                <a:cs typeface="Calibri"/>
              </a:rPr>
              <a:t>Final dose: give at least 6 months after the 2nd dose</a:t>
            </a:r>
          </a:p>
          <a:p>
            <a:pPr>
              <a:lnSpc>
                <a:spcPct val="154134"/>
              </a:lnSpc>
            </a:pPr>
            <a:endParaRPr lang="en-US" sz="2200" b="1" dirty="0">
              <a:cs typeface="Calibri"/>
            </a:endParaRPr>
          </a:p>
        </p:txBody>
      </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16769183" y="7552990"/>
            <a:ext cx="2263140" cy="413808"/>
          </a:xfrm>
        </p:spPr>
        <p:txBody>
          <a:bodyPr/>
          <a:lstStyle/>
          <a:p>
            <a:fld id="{13D703BF-151A-0D40-8508-CABBAD09F9A9}" type="slidenum">
              <a:rPr lang="en-US" smtClean="0"/>
              <a:pPr/>
              <a:t>33</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9263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dirty="0"/>
              <a:t>Student 9: Set Follow-Up Date</a:t>
            </a:r>
            <a:endParaRPr lang="en-US" sz="3000" b="0" dirty="0"/>
          </a:p>
        </p:txBody>
      </p:sp>
      <p:grpSp>
        <p:nvGrpSpPr>
          <p:cNvPr id="5" name="Group 4" descr="Conditional Admission Schedule for polio #3 and varicella #2">
            <a:extLst>
              <a:ext uri="{FF2B5EF4-FFF2-40B4-BE49-F238E27FC236}">
                <a16:creationId xmlns:a16="http://schemas.microsoft.com/office/drawing/2014/main" id="{D24DD031-C51E-CE9B-A826-AA2DFE4E3239}"/>
              </a:ext>
            </a:extLst>
          </p:cNvPr>
          <p:cNvGrpSpPr/>
          <p:nvPr/>
        </p:nvGrpSpPr>
        <p:grpSpPr>
          <a:xfrm>
            <a:off x="477981" y="1361173"/>
            <a:ext cx="9199607" cy="2435660"/>
            <a:chOff x="477981" y="1361173"/>
            <a:chExt cx="9199607" cy="2435660"/>
          </a:xfrm>
        </p:grpSpPr>
        <p:pic>
          <p:nvPicPr>
            <p:cNvPr id="10" name="Picture 9">
              <a:extLst>
                <a:ext uri="{FF2B5EF4-FFF2-40B4-BE49-F238E27FC236}">
                  <a16:creationId xmlns:a16="http://schemas.microsoft.com/office/drawing/2014/main" id="{CD6BF174-3FDB-DD34-AA23-63BCF11CFCAD}"/>
                </a:ext>
              </a:extLst>
            </p:cNvPr>
            <p:cNvPicPr>
              <a:picLocks noChangeAspect="1"/>
            </p:cNvPicPr>
            <p:nvPr/>
          </p:nvPicPr>
          <p:blipFill>
            <a:blip r:embed="rId3"/>
            <a:stretch>
              <a:fillRect/>
            </a:stretch>
          </p:blipFill>
          <p:spPr>
            <a:xfrm>
              <a:off x="551504" y="2673534"/>
              <a:ext cx="9025128" cy="1123299"/>
            </a:xfrm>
            <a:prstGeom prst="rect">
              <a:avLst/>
            </a:prstGeom>
          </p:spPr>
        </p:pic>
        <p:pic>
          <p:nvPicPr>
            <p:cNvPr id="6" name="Picture 5">
              <a:extLst>
                <a:ext uri="{FF2B5EF4-FFF2-40B4-BE49-F238E27FC236}">
                  <a16:creationId xmlns:a16="http://schemas.microsoft.com/office/drawing/2014/main" id="{4AD76F18-6E0E-D017-6758-66E582846388}"/>
                </a:ext>
              </a:extLst>
            </p:cNvPr>
            <p:cNvPicPr>
              <a:picLocks noChangeAspect="1"/>
            </p:cNvPicPr>
            <p:nvPr/>
          </p:nvPicPr>
          <p:blipFill>
            <a:blip r:embed="rId4"/>
            <a:stretch>
              <a:fillRect/>
            </a:stretch>
          </p:blipFill>
          <p:spPr>
            <a:xfrm>
              <a:off x="477981" y="1361173"/>
              <a:ext cx="9199607" cy="1393000"/>
            </a:xfrm>
            <a:prstGeom prst="rect">
              <a:avLst/>
            </a:prstGeom>
          </p:spPr>
        </p:pic>
        <p:sp>
          <p:nvSpPr>
            <p:cNvPr id="7" name="Rounded Rectangle 6">
              <a:extLst>
                <a:ext uri="{FF2B5EF4-FFF2-40B4-BE49-F238E27FC236}">
                  <a16:creationId xmlns:a16="http://schemas.microsoft.com/office/drawing/2014/main" id="{0AEA6698-1EEB-6A63-52DA-F97426B6CAF9}"/>
                </a:ext>
              </a:extLst>
            </p:cNvPr>
            <p:cNvSpPr/>
            <p:nvPr/>
          </p:nvSpPr>
          <p:spPr>
            <a:xfrm>
              <a:off x="767834" y="2132857"/>
              <a:ext cx="953391" cy="31692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a:extLst>
                <a:ext uri="{FF2B5EF4-FFF2-40B4-BE49-F238E27FC236}">
                  <a16:creationId xmlns:a16="http://schemas.microsoft.com/office/drawing/2014/main" id="{0333F523-574A-A4C2-215C-13B437F80451}"/>
                </a:ext>
              </a:extLst>
            </p:cNvPr>
            <p:cNvSpPr/>
            <p:nvPr/>
          </p:nvSpPr>
          <p:spPr>
            <a:xfrm>
              <a:off x="2801177" y="3230200"/>
              <a:ext cx="3343376" cy="51312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1" name="Group 10" descr="Date of Polio #2 and 12 months until deadline">
            <a:extLst>
              <a:ext uri="{FF2B5EF4-FFF2-40B4-BE49-F238E27FC236}">
                <a16:creationId xmlns:a16="http://schemas.microsoft.com/office/drawing/2014/main" id="{93B21FF6-4C8E-9BB9-6B87-D50F0EF02F5D}"/>
              </a:ext>
            </a:extLst>
          </p:cNvPr>
          <p:cNvGrpSpPr/>
          <p:nvPr/>
        </p:nvGrpSpPr>
        <p:grpSpPr>
          <a:xfrm>
            <a:off x="627027" y="4755920"/>
            <a:ext cx="3808987" cy="1058602"/>
            <a:chOff x="627027" y="3758398"/>
            <a:chExt cx="3808987" cy="1058602"/>
          </a:xfrm>
        </p:grpSpPr>
        <p:sp>
          <p:nvSpPr>
            <p:cNvPr id="12" name="Rectangle 11">
              <a:extLst>
                <a:ext uri="{FF2B5EF4-FFF2-40B4-BE49-F238E27FC236}">
                  <a16:creationId xmlns:a16="http://schemas.microsoft.com/office/drawing/2014/main" id="{7482C96A-580B-A3EA-16C2-66E739F994A4}"/>
                </a:ext>
                <a:ext uri="{C183D7F6-B498-43B3-948B-1728B52AA6E4}">
                  <adec:decorative xmlns:adec="http://schemas.microsoft.com/office/drawing/2017/decorative" val="1"/>
                </a:ext>
              </a:extLst>
            </p:cNvPr>
            <p:cNvSpPr/>
            <p:nvPr/>
          </p:nvSpPr>
          <p:spPr>
            <a:xfrm>
              <a:off x="627027" y="384840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7A24253F-95BF-7BAE-2294-3C3B155DAAED}"/>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2/27/24</a:t>
              </a:r>
              <a:endParaRPr lang="en-US" dirty="0">
                <a:cs typeface="Calibri" panose="020F0502020204030204"/>
              </a:endParaRPr>
            </a:p>
          </p:txBody>
        </p:sp>
        <p:sp>
          <p:nvSpPr>
            <p:cNvPr id="15" name="Right Arrow 13" descr="arrow">
              <a:extLst>
                <a:ext uri="{FF2B5EF4-FFF2-40B4-BE49-F238E27FC236}">
                  <a16:creationId xmlns:a16="http://schemas.microsoft.com/office/drawing/2014/main" id="{13492689-58DC-4DD8-B3F4-C5A308E3660C}"/>
                </a:ext>
              </a:extLst>
            </p:cNvPr>
            <p:cNvSpPr/>
            <p:nvPr/>
          </p:nvSpPr>
          <p:spPr>
            <a:xfrm>
              <a:off x="2262829" y="404793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descr="Date of Polio #2 and 6-11 months until reminder date.">
              <a:extLst>
                <a:ext uri="{FF2B5EF4-FFF2-40B4-BE49-F238E27FC236}">
                  <a16:creationId xmlns:a16="http://schemas.microsoft.com/office/drawing/2014/main" id="{3D9B33D9-B7E6-D5A9-4050-2CB33C72CBC7}"/>
                </a:ext>
              </a:extLst>
            </p:cNvPr>
            <p:cNvSpPr txBox="1">
              <a:spLocks/>
            </p:cNvSpPr>
            <p:nvPr/>
          </p:nvSpPr>
          <p:spPr>
            <a:xfrm>
              <a:off x="2500193" y="4149267"/>
              <a:ext cx="167544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6-11 months</a:t>
              </a:r>
            </a:p>
          </p:txBody>
        </p:sp>
      </p:grpSp>
      <p:grpSp>
        <p:nvGrpSpPr>
          <p:cNvPr id="17" name="Group 16" descr="Date of Varicella #1 and 4 months until deadline">
            <a:extLst>
              <a:ext uri="{FF2B5EF4-FFF2-40B4-BE49-F238E27FC236}">
                <a16:creationId xmlns:a16="http://schemas.microsoft.com/office/drawing/2014/main" id="{B84DA88C-28D9-B87E-9E3F-53843F28127C}"/>
              </a:ext>
            </a:extLst>
          </p:cNvPr>
          <p:cNvGrpSpPr/>
          <p:nvPr/>
        </p:nvGrpSpPr>
        <p:grpSpPr>
          <a:xfrm>
            <a:off x="651511" y="6334910"/>
            <a:ext cx="3809275" cy="1022399"/>
            <a:chOff x="651511" y="5468016"/>
            <a:chExt cx="3809275" cy="1022399"/>
          </a:xfrm>
        </p:grpSpPr>
        <p:sp>
          <p:nvSpPr>
            <p:cNvPr id="19" name="Rectangle 18">
              <a:extLst>
                <a:ext uri="{FF2B5EF4-FFF2-40B4-BE49-F238E27FC236}">
                  <a16:creationId xmlns:a16="http://schemas.microsoft.com/office/drawing/2014/main" id="{EB960431-FEF1-72BB-C39C-9C972F7AD7CE}"/>
                </a:ext>
                <a:ext uri="{C183D7F6-B498-43B3-948B-1728B52AA6E4}">
                  <adec:decorative xmlns:adec="http://schemas.microsoft.com/office/drawing/2017/decorative" val="1"/>
                </a:ext>
              </a:extLst>
            </p:cNvPr>
            <p:cNvSpPr/>
            <p:nvPr/>
          </p:nvSpPr>
          <p:spPr>
            <a:xfrm>
              <a:off x="651511" y="5521819"/>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descr="Date of Varicella #1 and 4 weeks until reminder date.">
              <a:extLst>
                <a:ext uri="{FF2B5EF4-FFF2-40B4-BE49-F238E27FC236}">
                  <a16:creationId xmlns:a16="http://schemas.microsoft.com/office/drawing/2014/main" id="{67BB58CD-3712-8F56-E0BB-9BCC0CFBECCF}"/>
                </a:ext>
                <a:ext uri="{C183D7F6-B498-43B3-948B-1728B52AA6E4}">
                  <adec:decorative xmlns:adec="http://schemas.microsoft.com/office/drawing/2017/decorative" val="0"/>
                </a:ext>
              </a:extLst>
            </p:cNvPr>
            <p:cNvSpPr txBox="1">
              <a:spLocks/>
            </p:cNvSpPr>
            <p:nvPr/>
          </p:nvSpPr>
          <p:spPr>
            <a:xfrm>
              <a:off x="689697" y="5468016"/>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Varicella #1: 7/1/24</a:t>
              </a:r>
              <a:endParaRPr lang="en-US" dirty="0">
                <a:cs typeface="Calibri" panose="020F0502020204030204"/>
              </a:endParaRPr>
            </a:p>
          </p:txBody>
        </p:sp>
        <p:sp>
          <p:nvSpPr>
            <p:cNvPr id="22" name="Right Arrow 13" descr="Arrow">
              <a:extLst>
                <a:ext uri="{FF2B5EF4-FFF2-40B4-BE49-F238E27FC236}">
                  <a16:creationId xmlns:a16="http://schemas.microsoft.com/office/drawing/2014/main" id="{BFE80816-1744-8AAF-E679-FD3B635EC958}"/>
                </a:ext>
              </a:extLst>
            </p:cNvPr>
            <p:cNvSpPr/>
            <p:nvPr/>
          </p:nvSpPr>
          <p:spPr>
            <a:xfrm>
              <a:off x="2287601" y="5721346"/>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8">
              <a:extLst>
                <a:ext uri="{FF2B5EF4-FFF2-40B4-BE49-F238E27FC236}">
                  <a16:creationId xmlns:a16="http://schemas.microsoft.com/office/drawing/2014/main" id="{27F460A4-70DC-10D0-BAB5-2AD7A32AD0D7}"/>
                </a:ext>
              </a:extLst>
            </p:cNvPr>
            <p:cNvSpPr txBox="1">
              <a:spLocks/>
            </p:cNvSpPr>
            <p:nvPr/>
          </p:nvSpPr>
          <p:spPr>
            <a:xfrm>
              <a:off x="2636322" y="5822682"/>
              <a:ext cx="1419941"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4 weeks</a:t>
              </a:r>
            </a:p>
          </p:txBody>
        </p:sp>
      </p:grpSp>
      <p:grpSp>
        <p:nvGrpSpPr>
          <p:cNvPr id="27" name="Group 26" descr="Post it with deadlines for polio #3 and varicella #2">
            <a:extLst>
              <a:ext uri="{FF2B5EF4-FFF2-40B4-BE49-F238E27FC236}">
                <a16:creationId xmlns:a16="http://schemas.microsoft.com/office/drawing/2014/main" id="{6741B9F5-1C57-893B-E3EA-4FC4371E6868}"/>
              </a:ext>
            </a:extLst>
          </p:cNvPr>
          <p:cNvGrpSpPr/>
          <p:nvPr/>
        </p:nvGrpSpPr>
        <p:grpSpPr>
          <a:xfrm>
            <a:off x="4470757" y="4159670"/>
            <a:ext cx="3211013" cy="3162946"/>
            <a:chOff x="4277429" y="3850915"/>
            <a:chExt cx="3211013" cy="3162946"/>
          </a:xfrm>
        </p:grpSpPr>
        <p:sp>
          <p:nvSpPr>
            <p:cNvPr id="28" name="Rectangle 27">
              <a:extLst>
                <a:ext uri="{FF2B5EF4-FFF2-40B4-BE49-F238E27FC236}">
                  <a16:creationId xmlns:a16="http://schemas.microsoft.com/office/drawing/2014/main" id="{CED34C05-D5F0-CC6A-B556-3EBA10DE652C}"/>
                </a:ext>
              </a:extLst>
            </p:cNvPr>
            <p:cNvSpPr/>
            <p:nvPr/>
          </p:nvSpPr>
          <p:spPr>
            <a:xfrm>
              <a:off x="4277429" y="385091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8" descr="Post-it with deadlines and follow-up dates">
              <a:extLst>
                <a:ext uri="{FF2B5EF4-FFF2-40B4-BE49-F238E27FC236}">
                  <a16:creationId xmlns:a16="http://schemas.microsoft.com/office/drawing/2014/main" id="{57787247-2675-A222-CBF9-43250FD2AD80}"/>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dirty="0"/>
                <a:t>Deadline: </a:t>
              </a:r>
              <a:r>
                <a:rPr lang="en-US" sz="2200" dirty="0"/>
                <a:t>8/26/24</a:t>
              </a:r>
              <a:br>
                <a:rPr lang="en-US" sz="2200" dirty="0"/>
              </a:br>
              <a:r>
                <a:rPr lang="en-US" sz="2200" dirty="0"/>
                <a:t>Reminder: 7/29/24</a:t>
              </a:r>
              <a:endParaRPr lang="en-US" dirty="0">
                <a:cs typeface="Calibri"/>
              </a:endParaRPr>
            </a:p>
          </p:txBody>
        </p:sp>
      </p:grpSp>
      <p:sp>
        <p:nvSpPr>
          <p:cNvPr id="32" name="Oval 31">
            <a:extLst>
              <a:ext uri="{FF2B5EF4-FFF2-40B4-BE49-F238E27FC236}">
                <a16:creationId xmlns:a16="http://schemas.microsoft.com/office/drawing/2014/main" id="{483CA05F-E6AF-502A-E48D-23FD77DC3F9C}"/>
              </a:ext>
              <a:ext uri="{C183D7F6-B498-43B3-948B-1728B52AA6E4}">
                <adec:decorative xmlns:adec="http://schemas.microsoft.com/office/drawing/2017/decorative" val="1"/>
              </a:ext>
            </a:extLst>
          </p:cNvPr>
          <p:cNvSpPr/>
          <p:nvPr/>
        </p:nvSpPr>
        <p:spPr>
          <a:xfrm>
            <a:off x="5761679" y="6760448"/>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6500567" y="6959450"/>
            <a:ext cx="2263140" cy="413808"/>
          </a:xfrm>
        </p:spPr>
        <p:txBody>
          <a:bodyPr/>
          <a:lstStyle/>
          <a:p>
            <a:fld id="{13D703BF-151A-0D40-8508-CABBAD09F9A9}" type="slidenum">
              <a:rPr lang="en-US" smtClean="0"/>
              <a:pPr/>
              <a:t>34</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435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Missing Doses Not Due: Conditional</a:t>
            </a:r>
          </a:p>
        </p:txBody>
      </p:sp>
      <p:grpSp>
        <p:nvGrpSpPr>
          <p:cNvPr id="16" name="Group 15">
            <a:extLst>
              <a:ext uri="{FF2B5EF4-FFF2-40B4-BE49-F238E27FC236}">
                <a16:creationId xmlns:a16="http://schemas.microsoft.com/office/drawing/2014/main" id="{941B3811-6C59-15ED-6208-6B303EF30B56}"/>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8" name="Group 7" descr="Blue Card with Status of Requirements section filled out.">
            <a:extLst>
              <a:ext uri="{FF2B5EF4-FFF2-40B4-BE49-F238E27FC236}">
                <a16:creationId xmlns:a16="http://schemas.microsoft.com/office/drawing/2014/main" id="{ACADC28A-5EF4-06F4-2DE6-4EB20155ECCE}"/>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Status of Requirements section filled out for 7th grade.">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350797"/>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02/27/24</a:t>
              </a:r>
            </a:p>
            <a:p>
              <a:pPr algn="ctr"/>
              <a:endParaRPr lang="en-US" sz="1400" b="1" dirty="0"/>
            </a:p>
          </p:txBody>
        </p:sp>
        <p:sp>
          <p:nvSpPr>
            <p:cNvPr id="41" name="Rounded Rectangle 40">
              <a:extLst>
                <a:ext uri="{FF2B5EF4-FFF2-40B4-BE49-F238E27FC236}">
                  <a16:creationId xmlns:a16="http://schemas.microsoft.com/office/drawing/2014/main" id="{41D08173-F705-ECC1-45C4-3A199FCE6CC7}"/>
                </a:ext>
                <a:ext uri="{C183D7F6-B498-43B3-948B-1728B52AA6E4}">
                  <adec:decorative xmlns:adec="http://schemas.microsoft.com/office/drawing/2017/decorative" val="1"/>
                </a:ext>
              </a:extLst>
            </p:cNvPr>
            <p:cNvSpPr/>
            <p:nvPr/>
          </p:nvSpPr>
          <p:spPr>
            <a:xfrm>
              <a:off x="4071826" y="2740032"/>
              <a:ext cx="1785439" cy="45552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28" name="Rounded Rectangle 27">
              <a:extLst>
                <a:ext uri="{FF2B5EF4-FFF2-40B4-BE49-F238E27FC236}">
                  <a16:creationId xmlns:a16="http://schemas.microsoft.com/office/drawing/2014/main" id="{AD2E9DBF-23FF-174F-3092-BE0287CB2A91}"/>
                </a:ext>
                <a:ext uri="{C183D7F6-B498-43B3-948B-1728B52AA6E4}">
                  <adec:decorative xmlns:adec="http://schemas.microsoft.com/office/drawing/2017/decorative" val="1"/>
                </a:ext>
              </a:extLst>
            </p:cNvPr>
            <p:cNvSpPr/>
            <p:nvPr/>
          </p:nvSpPr>
          <p:spPr>
            <a:xfrm>
              <a:off x="3173910" y="4795997"/>
              <a:ext cx="895170" cy="30583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26" name="Rounded Rectangle 25">
              <a:extLst>
                <a:ext uri="{FF2B5EF4-FFF2-40B4-BE49-F238E27FC236}">
                  <a16:creationId xmlns:a16="http://schemas.microsoft.com/office/drawing/2014/main" id="{EBFAD0D8-9FBF-8C6D-5014-B1CE5B0C6771}"/>
                </a:ext>
                <a:ext uri="{C183D7F6-B498-43B3-948B-1728B52AA6E4}">
                  <adec:decorative xmlns:adec="http://schemas.microsoft.com/office/drawing/2017/decorative" val="1"/>
                </a:ext>
              </a:extLst>
            </p:cNvPr>
            <p:cNvSpPr/>
            <p:nvPr/>
          </p:nvSpPr>
          <p:spPr>
            <a:xfrm>
              <a:off x="315948" y="7040546"/>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9" name="TextBox 28">
              <a:extLst>
                <a:ext uri="{FF2B5EF4-FFF2-40B4-BE49-F238E27FC236}">
                  <a16:creationId xmlns:a16="http://schemas.microsoft.com/office/drawing/2014/main" id="{6906F7A1-2BCA-9349-95C5-66549D711752}"/>
                </a:ext>
              </a:extLst>
            </p:cNvPr>
            <p:cNvSpPr txBox="1"/>
            <p:nvPr/>
          </p:nvSpPr>
          <p:spPr>
            <a:xfrm>
              <a:off x="5231433" y="7023467"/>
              <a:ext cx="338482" cy="430887"/>
            </a:xfrm>
            <a:prstGeom prst="rect">
              <a:avLst/>
            </a:prstGeom>
            <a:noFill/>
          </p:spPr>
          <p:txBody>
            <a:bodyPr wrap="square" rtlCol="0">
              <a:spAutoFit/>
            </a:bodyPr>
            <a:lstStyle/>
            <a:p>
              <a:pPr algn="l"/>
              <a:r>
                <a:rPr lang="en-US" sz="2200" b="1" dirty="0"/>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140028" y="7096862"/>
              <a:ext cx="991250"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07/29/24</a:t>
              </a:r>
            </a:p>
          </p:txBody>
        </p:sp>
      </p:grpSp>
      <p:grpSp>
        <p:nvGrpSpPr>
          <p:cNvPr id="7" name="Group 6" descr="Post-it with deadlines and reminders for Polio #3 and Varicella #2.">
            <a:extLst>
              <a:ext uri="{FF2B5EF4-FFF2-40B4-BE49-F238E27FC236}">
                <a16:creationId xmlns:a16="http://schemas.microsoft.com/office/drawing/2014/main" id="{FF3B21BA-19B0-7C2C-F749-9727272645BC}"/>
              </a:ext>
            </a:extLst>
          </p:cNvPr>
          <p:cNvGrpSpPr/>
          <p:nvPr/>
        </p:nvGrpSpPr>
        <p:grpSpPr>
          <a:xfrm>
            <a:off x="6668503" y="2480959"/>
            <a:ext cx="3211013" cy="3162946"/>
            <a:chOff x="6668503" y="2480959"/>
            <a:chExt cx="3211013" cy="3162946"/>
          </a:xfrm>
        </p:grpSpPr>
        <p:sp>
          <p:nvSpPr>
            <p:cNvPr id="24" name="Rectangle 23">
              <a:extLst>
                <a:ext uri="{FF2B5EF4-FFF2-40B4-BE49-F238E27FC236}">
                  <a16:creationId xmlns:a16="http://schemas.microsoft.com/office/drawing/2014/main" id="{EECC62A4-D307-AE25-5743-B5E68CB15D0B}"/>
                </a:ext>
              </a:extLst>
            </p:cNvPr>
            <p:cNvSpPr/>
            <p:nvPr/>
          </p:nvSpPr>
          <p:spPr>
            <a:xfrm>
              <a:off x="6668503" y="2480959"/>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8" descr="Post-it with deadline and follow-up dates">
              <a:extLst>
                <a:ext uri="{FF2B5EF4-FFF2-40B4-BE49-F238E27FC236}">
                  <a16:creationId xmlns:a16="http://schemas.microsoft.com/office/drawing/2014/main" id="{8E8A21EE-158A-EFBB-B9BC-D2F644752D1B}"/>
                </a:ext>
              </a:extLst>
            </p:cNvPr>
            <p:cNvSpPr txBox="1">
              <a:spLocks/>
            </p:cNvSpPr>
            <p:nvPr/>
          </p:nvSpPr>
          <p:spPr>
            <a:xfrm>
              <a:off x="6791508" y="2640531"/>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dirty="0"/>
                <a:t>Deadline: </a:t>
              </a:r>
              <a:r>
                <a:rPr lang="en-US" sz="2200" dirty="0"/>
                <a:t>8/26/24</a:t>
              </a:r>
              <a:br>
                <a:rPr lang="en-US" sz="2200" dirty="0"/>
              </a:br>
              <a:r>
                <a:rPr lang="en-US" sz="2200" dirty="0"/>
                <a:t>Reminder: 7/29/24</a:t>
              </a:r>
              <a:endParaRPr lang="en-US" dirty="0">
                <a:cs typeface="Calibri"/>
              </a:endParaRPr>
            </a:p>
          </p:txBody>
        </p:sp>
        <p:sp>
          <p:nvSpPr>
            <p:cNvPr id="40" name="Oval 39">
              <a:extLst>
                <a:ext uri="{FF2B5EF4-FFF2-40B4-BE49-F238E27FC236}">
                  <a16:creationId xmlns:a16="http://schemas.microsoft.com/office/drawing/2014/main" id="{91D20DDF-B15A-FCEE-4045-6EDEF9F9E184}"/>
                </a:ext>
                <a:ext uri="{C183D7F6-B498-43B3-948B-1728B52AA6E4}">
                  <adec:decorative xmlns:adec="http://schemas.microsoft.com/office/drawing/2017/decorative" val="1"/>
                </a:ext>
              </a:extLst>
            </p:cNvPr>
            <p:cNvSpPr/>
            <p:nvPr/>
          </p:nvSpPr>
          <p:spPr>
            <a:xfrm>
              <a:off x="7959425" y="5081737"/>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121000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AA60-157E-1BB6-0563-C4D12F847677}"/>
              </a:ext>
            </a:extLst>
          </p:cNvPr>
          <p:cNvSpPr>
            <a:spLocks noGrp="1"/>
          </p:cNvSpPr>
          <p:nvPr>
            <p:ph type="title"/>
          </p:nvPr>
        </p:nvSpPr>
        <p:spPr/>
        <p:txBody>
          <a:bodyPr/>
          <a:lstStyle/>
          <a:p>
            <a:r>
              <a:rPr lang="en-US">
                <a:latin typeface="Century Gothic"/>
              </a:rPr>
              <a:t>Send a Reminder</a:t>
            </a:r>
            <a:endParaRPr lang="en-US"/>
          </a:p>
        </p:txBody>
      </p:sp>
      <p:grpSp>
        <p:nvGrpSpPr>
          <p:cNvPr id="14" name="Group 13" descr="Filled out letter with deadlines for Polio #3 and Varicella #2.">
            <a:extLst>
              <a:ext uri="{FF2B5EF4-FFF2-40B4-BE49-F238E27FC236}">
                <a16:creationId xmlns:a16="http://schemas.microsoft.com/office/drawing/2014/main" id="{D6B80C86-8698-7326-AE7D-00AE67CA4144}"/>
              </a:ext>
            </a:extLst>
          </p:cNvPr>
          <p:cNvGrpSpPr/>
          <p:nvPr/>
        </p:nvGrpSpPr>
        <p:grpSpPr>
          <a:xfrm>
            <a:off x="692361" y="1489242"/>
            <a:ext cx="4472738" cy="5719051"/>
            <a:chOff x="692361" y="1489242"/>
            <a:chExt cx="4472738" cy="5719051"/>
          </a:xfrm>
        </p:grpSpPr>
        <p:pic>
          <p:nvPicPr>
            <p:cNvPr id="6" name="Picture 5" descr="Notice of Immunizations Needed letter">
              <a:extLst>
                <a:ext uri="{FF2B5EF4-FFF2-40B4-BE49-F238E27FC236}">
                  <a16:creationId xmlns:a16="http://schemas.microsoft.com/office/drawing/2014/main" id="{F29C0974-A546-0926-9968-216095A0526D}"/>
                </a:ext>
              </a:extLst>
            </p:cNvPr>
            <p:cNvPicPr>
              <a:picLocks noChangeAspect="1"/>
            </p:cNvPicPr>
            <p:nvPr/>
          </p:nvPicPr>
          <p:blipFill>
            <a:blip r:embed="rId3"/>
            <a:stretch>
              <a:fillRect/>
            </a:stretch>
          </p:blipFill>
          <p:spPr>
            <a:xfrm>
              <a:off x="692361" y="1489242"/>
              <a:ext cx="4466555" cy="5661861"/>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C8E3F707-72BD-CB1F-B2EB-88C5E78DCE69}"/>
                </a:ext>
              </a:extLst>
            </p:cNvPr>
            <p:cNvSpPr txBox="1"/>
            <p:nvPr/>
          </p:nvSpPr>
          <p:spPr>
            <a:xfrm>
              <a:off x="4059645" y="1655143"/>
              <a:ext cx="968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accent5">
                      <a:lumMod val="50000"/>
                    </a:schemeClr>
                  </a:solidFill>
                  <a:cs typeface="Calibri"/>
                </a:rPr>
                <a:t>7/29/24</a:t>
              </a:r>
            </a:p>
          </p:txBody>
        </p:sp>
        <p:sp>
          <p:nvSpPr>
            <p:cNvPr id="10" name="TextBox 9">
              <a:extLst>
                <a:ext uri="{FF2B5EF4-FFF2-40B4-BE49-F238E27FC236}">
                  <a16:creationId xmlns:a16="http://schemas.microsoft.com/office/drawing/2014/main" id="{87AA21DF-D388-ED6F-03FB-EFB5CAAB00E5}"/>
                </a:ext>
              </a:extLst>
            </p:cNvPr>
            <p:cNvSpPr txBox="1"/>
            <p:nvPr/>
          </p:nvSpPr>
          <p:spPr>
            <a:xfrm>
              <a:off x="2002025" y="1840453"/>
              <a:ext cx="1603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Student Nine</a:t>
              </a:r>
            </a:p>
          </p:txBody>
        </p:sp>
        <p:sp>
          <p:nvSpPr>
            <p:cNvPr id="15" name="TextBox 14">
              <a:extLst>
                <a:ext uri="{FF2B5EF4-FFF2-40B4-BE49-F238E27FC236}">
                  <a16:creationId xmlns:a16="http://schemas.microsoft.com/office/drawing/2014/main" id="{2E39EACB-7891-E9F9-966A-9B0A93CFAB5C}"/>
                </a:ext>
              </a:extLst>
            </p:cNvPr>
            <p:cNvSpPr txBox="1"/>
            <p:nvPr/>
          </p:nvSpPr>
          <p:spPr>
            <a:xfrm>
              <a:off x="3137939" y="2798510"/>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17" name="TextBox 16">
              <a:extLst>
                <a:ext uri="{FF2B5EF4-FFF2-40B4-BE49-F238E27FC236}">
                  <a16:creationId xmlns:a16="http://schemas.microsoft.com/office/drawing/2014/main" id="{F8A8C680-0EDF-A257-5E65-655348F5FA3D}"/>
                </a:ext>
              </a:extLst>
            </p:cNvPr>
            <p:cNvSpPr txBox="1"/>
            <p:nvPr/>
          </p:nvSpPr>
          <p:spPr>
            <a:xfrm>
              <a:off x="4181355" y="2772058"/>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02/27/25</a:t>
              </a:r>
            </a:p>
          </p:txBody>
        </p:sp>
        <p:sp>
          <p:nvSpPr>
            <p:cNvPr id="20" name="TextBox 19">
              <a:extLst>
                <a:ext uri="{FF2B5EF4-FFF2-40B4-BE49-F238E27FC236}">
                  <a16:creationId xmlns:a16="http://schemas.microsoft.com/office/drawing/2014/main" id="{8C1C2851-6A9E-673B-ECEC-AC40322FDF17}"/>
                </a:ext>
              </a:extLst>
            </p:cNvPr>
            <p:cNvSpPr txBox="1"/>
            <p:nvPr/>
          </p:nvSpPr>
          <p:spPr>
            <a:xfrm>
              <a:off x="2717317" y="3730408"/>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21" name="TextBox 20">
              <a:extLst>
                <a:ext uri="{FF2B5EF4-FFF2-40B4-BE49-F238E27FC236}">
                  <a16:creationId xmlns:a16="http://schemas.microsoft.com/office/drawing/2014/main" id="{07C6BC63-27B0-3BCA-80DA-667EB4A9DD65}"/>
                </a:ext>
              </a:extLst>
            </p:cNvPr>
            <p:cNvSpPr txBox="1"/>
            <p:nvPr/>
          </p:nvSpPr>
          <p:spPr>
            <a:xfrm>
              <a:off x="4173508" y="3703956"/>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09/24/24</a:t>
              </a:r>
            </a:p>
          </p:txBody>
        </p:sp>
        <p:sp>
          <p:nvSpPr>
            <p:cNvPr id="22" name="TextBox 21">
              <a:extLst>
                <a:ext uri="{FF2B5EF4-FFF2-40B4-BE49-F238E27FC236}">
                  <a16:creationId xmlns:a16="http://schemas.microsoft.com/office/drawing/2014/main" id="{E4F3B5E6-5763-3000-9F1A-448D05A92B1B}"/>
                </a:ext>
              </a:extLst>
            </p:cNvPr>
            <p:cNvSpPr txBox="1"/>
            <p:nvPr/>
          </p:nvSpPr>
          <p:spPr>
            <a:xfrm>
              <a:off x="2278528" y="6006800"/>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08/26/24</a:t>
              </a:r>
            </a:p>
          </p:txBody>
        </p:sp>
        <p:sp>
          <p:nvSpPr>
            <p:cNvPr id="23" name="TextBox 22">
              <a:extLst>
                <a:ext uri="{FF2B5EF4-FFF2-40B4-BE49-F238E27FC236}">
                  <a16:creationId xmlns:a16="http://schemas.microsoft.com/office/drawing/2014/main" id="{8F74897D-4FDB-6DA1-7AC5-B85974C5A82D}"/>
                </a:ext>
              </a:extLst>
            </p:cNvPr>
            <p:cNvSpPr txBox="1"/>
            <p:nvPr/>
          </p:nvSpPr>
          <p:spPr>
            <a:xfrm>
              <a:off x="870844" y="6504443"/>
              <a:ext cx="1649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1-888-867-5309</a:t>
              </a:r>
              <a:endParaRPr lang="en-US"/>
            </a:p>
          </p:txBody>
        </p:sp>
        <p:sp>
          <p:nvSpPr>
            <p:cNvPr id="24" name="TextBox 23">
              <a:extLst>
                <a:ext uri="{FF2B5EF4-FFF2-40B4-BE49-F238E27FC236}">
                  <a16:creationId xmlns:a16="http://schemas.microsoft.com/office/drawing/2014/main" id="{382224B3-5878-4E6C-4F81-7F5ED53FF918}"/>
                </a:ext>
              </a:extLst>
            </p:cNvPr>
            <p:cNvSpPr txBox="1"/>
            <p:nvPr/>
          </p:nvSpPr>
          <p:spPr>
            <a:xfrm>
              <a:off x="870987" y="6869739"/>
              <a:ext cx="14972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Your Name</a:t>
              </a:r>
              <a:endParaRPr lang="en-US"/>
            </a:p>
          </p:txBody>
        </p:sp>
      </p:grpSp>
      <p:grpSp>
        <p:nvGrpSpPr>
          <p:cNvPr id="16" name="Group 15" descr="Post it with deadlines for polio #3 and varicella #2">
            <a:extLst>
              <a:ext uri="{FF2B5EF4-FFF2-40B4-BE49-F238E27FC236}">
                <a16:creationId xmlns:a16="http://schemas.microsoft.com/office/drawing/2014/main" id="{B71956D5-A639-0101-B5F7-251ABEB68681}"/>
              </a:ext>
            </a:extLst>
          </p:cNvPr>
          <p:cNvGrpSpPr/>
          <p:nvPr/>
        </p:nvGrpSpPr>
        <p:grpSpPr>
          <a:xfrm>
            <a:off x="6155026" y="2996105"/>
            <a:ext cx="3211013" cy="3162946"/>
            <a:chOff x="6155026" y="2996105"/>
            <a:chExt cx="3211013" cy="3162946"/>
          </a:xfrm>
        </p:grpSpPr>
        <p:sp>
          <p:nvSpPr>
            <p:cNvPr id="9" name="Rectangle 8">
              <a:extLst>
                <a:ext uri="{FF2B5EF4-FFF2-40B4-BE49-F238E27FC236}">
                  <a16:creationId xmlns:a16="http://schemas.microsoft.com/office/drawing/2014/main" id="{C984F8C4-B7F3-18D0-545D-111EA41CD217}"/>
                </a:ext>
              </a:extLst>
            </p:cNvPr>
            <p:cNvSpPr/>
            <p:nvPr/>
          </p:nvSpPr>
          <p:spPr>
            <a:xfrm>
              <a:off x="6155026" y="299610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descr="Post-it with deadline and follow-up dates">
              <a:extLst>
                <a:ext uri="{FF2B5EF4-FFF2-40B4-BE49-F238E27FC236}">
                  <a16:creationId xmlns:a16="http://schemas.microsoft.com/office/drawing/2014/main" id="{46BFE6AC-F3D4-231C-3EA7-6E510CA8300F}"/>
                </a:ext>
              </a:extLst>
            </p:cNvPr>
            <p:cNvSpPr txBox="1">
              <a:spLocks/>
            </p:cNvSpPr>
            <p:nvPr/>
          </p:nvSpPr>
          <p:spPr>
            <a:xfrm>
              <a:off x="6278031" y="315567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dirty="0"/>
                <a:t>Deadline: </a:t>
              </a:r>
              <a:r>
                <a:rPr lang="en-US" sz="2200" dirty="0"/>
                <a:t>8/26/24</a:t>
              </a:r>
              <a:br>
                <a:rPr lang="en-US" sz="2200" dirty="0"/>
              </a:br>
              <a:r>
                <a:rPr lang="en-US" sz="2200" dirty="0"/>
                <a:t>Reminder: 7/29/24</a:t>
              </a:r>
              <a:endParaRPr lang="en-US" dirty="0">
                <a:cs typeface="Calibri"/>
              </a:endParaRPr>
            </a:p>
          </p:txBody>
        </p:sp>
        <p:sp>
          <p:nvSpPr>
            <p:cNvPr id="12" name="Oval 11">
              <a:extLst>
                <a:ext uri="{FF2B5EF4-FFF2-40B4-BE49-F238E27FC236}">
                  <a16:creationId xmlns:a16="http://schemas.microsoft.com/office/drawing/2014/main" id="{4717AA81-8E70-06E2-B6BA-9D04FAB6ADF7}"/>
                </a:ext>
                <a:ext uri="{C183D7F6-B498-43B3-948B-1728B52AA6E4}">
                  <adec:decorative xmlns:adec="http://schemas.microsoft.com/office/drawing/2017/decorative" val="1"/>
                </a:ext>
              </a:extLst>
            </p:cNvPr>
            <p:cNvSpPr/>
            <p:nvPr/>
          </p:nvSpPr>
          <p:spPr>
            <a:xfrm>
              <a:off x="7350766" y="3537572"/>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1DA2E9F-D48A-8D87-A42D-EE11A3440080}"/>
                </a:ext>
                <a:ext uri="{C183D7F6-B498-43B3-948B-1728B52AA6E4}">
                  <adec:decorative xmlns:adec="http://schemas.microsoft.com/office/drawing/2017/decorative" val="1"/>
                </a:ext>
              </a:extLst>
            </p:cNvPr>
            <p:cNvSpPr/>
            <p:nvPr/>
          </p:nvSpPr>
          <p:spPr>
            <a:xfrm>
              <a:off x="7184288" y="5228359"/>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20088B3-00F5-E2FE-8532-E150BA9D3596}"/>
              </a:ext>
            </a:extLst>
          </p:cNvPr>
          <p:cNvSpPr>
            <a:spLocks noGrp="1"/>
          </p:cNvSpPr>
          <p:nvPr>
            <p:ph type="sldNum" sz="quarter" idx="12"/>
          </p:nvPr>
        </p:nvSpPr>
        <p:spPr/>
        <p:txBody>
          <a:bodyPr/>
          <a:lstStyle/>
          <a:p>
            <a:fld id="{13D703BF-151A-0D40-8508-CABBAD09F9A9}" type="slidenum">
              <a:rPr lang="en-US" smtClean="0"/>
              <a:pPr/>
              <a:t>36</a:t>
            </a:fld>
            <a:endParaRPr lang="en-US"/>
          </a:p>
        </p:txBody>
      </p:sp>
      <p:sp>
        <p:nvSpPr>
          <p:cNvPr id="5" name="TextBox 4">
            <a:extLst>
              <a:ext uri="{FF2B5EF4-FFF2-40B4-BE49-F238E27FC236}">
                <a16:creationId xmlns:a16="http://schemas.microsoft.com/office/drawing/2014/main" id="{6E036DE4-DEF3-5ED6-6DDE-884139721EA4}"/>
              </a:ext>
            </a:extLst>
          </p:cNvPr>
          <p:cNvSpPr txBox="1"/>
          <p:nvPr/>
        </p:nvSpPr>
        <p:spPr>
          <a:xfrm>
            <a:off x="1935126" y="8017731"/>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395799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Receive Next Doses: Conditional</a:t>
            </a:r>
          </a:p>
        </p:txBody>
      </p:sp>
      <p:grpSp>
        <p:nvGrpSpPr>
          <p:cNvPr id="2" name="Group 1">
            <a:extLst>
              <a:ext uri="{FF2B5EF4-FFF2-40B4-BE49-F238E27FC236}">
                <a16:creationId xmlns:a16="http://schemas.microsoft.com/office/drawing/2014/main" id="{FE071993-36E5-5BF8-B95D-B7803949AD28}"/>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16" name="Oval 15">
              <a:extLst>
                <a:ext uri="{FF2B5EF4-FFF2-40B4-BE49-F238E27FC236}">
                  <a16:creationId xmlns:a16="http://schemas.microsoft.com/office/drawing/2014/main" id="{7F748859-899F-743E-CF5F-0F71D12532BC}"/>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Checkmark with solid fill">
              <a:extLst>
                <a:ext uri="{FF2B5EF4-FFF2-40B4-BE49-F238E27FC236}">
                  <a16:creationId xmlns:a16="http://schemas.microsoft.com/office/drawing/2014/main" id="{57AA1878-89F4-478C-9BCD-46E66F9B3A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26" name="Group 25" descr="Blue Card with Status of Requirements section filled out.">
            <a:extLst>
              <a:ext uri="{FF2B5EF4-FFF2-40B4-BE49-F238E27FC236}">
                <a16:creationId xmlns:a16="http://schemas.microsoft.com/office/drawing/2014/main" id="{9780CBC5-5A95-5E4B-9E2D-EEA7DDD73272}"/>
              </a:ext>
            </a:extLst>
          </p:cNvPr>
          <p:cNvGrpSpPr/>
          <p:nvPr/>
        </p:nvGrpSpPr>
        <p:grpSpPr>
          <a:xfrm>
            <a:off x="246895" y="1232600"/>
            <a:ext cx="9582905" cy="6445372"/>
            <a:chOff x="246895" y="1232600"/>
            <a:chExt cx="9582905" cy="6445372"/>
          </a:xfrm>
        </p:grpSpPr>
        <p:pic>
          <p:nvPicPr>
            <p:cNvPr id="31" name="Picture 30" descr="Vaccine section of Blue Card to file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350797"/>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a:p>
              <a:pPr algn="ctr"/>
              <a:endParaRPr lang="en-US" sz="1400" b="1" dirty="0"/>
            </a:p>
          </p:txBody>
        </p:sp>
        <p:sp>
          <p:nvSpPr>
            <p:cNvPr id="24" name="Rounded Rectangle 23">
              <a:extLst>
                <a:ext uri="{FF2B5EF4-FFF2-40B4-BE49-F238E27FC236}">
                  <a16:creationId xmlns:a16="http://schemas.microsoft.com/office/drawing/2014/main" id="{37F472B2-CBDF-6E0F-F0BE-32E696821257}"/>
                </a:ext>
                <a:ext uri="{C183D7F6-B498-43B3-948B-1728B52AA6E4}">
                  <adec:decorative xmlns:adec="http://schemas.microsoft.com/office/drawing/2017/decorative" val="1"/>
                </a:ext>
              </a:extLst>
            </p:cNvPr>
            <p:cNvSpPr/>
            <p:nvPr/>
          </p:nvSpPr>
          <p:spPr>
            <a:xfrm>
              <a:off x="4104211" y="2721907"/>
              <a:ext cx="874077" cy="45082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55" name="Rounded Rectangle 54">
              <a:extLst>
                <a:ext uri="{FF2B5EF4-FFF2-40B4-BE49-F238E27FC236}">
                  <a16:creationId xmlns:a16="http://schemas.microsoft.com/office/drawing/2014/main" id="{A47E22C6-A7A9-95F0-4889-EB427680B390}"/>
                </a:ext>
                <a:ext uri="{C183D7F6-B498-43B3-948B-1728B52AA6E4}">
                  <adec:decorative xmlns:adec="http://schemas.microsoft.com/office/drawing/2017/decorative" val="1"/>
                </a:ext>
              </a:extLst>
            </p:cNvPr>
            <p:cNvSpPr/>
            <p:nvPr/>
          </p:nvSpPr>
          <p:spPr>
            <a:xfrm>
              <a:off x="3182304" y="4798842"/>
              <a:ext cx="902976" cy="281209"/>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Text Placeholder 8">
              <a:extLst>
                <a:ext uri="{FF2B5EF4-FFF2-40B4-BE49-F238E27FC236}">
                  <a16:creationId xmlns:a16="http://schemas.microsoft.com/office/drawing/2014/main" id="{F63299DE-670C-9D85-4607-29F5B64248C2}"/>
                </a:ext>
              </a:extLst>
            </p:cNvPr>
            <p:cNvSpPr txBox="1">
              <a:spLocks/>
            </p:cNvSpPr>
            <p:nvPr/>
          </p:nvSpPr>
          <p:spPr>
            <a:xfrm>
              <a:off x="3185997" y="480343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08/24/24</a:t>
              </a:r>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25" name="Rounded Rectangle 24">
              <a:extLst>
                <a:ext uri="{FF2B5EF4-FFF2-40B4-BE49-F238E27FC236}">
                  <a16:creationId xmlns:a16="http://schemas.microsoft.com/office/drawing/2014/main" id="{FA769217-611D-C79B-7A91-9E61006D976F}"/>
                </a:ext>
                <a:ext uri="{C183D7F6-B498-43B3-948B-1728B52AA6E4}">
                  <adec:decorative xmlns:adec="http://schemas.microsoft.com/office/drawing/2017/decorative" val="1"/>
                </a:ext>
              </a:extLst>
            </p:cNvPr>
            <p:cNvSpPr/>
            <p:nvPr/>
          </p:nvSpPr>
          <p:spPr>
            <a:xfrm>
              <a:off x="339064" y="7038049"/>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9" name="TextBox 28">
              <a:extLst>
                <a:ext uri="{FF2B5EF4-FFF2-40B4-BE49-F238E27FC236}">
                  <a16:creationId xmlns:a16="http://schemas.microsoft.com/office/drawing/2014/main" id="{6906F7A1-2BCA-9349-95C5-66549D711752}"/>
                </a:ext>
              </a:extLst>
            </p:cNvPr>
            <p:cNvSpPr txBox="1"/>
            <p:nvPr/>
          </p:nvSpPr>
          <p:spPr>
            <a:xfrm>
              <a:off x="5231433" y="7023467"/>
              <a:ext cx="338482" cy="430887"/>
            </a:xfrm>
            <a:prstGeom prst="rect">
              <a:avLst/>
            </a:prstGeom>
            <a:noFill/>
          </p:spPr>
          <p:txBody>
            <a:bodyPr wrap="square" rtlCol="0">
              <a:spAutoFit/>
            </a:bodyPr>
            <a:lstStyle/>
            <a:p>
              <a:pPr algn="l"/>
              <a:r>
                <a:rPr lang="en-US" sz="2200" b="1" dirty="0"/>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159421" y="6991912"/>
              <a:ext cx="1047788" cy="68606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spcBef>
                  <a:spcPts val="0"/>
                </a:spcBef>
              </a:pPr>
              <a:r>
                <a:rPr lang="en-US" sz="1500" b="1" dirty="0"/>
                <a:t>10/01/24</a:t>
              </a:r>
              <a:br>
                <a:rPr lang="en-US" sz="1500" b="1" dirty="0"/>
              </a:br>
              <a:r>
                <a:rPr lang="en-US" sz="1500" b="1" dirty="0"/>
                <a:t>08/27/24</a:t>
              </a:r>
              <a:endParaRPr lang="en-US" dirty="0"/>
            </a:p>
          </p:txBody>
        </p:sp>
        <p:cxnSp>
          <p:nvCxnSpPr>
            <p:cNvPr id="48" name="Straight Connector 47">
              <a:extLst>
                <a:ext uri="{FF2B5EF4-FFF2-40B4-BE49-F238E27FC236}">
                  <a16:creationId xmlns:a16="http://schemas.microsoft.com/office/drawing/2014/main" id="{108A5F9E-62FB-3139-DA35-607D5E72E751}"/>
                </a:ext>
                <a:ext uri="{C183D7F6-B498-43B3-948B-1728B52AA6E4}">
                  <adec:decorative xmlns:adec="http://schemas.microsoft.com/office/drawing/2017/decorative" val="1"/>
                </a:ext>
              </a:extLst>
            </p:cNvPr>
            <p:cNvCxnSpPr/>
            <p:nvPr/>
          </p:nvCxnSpPr>
          <p:spPr>
            <a:xfrm>
              <a:off x="7169070" y="7170960"/>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Group 6" descr="Post it with deadlines for polio #3 and varicella #2">
            <a:extLst>
              <a:ext uri="{FF2B5EF4-FFF2-40B4-BE49-F238E27FC236}">
                <a16:creationId xmlns:a16="http://schemas.microsoft.com/office/drawing/2014/main" id="{E7789EC6-9D8F-B08B-D0ED-76621507CD16}"/>
              </a:ext>
            </a:extLst>
          </p:cNvPr>
          <p:cNvGrpSpPr/>
          <p:nvPr/>
        </p:nvGrpSpPr>
        <p:grpSpPr>
          <a:xfrm>
            <a:off x="6699254" y="2368472"/>
            <a:ext cx="3211013" cy="3162946"/>
            <a:chOff x="4277429" y="3850915"/>
            <a:chExt cx="3211013" cy="3162946"/>
          </a:xfrm>
        </p:grpSpPr>
        <p:sp>
          <p:nvSpPr>
            <p:cNvPr id="8" name="Rectangle 7">
              <a:extLst>
                <a:ext uri="{FF2B5EF4-FFF2-40B4-BE49-F238E27FC236}">
                  <a16:creationId xmlns:a16="http://schemas.microsoft.com/office/drawing/2014/main" id="{5841B24B-7651-7E29-3FF8-0455205B8AA1}"/>
                </a:ext>
              </a:extLst>
            </p:cNvPr>
            <p:cNvSpPr/>
            <p:nvPr/>
          </p:nvSpPr>
          <p:spPr>
            <a:xfrm>
              <a:off x="4277429" y="385091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8" descr="Post-it with deadline and follow-up dates">
              <a:extLst>
                <a:ext uri="{FF2B5EF4-FFF2-40B4-BE49-F238E27FC236}">
                  <a16:creationId xmlns:a16="http://schemas.microsoft.com/office/drawing/2014/main" id="{3F4AB28D-69C2-62E5-1CB6-084D2FD52BD8}"/>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strike="sngStrike" dirty="0">
                  <a:solidFill>
                    <a:schemeClr val="bg1">
                      <a:lumMod val="50000"/>
                    </a:schemeClr>
                  </a:solidFill>
                </a:rPr>
                <a:t>Deadline: </a:t>
              </a:r>
              <a:r>
                <a:rPr lang="en-US" sz="2200" strike="sngStrike" dirty="0">
                  <a:solidFill>
                    <a:schemeClr val="bg1">
                      <a:lumMod val="50000"/>
                    </a:schemeClr>
                  </a:solidFill>
                </a:rPr>
                <a:t>8/26/24</a:t>
              </a:r>
              <a:br>
                <a:rPr lang="en-US" sz="2200" strike="sngStrike" dirty="0">
                  <a:solidFill>
                    <a:schemeClr val="bg1">
                      <a:lumMod val="50000"/>
                    </a:schemeClr>
                  </a:solidFill>
                </a:rPr>
              </a:br>
              <a:r>
                <a:rPr lang="en-US" sz="2200" strike="sngStrike" dirty="0">
                  <a:solidFill>
                    <a:schemeClr val="bg1">
                      <a:lumMod val="50000"/>
                    </a:schemeClr>
                  </a:solidFill>
                </a:rPr>
                <a:t>Reminder: 7/29/24</a:t>
              </a:r>
              <a:endParaRPr lang="en-US" strike="sngStrike" dirty="0">
                <a:solidFill>
                  <a:schemeClr val="bg1">
                    <a:lumMod val="50000"/>
                  </a:schemeClr>
                </a:solidFill>
                <a:cs typeface="Calibri"/>
              </a:endParaRP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67034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Receive Final Doses: Unconditional</a:t>
            </a:r>
          </a:p>
        </p:txBody>
      </p:sp>
      <p:grpSp>
        <p:nvGrpSpPr>
          <p:cNvPr id="7" name="Group 6" descr="Green circle with check mark">
            <a:extLst>
              <a:ext uri="{FF2B5EF4-FFF2-40B4-BE49-F238E27FC236}">
                <a16:creationId xmlns:a16="http://schemas.microsoft.com/office/drawing/2014/main" id="{311A78C6-AD17-BC0A-D7CB-971BF412100F}"/>
              </a:ext>
            </a:extLst>
          </p:cNvPr>
          <p:cNvGrpSpPr/>
          <p:nvPr/>
        </p:nvGrpSpPr>
        <p:grpSpPr>
          <a:xfrm>
            <a:off x="9039757" y="413811"/>
            <a:ext cx="456001" cy="456001"/>
            <a:chOff x="9693231" y="6676638"/>
            <a:chExt cx="312003" cy="312003"/>
          </a:xfrm>
        </p:grpSpPr>
        <p:sp>
          <p:nvSpPr>
            <p:cNvPr id="8" name="Oval 7">
              <a:extLst>
                <a:ext uri="{FF2B5EF4-FFF2-40B4-BE49-F238E27FC236}">
                  <a16:creationId xmlns:a16="http://schemas.microsoft.com/office/drawing/2014/main" id="{8057E368-B379-287E-708F-0666A9049D4D}"/>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heckmark with solid fill">
              <a:extLst>
                <a:ext uri="{FF2B5EF4-FFF2-40B4-BE49-F238E27FC236}">
                  <a16:creationId xmlns:a16="http://schemas.microsoft.com/office/drawing/2014/main" id="{B01D0263-6573-C777-30E1-205D3D811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2" name="Group 1" descr="Filled out Blue Card with date added for polio and Status of Requirements section updated to add date requirements met and cross out old follow-up dates and status.">
            <a:extLst>
              <a:ext uri="{FF2B5EF4-FFF2-40B4-BE49-F238E27FC236}">
                <a16:creationId xmlns:a16="http://schemas.microsoft.com/office/drawing/2014/main" id="{8B1F76FA-0863-18AE-21AB-138C055E732A}"/>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350797"/>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a:p>
              <a:pPr algn="ctr"/>
              <a:endParaRPr lang="en-US" sz="1400" b="1" dirty="0"/>
            </a:p>
          </p:txBody>
        </p:sp>
        <p:sp>
          <p:nvSpPr>
            <p:cNvPr id="52" name="Rounded Rectangle 51">
              <a:extLst>
                <a:ext uri="{FF2B5EF4-FFF2-40B4-BE49-F238E27FC236}">
                  <a16:creationId xmlns:a16="http://schemas.microsoft.com/office/drawing/2014/main" id="{24C81649-E764-361A-1F90-309C04E52992}"/>
                </a:ext>
                <a:ext uri="{C183D7F6-B498-43B3-948B-1728B52AA6E4}">
                  <adec:decorative xmlns:adec="http://schemas.microsoft.com/office/drawing/2017/decorative" val="1"/>
                </a:ext>
              </a:extLst>
            </p:cNvPr>
            <p:cNvSpPr/>
            <p:nvPr/>
          </p:nvSpPr>
          <p:spPr>
            <a:xfrm>
              <a:off x="4075312" y="2758929"/>
              <a:ext cx="902976"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Text Placeholder 8">
              <a:extLst>
                <a:ext uri="{FF2B5EF4-FFF2-40B4-BE49-F238E27FC236}">
                  <a16:creationId xmlns:a16="http://schemas.microsoft.com/office/drawing/2014/main" id="{78FFB14C-83A8-EBE7-1143-FD08C4DCBC47}"/>
                </a:ext>
              </a:extLst>
            </p:cNvPr>
            <p:cNvSpPr txBox="1">
              <a:spLocks/>
            </p:cNvSpPr>
            <p:nvPr/>
          </p:nvSpPr>
          <p:spPr>
            <a:xfrm>
              <a:off x="4075312" y="2732434"/>
              <a:ext cx="937763"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1400" b="1" dirty="0"/>
                <a:t>02/01/25</a:t>
              </a:r>
              <a:br>
                <a:rPr lang="en-US" sz="1400" b="1" dirty="0"/>
              </a:br>
              <a:r>
                <a:rPr lang="en-US" sz="1400" b="1" dirty="0"/>
                <a:t>13</a:t>
              </a:r>
              <a:endParaRPr lang="en-US" dirty="0">
                <a:ea typeface="Calibri" panose="020F0502020204030204"/>
                <a:cs typeface="Calibri" panose="020F0502020204030204"/>
              </a:endParaRPr>
            </a:p>
          </p:txBody>
        </p:sp>
        <p:sp>
          <p:nvSpPr>
            <p:cNvPr id="50" name="Rounded Rectangle 49">
              <a:extLst>
                <a:ext uri="{FF2B5EF4-FFF2-40B4-BE49-F238E27FC236}">
                  <a16:creationId xmlns:a16="http://schemas.microsoft.com/office/drawing/2014/main" id="{0B411C8C-964E-9EC0-D1AA-D7EB5E8826A7}"/>
                </a:ext>
                <a:ext uri="{C183D7F6-B498-43B3-948B-1728B52AA6E4}">
                  <adec:decorative xmlns:adec="http://schemas.microsoft.com/office/drawing/2017/decorative" val="1"/>
                </a:ext>
              </a:extLst>
            </p:cNvPr>
            <p:cNvSpPr/>
            <p:nvPr/>
          </p:nvSpPr>
          <p:spPr>
            <a:xfrm>
              <a:off x="7344833" y="2727779"/>
              <a:ext cx="2357472" cy="45720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56" name="Text Placeholder 8">
              <a:extLst>
                <a:ext uri="{FF2B5EF4-FFF2-40B4-BE49-F238E27FC236}">
                  <a16:creationId xmlns:a16="http://schemas.microsoft.com/office/drawing/2014/main" id="{F63299DE-670C-9D85-4607-29F5B64248C2}"/>
                </a:ext>
              </a:extLst>
            </p:cNvPr>
            <p:cNvSpPr txBox="1">
              <a:spLocks/>
            </p:cNvSpPr>
            <p:nvPr/>
          </p:nvSpPr>
          <p:spPr>
            <a:xfrm>
              <a:off x="3185997" y="480343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08/24/24</a:t>
              </a:r>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46" name="Rounded Rectangle 45">
              <a:extLst>
                <a:ext uri="{FF2B5EF4-FFF2-40B4-BE49-F238E27FC236}">
                  <a16:creationId xmlns:a16="http://schemas.microsoft.com/office/drawing/2014/main" id="{51C54880-ADF2-93C5-C063-36D3E41A3205}"/>
                </a:ext>
                <a:ext uri="{C183D7F6-B498-43B3-948B-1728B52AA6E4}">
                  <adec:decorative xmlns:adec="http://schemas.microsoft.com/office/drawing/2017/decorative" val="1"/>
                </a:ext>
              </a:extLst>
            </p:cNvPr>
            <p:cNvSpPr/>
            <p:nvPr/>
          </p:nvSpPr>
          <p:spPr>
            <a:xfrm>
              <a:off x="311838" y="7040546"/>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63" name="TextBox 62">
              <a:extLst>
                <a:ext uri="{FF2B5EF4-FFF2-40B4-BE49-F238E27FC236}">
                  <a16:creationId xmlns:a16="http://schemas.microsoft.com/office/drawing/2014/main" id="{5D41427B-5D39-3FAC-7E6F-56A271EB0888}"/>
                </a:ext>
              </a:extLst>
            </p:cNvPr>
            <p:cNvSpPr txBox="1"/>
            <p:nvPr/>
          </p:nvSpPr>
          <p:spPr>
            <a:xfrm>
              <a:off x="3210647" y="7032006"/>
              <a:ext cx="338482" cy="430887"/>
            </a:xfrm>
            <a:prstGeom prst="rect">
              <a:avLst/>
            </a:prstGeom>
            <a:noFill/>
          </p:spPr>
          <p:txBody>
            <a:bodyPr wrap="square" rtlCol="0">
              <a:spAutoFit/>
            </a:bodyPr>
            <a:lstStyle/>
            <a:p>
              <a:pPr algn="l"/>
              <a:r>
                <a:rPr lang="en-US" sz="2200" b="1" dirty="0"/>
                <a:t>X</a:t>
              </a:r>
            </a:p>
          </p:txBody>
        </p:sp>
        <p:sp>
          <p:nvSpPr>
            <p:cNvPr id="29" name="TextBox 28">
              <a:extLst>
                <a:ext uri="{FF2B5EF4-FFF2-40B4-BE49-F238E27FC236}">
                  <a16:creationId xmlns:a16="http://schemas.microsoft.com/office/drawing/2014/main" id="{6906F7A1-2BCA-9349-95C5-66549D711752}"/>
                </a:ext>
              </a:extLst>
            </p:cNvPr>
            <p:cNvSpPr txBox="1"/>
            <p:nvPr/>
          </p:nvSpPr>
          <p:spPr>
            <a:xfrm>
              <a:off x="5231433" y="7023467"/>
              <a:ext cx="338482" cy="430887"/>
            </a:xfrm>
            <a:prstGeom prst="rect">
              <a:avLst/>
            </a:prstGeom>
            <a:noFill/>
          </p:spPr>
          <p:txBody>
            <a:bodyPr wrap="square" rtlCol="0">
              <a:spAutoFit/>
            </a:bodyPr>
            <a:lstStyle/>
            <a:p>
              <a:pPr algn="l"/>
              <a:r>
                <a:rPr lang="en-US" sz="2200" b="1" dirty="0"/>
                <a:t>X</a:t>
              </a:r>
            </a:p>
          </p:txBody>
        </p:sp>
        <p:cxnSp>
          <p:nvCxnSpPr>
            <p:cNvPr id="47" name="Straight Connector 46">
              <a:extLst>
                <a:ext uri="{FF2B5EF4-FFF2-40B4-BE49-F238E27FC236}">
                  <a16:creationId xmlns:a16="http://schemas.microsoft.com/office/drawing/2014/main" id="{5F6E224B-8641-D6AE-E933-A8E7F5C5D08D}"/>
                </a:ext>
                <a:ext uri="{C183D7F6-B498-43B3-948B-1728B52AA6E4}">
                  <adec:decorative xmlns:adec="http://schemas.microsoft.com/office/drawing/2017/decorative" val="1"/>
                </a:ext>
              </a:extLst>
            </p:cNvPr>
            <p:cNvCxnSpPr/>
            <p:nvPr/>
          </p:nvCxnSpPr>
          <p:spPr>
            <a:xfrm>
              <a:off x="5029200" y="7247450"/>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078959" y="7002804"/>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600" b="1" dirty="0"/>
                <a:t>10/01/24</a:t>
              </a:r>
              <a:br>
                <a:rPr lang="en-US" sz="1600" b="1" dirty="0"/>
              </a:br>
              <a:r>
                <a:rPr lang="en-US" sz="1600" b="1" dirty="0"/>
                <a:t>08/27/24</a:t>
              </a:r>
            </a:p>
          </p:txBody>
        </p:sp>
        <p:cxnSp>
          <p:nvCxnSpPr>
            <p:cNvPr id="48" name="Straight Connector 47">
              <a:extLst>
                <a:ext uri="{FF2B5EF4-FFF2-40B4-BE49-F238E27FC236}">
                  <a16:creationId xmlns:a16="http://schemas.microsoft.com/office/drawing/2014/main" id="{108A5F9E-62FB-3139-DA35-607D5E72E751}"/>
                </a:ext>
                <a:ext uri="{C183D7F6-B498-43B3-948B-1728B52AA6E4}">
                  <adec:decorative xmlns:adec="http://schemas.microsoft.com/office/drawing/2017/decorative" val="1"/>
                </a:ext>
              </a:extLst>
            </p:cNvPr>
            <p:cNvCxnSpPr>
              <a:cxnSpLocks/>
            </p:cNvCxnSpPr>
            <p:nvPr/>
          </p:nvCxnSpPr>
          <p:spPr>
            <a:xfrm>
              <a:off x="7136276" y="7160984"/>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EBDEF83-6418-DA3A-DFD2-760AC14FC0F4}"/>
                </a:ext>
                <a:ext uri="{C183D7F6-B498-43B3-948B-1728B52AA6E4}">
                  <adec:decorative xmlns:adec="http://schemas.microsoft.com/office/drawing/2017/decorative" val="1"/>
                </a:ext>
              </a:extLst>
            </p:cNvPr>
            <p:cNvCxnSpPr/>
            <p:nvPr/>
          </p:nvCxnSpPr>
          <p:spPr>
            <a:xfrm>
              <a:off x="7186339" y="7353599"/>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Text Placeholder 8">
              <a:extLst>
                <a:ext uri="{FF2B5EF4-FFF2-40B4-BE49-F238E27FC236}">
                  <a16:creationId xmlns:a16="http://schemas.microsoft.com/office/drawing/2014/main" id="{9B26B16D-1A48-21E3-1FFD-A47B0D219401}"/>
                </a:ext>
              </a:extLst>
            </p:cNvPr>
            <p:cNvSpPr txBox="1">
              <a:spLocks/>
            </p:cNvSpPr>
            <p:nvPr/>
          </p:nvSpPr>
          <p:spPr>
            <a:xfrm>
              <a:off x="8759820" y="7109354"/>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02/01/25</a:t>
              </a: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232621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10</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3600" b="1" dirty="0"/>
              <a:t>7th Grade Advancement</a:t>
            </a:r>
          </a:p>
        </p:txBody>
      </p:sp>
    </p:spTree>
    <p:extLst>
      <p:ext uri="{BB962C8B-B14F-4D97-AF65-F5344CB8AC3E}">
        <p14:creationId xmlns:p14="http://schemas.microsoft.com/office/powerpoint/2010/main" val="416169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School Guide</a:t>
            </a:r>
            <a:endParaRPr lang="en-US"/>
          </a:p>
        </p:txBody>
      </p:sp>
      <p:pic>
        <p:nvPicPr>
          <p:cNvPr id="6" name="Content Placeholder 5" descr="School Guide page 1">
            <a:extLst>
              <a:ext uri="{FF2B5EF4-FFF2-40B4-BE49-F238E27FC236}">
                <a16:creationId xmlns:a16="http://schemas.microsoft.com/office/drawing/2014/main" id="{68ADB426-FADA-5493-7958-425962E94407}"/>
              </a:ext>
            </a:extLst>
          </p:cNvPr>
          <p:cNvPicPr>
            <a:picLocks noGrp="1" noChangeAspect="1"/>
          </p:cNvPicPr>
          <p:nvPr>
            <p:ph idx="1"/>
          </p:nvPr>
        </p:nvPicPr>
        <p:blipFill>
          <a:blip r:embed="rId3"/>
          <a:stretch>
            <a:fillRect/>
          </a:stretch>
        </p:blipFill>
        <p:spPr>
          <a:xfrm>
            <a:off x="625170" y="1473784"/>
            <a:ext cx="4058037" cy="5184417"/>
          </a:xfrm>
          <a:ln>
            <a:solidFill>
              <a:schemeClr val="bg1">
                <a:lumMod val="50000"/>
              </a:schemeClr>
            </a:solidFill>
          </a:ln>
        </p:spPr>
      </p:pic>
      <p:pic>
        <p:nvPicPr>
          <p:cNvPr id="7" name="Picture 6" descr="Conditional Admission Schedule">
            <a:extLst>
              <a:ext uri="{FF2B5EF4-FFF2-40B4-BE49-F238E27FC236}">
                <a16:creationId xmlns:a16="http://schemas.microsoft.com/office/drawing/2014/main" id="{AFAA981E-97B6-E78C-0C7B-8C559609730A}"/>
              </a:ext>
            </a:extLst>
          </p:cNvPr>
          <p:cNvPicPr>
            <a:picLocks noChangeAspect="1"/>
          </p:cNvPicPr>
          <p:nvPr/>
        </p:nvPicPr>
        <p:blipFill rotWithShape="1">
          <a:blip r:embed="rId4"/>
          <a:srcRect t="3293" r="-197" b="48952"/>
          <a:stretch/>
        </p:blipFill>
        <p:spPr>
          <a:xfrm>
            <a:off x="5000530" y="1472004"/>
            <a:ext cx="4436425" cy="2775735"/>
          </a:xfrm>
          <a:prstGeom prst="rect">
            <a:avLst/>
          </a:prstGeom>
          <a:ln>
            <a:solidFill>
              <a:schemeClr val="bg1">
                <a:lumMod val="50000"/>
              </a:schemeClr>
            </a:solidFill>
          </a:ln>
        </p:spPr>
      </p:pic>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4</a:t>
            </a:fld>
            <a:endParaRPr lang="en-US"/>
          </a:p>
        </p:txBody>
      </p:sp>
    </p:spTree>
    <p:extLst>
      <p:ext uri="{BB962C8B-B14F-4D97-AF65-F5344CB8AC3E}">
        <p14:creationId xmlns:p14="http://schemas.microsoft.com/office/powerpoint/2010/main" val="215924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9CDC5A-1AE8-0FA7-E2F0-A3667F01CB62}"/>
              </a:ext>
            </a:extLst>
          </p:cNvPr>
          <p:cNvSpPr>
            <a:spLocks noGrp="1"/>
          </p:cNvSpPr>
          <p:nvPr>
            <p:ph type="title"/>
          </p:nvPr>
        </p:nvSpPr>
        <p:spPr/>
        <p:txBody>
          <a:bodyPr anchor="t">
            <a:normAutofit/>
          </a:bodyPr>
          <a:lstStyle/>
          <a:p>
            <a:r>
              <a:rPr lang="en-US" dirty="0"/>
              <a:t>Student 10 Blue Card</a:t>
            </a:r>
          </a:p>
        </p:txBody>
      </p:sp>
      <p:grpSp>
        <p:nvGrpSpPr>
          <p:cNvPr id="2" name="Group 1" descr="Blue Card with Status of Requirements section filled in for TK/K-12.">
            <a:extLst>
              <a:ext uri="{FF2B5EF4-FFF2-40B4-BE49-F238E27FC236}">
                <a16:creationId xmlns:a16="http://schemas.microsoft.com/office/drawing/2014/main" id="{34424381-546A-98D6-B7EC-478660EEE3DA}"/>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11/26/2011</a:t>
              </a:r>
              <a:endParaRPr lang="en-US" dirty="0"/>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3977" y="1471954"/>
              <a:ext cx="338482" cy="338554"/>
            </a:xfrm>
            <a:prstGeom prst="rect">
              <a:avLst/>
            </a:prstGeom>
            <a:noFill/>
          </p:spPr>
          <p:txBody>
            <a:bodyPr wrap="square" rtlCol="0">
              <a:spAutoFit/>
            </a:bodyPr>
            <a:lstStyle/>
            <a:p>
              <a:pPr algn="l"/>
              <a:r>
                <a:rPr lang="en-US" sz="1600" dirty="0"/>
                <a:t>X</a:t>
              </a:r>
            </a:p>
          </p:txBody>
        </p:sp>
        <p:sp>
          <p:nvSpPr>
            <p:cNvPr id="46" name="TextBox 45">
              <a:extLst>
                <a:ext uri="{FF2B5EF4-FFF2-40B4-BE49-F238E27FC236}">
                  <a16:creationId xmlns:a16="http://schemas.microsoft.com/office/drawing/2014/main" id="{26AC0687-2035-71B0-7305-8B4D203E02B1}"/>
                </a:ext>
              </a:extLst>
            </p:cNvPr>
            <p:cNvSpPr txBox="1"/>
            <p:nvPr/>
          </p:nvSpPr>
          <p:spPr>
            <a:xfrm>
              <a:off x="7353977" y="1845333"/>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538091F9-D983-DE99-4370-8B3D6F7B1D29}"/>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6" name="Text Placeholder 8">
              <a:extLst>
                <a:ext uri="{FF2B5EF4-FFF2-40B4-BE49-F238E27FC236}">
                  <a16:creationId xmlns:a16="http://schemas.microsoft.com/office/drawing/2014/main" id="{E76BD534-114A-AD3F-2CBF-80277235A2F8}"/>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7" name="Text Placeholder 8">
              <a:extLst>
                <a:ext uri="{FF2B5EF4-FFF2-40B4-BE49-F238E27FC236}">
                  <a16:creationId xmlns:a16="http://schemas.microsoft.com/office/drawing/2014/main" id="{F0D9D0E9-9F5D-0C59-7373-592A3D8FE9B5}"/>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8" name="Text Placeholder 8">
              <a:extLst>
                <a:ext uri="{FF2B5EF4-FFF2-40B4-BE49-F238E27FC236}">
                  <a16:creationId xmlns:a16="http://schemas.microsoft.com/office/drawing/2014/main" id="{AAA689BF-2383-5970-F083-2B0B294C0CBF}"/>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p>
          </p:txBody>
        </p:sp>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br>
                <a:rPr lang="en-US" sz="1400" b="1" dirty="0"/>
              </a:br>
              <a:r>
                <a:rPr lang="en-US" sz="1400" b="1" dirty="0"/>
                <a:t>4</a:t>
              </a:r>
            </a:p>
          </p:txBody>
        </p:sp>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br>
                <a:rPr lang="en-US" sz="1400" b="1" dirty="0"/>
              </a:br>
              <a:r>
                <a:rPr lang="en-US" sz="1400" b="1" dirty="0"/>
                <a:t>12</a:t>
              </a:r>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p:txBody>
        </p:sp>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06/29/13</a:t>
              </a:r>
            </a:p>
          </p:txBody>
        </p:sp>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a:p>
              <a:pPr algn="ctr"/>
              <a:endParaRPr lang="en-US" sz="1400" b="1" dirty="0"/>
            </a:p>
          </p:txBody>
        </p:sp>
        <p:sp>
          <p:nvSpPr>
            <p:cNvPr id="26" name="Rounded Rectangle 25">
              <a:extLst>
                <a:ext uri="{FF2B5EF4-FFF2-40B4-BE49-F238E27FC236}">
                  <a16:creationId xmlns:a16="http://schemas.microsoft.com/office/drawing/2014/main" id="{AE474EC3-4D19-7CE1-FE0D-305A45C60D35}"/>
                </a:ext>
                <a:ext uri="{C183D7F6-B498-43B3-948B-1728B52AA6E4}">
                  <adec:decorative xmlns:adec="http://schemas.microsoft.com/office/drawing/2017/decorative" val="1"/>
                </a:ext>
              </a:extLst>
            </p:cNvPr>
            <p:cNvSpPr/>
            <p:nvPr/>
          </p:nvSpPr>
          <p:spPr>
            <a:xfrm>
              <a:off x="315948" y="6621185"/>
              <a:ext cx="9448034" cy="413808"/>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dirty="0"/>
                <a:t>X</a:t>
              </a:r>
            </a:p>
          </p:txBody>
        </p:sp>
        <p:sp>
          <p:nvSpPr>
            <p:cNvPr id="13" name="TextBox 12">
              <a:extLst>
                <a:ext uri="{FF2B5EF4-FFF2-40B4-BE49-F238E27FC236}">
                  <a16:creationId xmlns:a16="http://schemas.microsoft.com/office/drawing/2014/main" id="{4F0F91EE-4B35-3204-E2B4-24D39F9BFD87}"/>
                </a:ext>
              </a:extLst>
            </p:cNvPr>
            <p:cNvSpPr txBox="1"/>
            <p:nvPr/>
          </p:nvSpPr>
          <p:spPr>
            <a:xfrm>
              <a:off x="6282381" y="6595591"/>
              <a:ext cx="338482" cy="430887"/>
            </a:xfrm>
            <a:prstGeom prst="rect">
              <a:avLst/>
            </a:prstGeom>
            <a:noFill/>
          </p:spPr>
          <p:txBody>
            <a:bodyPr wrap="square" rtlCol="0">
              <a:spAutoFit/>
            </a:bodyPr>
            <a:lstStyle/>
            <a:p>
              <a:pPr algn="l"/>
              <a:r>
                <a:rPr lang="en-US" sz="2200" b="1" dirty="0"/>
                <a:t>X</a:t>
              </a:r>
            </a:p>
          </p:txBody>
        </p:sp>
        <p:cxnSp>
          <p:nvCxnSpPr>
            <p:cNvPr id="35" name="Straight Connector 34">
              <a:extLst>
                <a:ext uri="{FF2B5EF4-FFF2-40B4-BE49-F238E27FC236}">
                  <a16:creationId xmlns:a16="http://schemas.microsoft.com/office/drawing/2014/main" id="{7761474B-4BFC-5CD1-6BF6-266A724A4293}"/>
                </a:ext>
                <a:ext uri="{C183D7F6-B498-43B3-948B-1728B52AA6E4}">
                  <adec:decorative xmlns:adec="http://schemas.microsoft.com/office/drawing/2017/decorative" val="1"/>
                </a:ext>
              </a:extLst>
            </p:cNvPr>
            <p:cNvCxnSpPr/>
            <p:nvPr/>
          </p:nvCxnSpPr>
          <p:spPr>
            <a:xfrm>
              <a:off x="6068555" y="6807921"/>
              <a:ext cx="8280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08/16/19</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213007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05DA-CE94-0F8A-6F03-FB965BD4F9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6511BF-86DA-2DF5-B178-2C5D6AF40EE9}"/>
              </a:ext>
            </a:extLst>
          </p:cNvPr>
          <p:cNvSpPr>
            <a:spLocks noGrp="1"/>
          </p:cNvSpPr>
          <p:nvPr>
            <p:ph type="title"/>
          </p:nvPr>
        </p:nvSpPr>
        <p:spPr>
          <a:xfrm>
            <a:off x="691515" y="413811"/>
            <a:ext cx="8675370" cy="723614"/>
          </a:xfrm>
        </p:spPr>
        <p:txBody>
          <a:bodyPr anchor="t">
            <a:normAutofit/>
          </a:bodyPr>
          <a:lstStyle/>
          <a:p>
            <a:r>
              <a:rPr lang="en-US" dirty="0"/>
              <a:t>Student 10: Check Requirements</a:t>
            </a:r>
          </a:p>
        </p:txBody>
      </p:sp>
      <p:grpSp>
        <p:nvGrpSpPr>
          <p:cNvPr id="25" name="Group 24" descr="Vaccine section of Blue Card with dates filled in.">
            <a:extLst>
              <a:ext uri="{FF2B5EF4-FFF2-40B4-BE49-F238E27FC236}">
                <a16:creationId xmlns:a16="http://schemas.microsoft.com/office/drawing/2014/main" id="{6CD7725F-F2C6-92B9-708F-A2243E55FBD7}"/>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0700ABDB-DB73-E8B5-043F-F0ADD2D7EBFF}"/>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84DA2CE1-F3E2-CA8C-A72E-EC9E95EC3D59}"/>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6" name="Text Placeholder 8">
              <a:extLst>
                <a:ext uri="{FF2B5EF4-FFF2-40B4-BE49-F238E27FC236}">
                  <a16:creationId xmlns:a16="http://schemas.microsoft.com/office/drawing/2014/main" id="{41A807B3-F5E0-5E4E-1A5B-A71EDF200A87}"/>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a:p>
              <a:pPr algn="ctr"/>
              <a:endParaRPr lang="en-US" sz="2200" b="1" dirty="0"/>
            </a:p>
          </p:txBody>
        </p:sp>
        <p:sp>
          <p:nvSpPr>
            <p:cNvPr id="7" name="Text Placeholder 8">
              <a:extLst>
                <a:ext uri="{FF2B5EF4-FFF2-40B4-BE49-F238E27FC236}">
                  <a16:creationId xmlns:a16="http://schemas.microsoft.com/office/drawing/2014/main" id="{F539EA56-A471-01A2-63D2-595F040F7A98}"/>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8" name="Text Placeholder 8">
              <a:extLst>
                <a:ext uri="{FF2B5EF4-FFF2-40B4-BE49-F238E27FC236}">
                  <a16:creationId xmlns:a16="http://schemas.microsoft.com/office/drawing/2014/main" id="{48D1E085-F32E-CCA5-040A-1EFAF5C58097}"/>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02/27/16</a:t>
              </a:r>
            </a:p>
          </p:txBody>
        </p:sp>
        <p:sp>
          <p:nvSpPr>
            <p:cNvPr id="9" name="Text Placeholder 8">
              <a:extLst>
                <a:ext uri="{FF2B5EF4-FFF2-40B4-BE49-F238E27FC236}">
                  <a16:creationId xmlns:a16="http://schemas.microsoft.com/office/drawing/2014/main" id="{2FA41373-F62A-1788-9816-7A21795BCE63}"/>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10" name="Text Placeholder 8">
              <a:extLst>
                <a:ext uri="{FF2B5EF4-FFF2-40B4-BE49-F238E27FC236}">
                  <a16:creationId xmlns:a16="http://schemas.microsoft.com/office/drawing/2014/main" id="{800767CF-8734-A28F-4914-180DDC2AA269}"/>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p:txBody>
        </p:sp>
        <p:sp>
          <p:nvSpPr>
            <p:cNvPr id="11" name="Text Placeholder 8">
              <a:extLst>
                <a:ext uri="{FF2B5EF4-FFF2-40B4-BE49-F238E27FC236}">
                  <a16:creationId xmlns:a16="http://schemas.microsoft.com/office/drawing/2014/main" id="{13D2755D-60AA-7ED4-B672-708785AADD3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12" name="Text Placeholder 8">
              <a:extLst>
                <a:ext uri="{FF2B5EF4-FFF2-40B4-BE49-F238E27FC236}">
                  <a16:creationId xmlns:a16="http://schemas.microsoft.com/office/drawing/2014/main" id="{46D680C4-F83B-C772-A46C-023D665AACA1}"/>
                </a:ext>
              </a:extLst>
            </p:cNvPr>
            <p:cNvSpPr txBox="1">
              <a:spLocks/>
            </p:cNvSpPr>
            <p:nvPr/>
          </p:nvSpPr>
          <p:spPr>
            <a:xfrm>
              <a:off x="7199790" y="2933256"/>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02/27/16</a:t>
              </a:r>
              <a:br>
                <a:rPr lang="en-US" sz="2200" b="1" dirty="0"/>
              </a:br>
              <a:r>
                <a:rPr lang="en-US" sz="2200" b="1" dirty="0"/>
                <a:t>4</a:t>
              </a:r>
            </a:p>
          </p:txBody>
        </p:sp>
        <p:sp>
          <p:nvSpPr>
            <p:cNvPr id="14" name="Text Placeholder 8">
              <a:extLst>
                <a:ext uri="{FF2B5EF4-FFF2-40B4-BE49-F238E27FC236}">
                  <a16:creationId xmlns:a16="http://schemas.microsoft.com/office/drawing/2014/main" id="{18627559-7476-ABD9-E684-4A11C30D6027}"/>
                </a:ext>
              </a:extLst>
            </p:cNvPr>
            <p:cNvSpPr txBox="1">
              <a:spLocks/>
            </p:cNvSpPr>
            <p:nvPr/>
          </p:nvSpPr>
          <p:spPr>
            <a:xfrm>
              <a:off x="3270773" y="3586841"/>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pPr>
              <a:r>
                <a:rPr lang="en-US" sz="2200" b="1" dirty="0"/>
                <a:t>11/29/1212</a:t>
              </a:r>
              <a:endParaRPr lang="en-US" dirty="0">
                <a:cs typeface="Calibri" panose="020F0502020204030204"/>
              </a:endParaRPr>
            </a:p>
          </p:txBody>
        </p:sp>
        <p:sp>
          <p:nvSpPr>
            <p:cNvPr id="15" name="Text Placeholder 8">
              <a:extLst>
                <a:ext uri="{FF2B5EF4-FFF2-40B4-BE49-F238E27FC236}">
                  <a16:creationId xmlns:a16="http://schemas.microsoft.com/office/drawing/2014/main" id="{0943FEEC-4101-5551-E070-2D7D7EB71BB1}"/>
                </a:ext>
              </a:extLst>
            </p:cNvPr>
            <p:cNvSpPr txBox="1">
              <a:spLocks/>
            </p:cNvSpPr>
            <p:nvPr/>
          </p:nvSpPr>
          <p:spPr>
            <a:xfrm>
              <a:off x="4575137" y="3591708"/>
              <a:ext cx="1347256" cy="6104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pPr>
              <a:r>
                <a:rPr lang="en-US" sz="2200" b="1" dirty="0">
                  <a:cs typeface="Calibri" panose="020F0502020204030204"/>
                </a:rPr>
                <a:t>08/15/19</a:t>
              </a:r>
              <a:endParaRPr lang="en-US" sz="2200" dirty="0">
                <a:cs typeface="Calibri" panose="020F0502020204030204"/>
              </a:endParaRPr>
            </a:p>
          </p:txBody>
        </p:sp>
        <p:sp>
          <p:nvSpPr>
            <p:cNvPr id="17" name="Text Placeholder 8">
              <a:extLst>
                <a:ext uri="{FF2B5EF4-FFF2-40B4-BE49-F238E27FC236}">
                  <a16:creationId xmlns:a16="http://schemas.microsoft.com/office/drawing/2014/main" id="{12FF2CFF-7361-2A2F-3FF0-CC6417F6C503}"/>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18" name="Text Placeholder 8">
              <a:extLst>
                <a:ext uri="{FF2B5EF4-FFF2-40B4-BE49-F238E27FC236}">
                  <a16:creationId xmlns:a16="http://schemas.microsoft.com/office/drawing/2014/main" id="{C4B215E0-7F05-14BE-5F9C-0049AFF88D3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p:txBody>
        </p:sp>
        <p:sp>
          <p:nvSpPr>
            <p:cNvPr id="19" name="Text Placeholder 8">
              <a:extLst>
                <a:ext uri="{FF2B5EF4-FFF2-40B4-BE49-F238E27FC236}">
                  <a16:creationId xmlns:a16="http://schemas.microsoft.com/office/drawing/2014/main" id="{A7FF63E8-B370-5A0E-0A55-E4E12D92AA24}"/>
                </a:ext>
              </a:extLst>
            </p:cNvPr>
            <p:cNvSpPr txBox="1">
              <a:spLocks/>
            </p:cNvSpPr>
            <p:nvPr/>
          </p:nvSpPr>
          <p:spPr>
            <a:xfrm>
              <a:off x="5922393" y="4323850"/>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24" name="Text Placeholder 8">
              <a:extLst>
                <a:ext uri="{FF2B5EF4-FFF2-40B4-BE49-F238E27FC236}">
                  <a16:creationId xmlns:a16="http://schemas.microsoft.com/office/drawing/2014/main" id="{BB37048A-C485-35BF-E91F-D4A68D16FFED}"/>
                </a:ext>
              </a:extLst>
            </p:cNvPr>
            <p:cNvSpPr txBox="1">
              <a:spLocks/>
            </p:cNvSpPr>
            <p:nvPr/>
          </p:nvSpPr>
          <p:spPr>
            <a:xfrm>
              <a:off x="7204081" y="431734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06/29/13</a:t>
              </a:r>
            </a:p>
          </p:txBody>
        </p:sp>
        <p:sp>
          <p:nvSpPr>
            <p:cNvPr id="21" name="Text Placeholder 8">
              <a:extLst>
                <a:ext uri="{FF2B5EF4-FFF2-40B4-BE49-F238E27FC236}">
                  <a16:creationId xmlns:a16="http://schemas.microsoft.com/office/drawing/2014/main" id="{7A39E680-1E22-E427-DFFA-F7ED207966AA}"/>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22" name="Text Placeholder 8">
              <a:extLst>
                <a:ext uri="{FF2B5EF4-FFF2-40B4-BE49-F238E27FC236}">
                  <a16:creationId xmlns:a16="http://schemas.microsoft.com/office/drawing/2014/main" id="{46DD6A5C-938A-D629-3EF6-03DCB2C12C39}"/>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a:p>
              <a:pPr algn="ctr"/>
              <a:endParaRPr lang="en-US" sz="2200" b="1" dirty="0"/>
            </a:p>
          </p:txBody>
        </p:sp>
        <p:sp>
          <p:nvSpPr>
            <p:cNvPr id="23" name="Text Placeholder 8">
              <a:extLst>
                <a:ext uri="{FF2B5EF4-FFF2-40B4-BE49-F238E27FC236}">
                  <a16:creationId xmlns:a16="http://schemas.microsoft.com/office/drawing/2014/main" id="{979807C9-E2C4-2690-848E-9D873D2B7278}"/>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16" name="Text Placeholder 8">
              <a:extLst>
                <a:ext uri="{FF2B5EF4-FFF2-40B4-BE49-F238E27FC236}">
                  <a16:creationId xmlns:a16="http://schemas.microsoft.com/office/drawing/2014/main" id="{FEF0C5B2-9194-FBBA-BAA9-9E4A1F77CF79}"/>
                </a:ext>
              </a:extLst>
            </p:cNvPr>
            <p:cNvSpPr txBox="1">
              <a:spLocks/>
            </p:cNvSpPr>
            <p:nvPr/>
          </p:nvSpPr>
          <p:spPr>
            <a:xfrm>
              <a:off x="330181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11/29/12</a:t>
              </a:r>
            </a:p>
          </p:txBody>
        </p:sp>
        <p:sp>
          <p:nvSpPr>
            <p:cNvPr id="20" name="Text Placeholder 8">
              <a:extLst>
                <a:ext uri="{FF2B5EF4-FFF2-40B4-BE49-F238E27FC236}">
                  <a16:creationId xmlns:a16="http://schemas.microsoft.com/office/drawing/2014/main" id="{5238673C-0B63-ACAF-AD8E-59FDAB57BBA6}"/>
                </a:ext>
              </a:extLst>
            </p:cNvPr>
            <p:cNvSpPr txBox="1">
              <a:spLocks/>
            </p:cNvSpPr>
            <p:nvPr/>
          </p:nvSpPr>
          <p:spPr>
            <a:xfrm>
              <a:off x="4606392" y="5186610"/>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08/15/19</a:t>
              </a:r>
            </a:p>
          </p:txBody>
        </p:sp>
        <p:sp>
          <p:nvSpPr>
            <p:cNvPr id="13" name="Rounded Rectangle 12">
              <a:extLst>
                <a:ext uri="{FF2B5EF4-FFF2-40B4-BE49-F238E27FC236}">
                  <a16:creationId xmlns:a16="http://schemas.microsoft.com/office/drawing/2014/main" id="{7180D67A-E063-150B-4DE9-B9051B7E5389}"/>
                </a:ext>
                <a:ext uri="{C183D7F6-B498-43B3-948B-1728B52AA6E4}">
                  <adec:decorative xmlns:adec="http://schemas.microsoft.com/office/drawing/2017/decorative" val="1"/>
                </a:ext>
              </a:extLst>
            </p:cNvPr>
            <p:cNvSpPr/>
            <p:nvPr/>
          </p:nvSpPr>
          <p:spPr>
            <a:xfrm>
              <a:off x="3247733" y="5566224"/>
              <a:ext cx="1341943" cy="65494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5" name="Text Placeholder 34">
            <a:extLst>
              <a:ext uri="{FF2B5EF4-FFF2-40B4-BE49-F238E27FC236}">
                <a16:creationId xmlns:a16="http://schemas.microsoft.com/office/drawing/2014/main" id="{1F87B05D-2301-AB14-71D9-10C91EC030B2}"/>
              </a:ext>
            </a:extLst>
          </p:cNvPr>
          <p:cNvSpPr>
            <a:spLocks noGrp="1"/>
          </p:cNvSpPr>
          <p:nvPr>
            <p:ph type="body" sz="quarter" idx="13"/>
          </p:nvPr>
        </p:nvSpPr>
        <p:spPr>
          <a:xfrm>
            <a:off x="691516" y="6634975"/>
            <a:ext cx="8675370" cy="568890"/>
          </a:xfrm>
        </p:spPr>
        <p:txBody>
          <a:bodyPr>
            <a:noAutofit/>
          </a:bodyPr>
          <a:lstStyle/>
          <a:p>
            <a:r>
              <a:rPr lang="en-US" sz="1800" dirty="0"/>
              <a:t>Missing Tdap vaccine</a:t>
            </a:r>
          </a:p>
        </p:txBody>
      </p:sp>
      <p:sp>
        <p:nvSpPr>
          <p:cNvPr id="2" name="Slide Number Placeholder 1">
            <a:extLst>
              <a:ext uri="{FF2B5EF4-FFF2-40B4-BE49-F238E27FC236}">
                <a16:creationId xmlns:a16="http://schemas.microsoft.com/office/drawing/2014/main" id="{631CF846-BC4E-FA78-1830-B366C414E05B}"/>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41</a:t>
            </a:fld>
            <a:endParaRPr lang="en-US"/>
          </a:p>
        </p:txBody>
      </p:sp>
      <p:sp>
        <p:nvSpPr>
          <p:cNvPr id="4" name="TextBox 3">
            <a:extLst>
              <a:ext uri="{FF2B5EF4-FFF2-40B4-BE49-F238E27FC236}">
                <a16:creationId xmlns:a16="http://schemas.microsoft.com/office/drawing/2014/main" id="{61FABAAE-7586-13A1-93C3-ABCE1BA0572C}"/>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4525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6B06D435-B9E7-3A7D-C60E-7138AB1DC262}"/>
              </a:ext>
            </a:extLst>
          </p:cNvPr>
          <p:cNvSpPr>
            <a:spLocks noGrp="1"/>
          </p:cNvSpPr>
          <p:nvPr>
            <p:ph type="title"/>
          </p:nvPr>
        </p:nvSpPr>
        <p:spPr/>
        <p:txBody>
          <a:bodyPr/>
          <a:lstStyle/>
          <a:p>
            <a:r>
              <a:rPr lang="en-US" dirty="0"/>
              <a:t>Missing Doses Overdue: Don’t Admit</a:t>
            </a:r>
          </a:p>
        </p:txBody>
      </p:sp>
      <p:sp>
        <p:nvSpPr>
          <p:cNvPr id="45" name="Oval 44">
            <a:extLst>
              <a:ext uri="{FF2B5EF4-FFF2-40B4-BE49-F238E27FC236}">
                <a16:creationId xmlns:a16="http://schemas.microsoft.com/office/drawing/2014/main" id="{344D8F2D-5C98-FEA9-C8BB-DB6EEF1EC3B7}"/>
              </a:ext>
            </a:extLst>
          </p:cNvPr>
          <p:cNvSpPr/>
          <p:nvPr/>
        </p:nvSpPr>
        <p:spPr>
          <a:xfrm>
            <a:off x="9307981" y="511347"/>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X</a:t>
            </a:r>
          </a:p>
        </p:txBody>
      </p:sp>
      <p:grpSp>
        <p:nvGrpSpPr>
          <p:cNvPr id="2" name="Group 1" descr="Blue Card with Status of Requirements section filled out for 7th grade. Missing doses are overdue.">
            <a:extLst>
              <a:ext uri="{FF2B5EF4-FFF2-40B4-BE49-F238E27FC236}">
                <a16:creationId xmlns:a16="http://schemas.microsoft.com/office/drawing/2014/main" id="{46143A80-15AE-AACF-FECF-EA557451ECBA}"/>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11/26/2011</a:t>
              </a:r>
              <a:endParaRPr lang="en-US" dirty="0"/>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4432" y="1471954"/>
              <a:ext cx="338482" cy="338554"/>
            </a:xfrm>
            <a:prstGeom prst="rect">
              <a:avLst/>
            </a:prstGeom>
            <a:noFill/>
          </p:spPr>
          <p:txBody>
            <a:bodyPr wrap="square" rtlCol="0">
              <a:spAutoFit/>
            </a:bodyPr>
            <a:lstStyle/>
            <a:p>
              <a:pPr algn="l"/>
              <a:r>
                <a:rPr lang="en-US" sz="1600" dirty="0"/>
                <a:t>X</a:t>
              </a:r>
            </a:p>
          </p:txBody>
        </p:sp>
        <p:sp>
          <p:nvSpPr>
            <p:cNvPr id="50" name="TextBox 49">
              <a:extLst>
                <a:ext uri="{FF2B5EF4-FFF2-40B4-BE49-F238E27FC236}">
                  <a16:creationId xmlns:a16="http://schemas.microsoft.com/office/drawing/2014/main" id="{6ACFCC7E-215E-ACD4-F532-9B0F821DD2D8}"/>
                </a:ext>
              </a:extLst>
            </p:cNvPr>
            <p:cNvSpPr txBox="1"/>
            <p:nvPr/>
          </p:nvSpPr>
          <p:spPr>
            <a:xfrm>
              <a:off x="7354432" y="1841333"/>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538091F9-D983-DE99-4370-8B3D6F7B1D29}"/>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6" name="Text Placeholder 8">
              <a:extLst>
                <a:ext uri="{FF2B5EF4-FFF2-40B4-BE49-F238E27FC236}">
                  <a16:creationId xmlns:a16="http://schemas.microsoft.com/office/drawing/2014/main" id="{E76BD534-114A-AD3F-2CBF-80277235A2F8}"/>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7" name="Text Placeholder 8">
              <a:extLst>
                <a:ext uri="{FF2B5EF4-FFF2-40B4-BE49-F238E27FC236}">
                  <a16:creationId xmlns:a16="http://schemas.microsoft.com/office/drawing/2014/main" id="{F0D9D0E9-9F5D-0C59-7373-592A3D8FE9B5}"/>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8" name="Text Placeholder 8">
              <a:extLst>
                <a:ext uri="{FF2B5EF4-FFF2-40B4-BE49-F238E27FC236}">
                  <a16:creationId xmlns:a16="http://schemas.microsoft.com/office/drawing/2014/main" id="{AAA689BF-2383-5970-F083-2B0B294C0CBF}"/>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p>
          </p:txBody>
        </p:sp>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br>
                <a:rPr lang="en-US" sz="1400" b="1" dirty="0"/>
              </a:br>
              <a:r>
                <a:rPr lang="en-US" sz="1400" b="1" dirty="0"/>
                <a:t>4</a:t>
              </a:r>
            </a:p>
          </p:txBody>
        </p:sp>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br>
                <a:rPr lang="en-US" sz="1400" b="1" dirty="0"/>
              </a:br>
              <a:r>
                <a:rPr lang="en-US" sz="1400" b="1" dirty="0"/>
                <a:t>12</a:t>
              </a:r>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p:txBody>
        </p:sp>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06/29/13</a:t>
              </a:r>
            </a:p>
          </p:txBody>
        </p:sp>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a:p>
              <a:pPr algn="ctr"/>
              <a:endParaRPr lang="en-US" sz="1400" b="1" dirty="0"/>
            </a:p>
          </p:txBody>
        </p:sp>
        <p:sp>
          <p:nvSpPr>
            <p:cNvPr id="49" name="Rounded Rectangle 48">
              <a:extLst>
                <a:ext uri="{FF2B5EF4-FFF2-40B4-BE49-F238E27FC236}">
                  <a16:creationId xmlns:a16="http://schemas.microsoft.com/office/drawing/2014/main" id="{C87C35E2-AE68-937D-57BE-C3DC2571DE17}"/>
                </a:ext>
                <a:ext uri="{C183D7F6-B498-43B3-948B-1728B52AA6E4}">
                  <adec:decorative xmlns:adec="http://schemas.microsoft.com/office/drawing/2017/decorative" val="1"/>
                </a:ext>
              </a:extLst>
            </p:cNvPr>
            <p:cNvSpPr/>
            <p:nvPr/>
          </p:nvSpPr>
          <p:spPr>
            <a:xfrm>
              <a:off x="2284911" y="5064401"/>
              <a:ext cx="891807" cy="49173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a:t>X</a:t>
              </a:r>
            </a:p>
          </p:txBody>
        </p:sp>
        <p:sp>
          <p:nvSpPr>
            <p:cNvPr id="13" name="TextBox 12">
              <a:extLst>
                <a:ext uri="{FF2B5EF4-FFF2-40B4-BE49-F238E27FC236}">
                  <a16:creationId xmlns:a16="http://schemas.microsoft.com/office/drawing/2014/main" id="{4F0F91EE-4B35-3204-E2B4-24D39F9BFD87}"/>
                </a:ext>
              </a:extLst>
            </p:cNvPr>
            <p:cNvSpPr txBox="1"/>
            <p:nvPr/>
          </p:nvSpPr>
          <p:spPr>
            <a:xfrm>
              <a:off x="6273946" y="6586626"/>
              <a:ext cx="338482" cy="430887"/>
            </a:xfrm>
            <a:prstGeom prst="rect">
              <a:avLst/>
            </a:prstGeom>
            <a:noFill/>
          </p:spPr>
          <p:txBody>
            <a:bodyPr wrap="square" rtlCol="0">
              <a:spAutoFit/>
            </a:bodyPr>
            <a:lstStyle/>
            <a:p>
              <a:pPr algn="l"/>
              <a:r>
                <a:rPr lang="en-US" sz="2200" b="1" dirty="0"/>
                <a:t>X</a:t>
              </a:r>
            </a:p>
          </p:txBody>
        </p:sp>
        <p:cxnSp>
          <p:nvCxnSpPr>
            <p:cNvPr id="35" name="Straight Connector 34">
              <a:extLst>
                <a:ext uri="{FF2B5EF4-FFF2-40B4-BE49-F238E27FC236}">
                  <a16:creationId xmlns:a16="http://schemas.microsoft.com/office/drawing/2014/main" id="{7761474B-4BFC-5CD1-6BF6-266A724A4293}"/>
                </a:ext>
                <a:ext uri="{C183D7F6-B498-43B3-948B-1728B52AA6E4}">
                  <adec:decorative xmlns:adec="http://schemas.microsoft.com/office/drawing/2017/decorative" val="1"/>
                </a:ext>
              </a:extLst>
            </p:cNvPr>
            <p:cNvCxnSpPr/>
            <p:nvPr/>
          </p:nvCxnSpPr>
          <p:spPr>
            <a:xfrm>
              <a:off x="6060120" y="6798956"/>
              <a:ext cx="8280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08/16/19</a:t>
              </a:r>
            </a:p>
          </p:txBody>
        </p:sp>
        <p:sp>
          <p:nvSpPr>
            <p:cNvPr id="46" name="Rounded Rectangle 45">
              <a:extLst>
                <a:ext uri="{FF2B5EF4-FFF2-40B4-BE49-F238E27FC236}">
                  <a16:creationId xmlns:a16="http://schemas.microsoft.com/office/drawing/2014/main" id="{08917E95-D4B4-FFAF-6F29-435D8D51E138}"/>
                </a:ext>
                <a:ext uri="{C183D7F6-B498-43B3-948B-1728B52AA6E4}">
                  <adec:decorative xmlns:adec="http://schemas.microsoft.com/office/drawing/2017/decorative" val="1"/>
                </a:ext>
              </a:extLst>
            </p:cNvPr>
            <p:cNvSpPr/>
            <p:nvPr/>
          </p:nvSpPr>
          <p:spPr>
            <a:xfrm>
              <a:off x="363471" y="7044346"/>
              <a:ext cx="9448034" cy="413808"/>
            </a:xfrm>
            <a:prstGeom prst="roundRect">
              <a:avLst/>
            </a:prstGeom>
            <a:solidFill>
              <a:schemeClr val="accent2">
                <a:lumMod val="20000"/>
                <a:lumOff val="80000"/>
                <a:alpha val="33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 Placeholder 8">
              <a:extLst>
                <a:ext uri="{FF2B5EF4-FFF2-40B4-BE49-F238E27FC236}">
                  <a16:creationId xmlns:a16="http://schemas.microsoft.com/office/drawing/2014/main" id="{693CBE86-E7EE-AAD6-F3D6-31EEB0F06603}"/>
                </a:ext>
              </a:extLst>
            </p:cNvPr>
            <p:cNvSpPr txBox="1">
              <a:spLocks/>
            </p:cNvSpPr>
            <p:nvPr/>
          </p:nvSpPr>
          <p:spPr>
            <a:xfrm>
              <a:off x="2128008" y="7108244"/>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48" name="TextBox 47">
              <a:extLst>
                <a:ext uri="{FF2B5EF4-FFF2-40B4-BE49-F238E27FC236}">
                  <a16:creationId xmlns:a16="http://schemas.microsoft.com/office/drawing/2014/main" id="{99554316-7C06-04A3-E548-62B8467618D3}"/>
                </a:ext>
              </a:extLst>
            </p:cNvPr>
            <p:cNvSpPr txBox="1"/>
            <p:nvPr/>
          </p:nvSpPr>
          <p:spPr>
            <a:xfrm>
              <a:off x="6284567" y="7011891"/>
              <a:ext cx="338482" cy="430887"/>
            </a:xfrm>
            <a:prstGeom prst="rect">
              <a:avLst/>
            </a:prstGeom>
            <a:noFill/>
          </p:spPr>
          <p:txBody>
            <a:bodyPr wrap="square" rtlCol="0">
              <a:spAutoFit/>
            </a:bodyPr>
            <a:lstStyle/>
            <a:p>
              <a:pPr algn="l"/>
              <a:r>
                <a:rPr lang="en-US" sz="2200" b="1" dirty="0"/>
                <a:t>X</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43097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9530-F6FC-4DC3-D3BA-2AA10C74EA76}"/>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95B4F1FB-5ED4-A5AE-5D5C-B897F8E876F1}"/>
              </a:ext>
            </a:extLst>
          </p:cNvPr>
          <p:cNvSpPr txBox="1">
            <a:spLocks noGrp="1"/>
          </p:cNvSpPr>
          <p:nvPr>
            <p:ph type="title" idx="4294967295"/>
          </p:nvPr>
        </p:nvSpPr>
        <p:spPr>
          <a:xfrm>
            <a:off x="185600" y="232814"/>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Century Gothic"/>
                <a:ea typeface="+mj-ea"/>
                <a:cs typeface="+mj-cs"/>
              </a:rPr>
              <a:t>Student 10: Immunization Record </a:t>
            </a:r>
            <a:r>
              <a:rPr kumimoji="0" lang="en-US" sz="2000" b="0" i="0" u="none" strike="noStrike" kern="1200" cap="none" spc="0" normalizeH="0" baseline="0" noProof="0" dirty="0">
                <a:ln>
                  <a:noFill/>
                </a:ln>
                <a:solidFill>
                  <a:schemeClr val="accent1">
                    <a:lumMod val="75000"/>
                  </a:schemeClr>
                </a:solidFill>
                <a:effectLst/>
                <a:uLnTx/>
                <a:uFillTx/>
                <a:latin typeface="Century Gothic"/>
                <a:ea typeface="+mj-ea"/>
                <a:cs typeface="+mj-cs"/>
              </a:rPr>
              <a:t>(page 2)</a:t>
            </a:r>
          </a:p>
        </p:txBody>
      </p:sp>
      <p:grpSp>
        <p:nvGrpSpPr>
          <p:cNvPr id="2" name="Group 1" descr="Immunization Record for Student 10.">
            <a:extLst>
              <a:ext uri="{FF2B5EF4-FFF2-40B4-BE49-F238E27FC236}">
                <a16:creationId xmlns:a16="http://schemas.microsoft.com/office/drawing/2014/main" id="{9A169264-B6F5-5DF1-A328-E8187355054C}"/>
              </a:ext>
            </a:extLst>
          </p:cNvPr>
          <p:cNvGrpSpPr/>
          <p:nvPr/>
        </p:nvGrpSpPr>
        <p:grpSpPr>
          <a:xfrm>
            <a:off x="264627" y="802443"/>
            <a:ext cx="9408291" cy="6916169"/>
            <a:chOff x="264627" y="802443"/>
            <a:chExt cx="9408291" cy="6916169"/>
          </a:xfrm>
        </p:grpSpPr>
        <p:sp>
          <p:nvSpPr>
            <p:cNvPr id="14" name="TextBox 13">
              <a:extLst>
                <a:ext uri="{FF2B5EF4-FFF2-40B4-BE49-F238E27FC236}">
                  <a16:creationId xmlns:a16="http://schemas.microsoft.com/office/drawing/2014/main" id="{E2E78515-C385-D7B3-4783-8ED04D52FB6B}"/>
                </a:ext>
              </a:extLst>
            </p:cNvPr>
            <p:cNvSpPr txBox="1"/>
            <p:nvPr/>
          </p:nvSpPr>
          <p:spPr>
            <a:xfrm>
              <a:off x="264627" y="802443"/>
              <a:ext cx="9408290" cy="618887"/>
            </a:xfrm>
            <a:prstGeom prst="rect">
              <a:avLst/>
            </a:prstGeom>
            <a:noFill/>
          </p:spPr>
          <p:txBody>
            <a:bodyPr wrap="square" lIns="91440" tIns="45720" rIns="91440" bIns="45720" rtlCol="0" anchor="t">
              <a:spAutoFit/>
            </a:bodyPr>
            <a:lstStyle/>
            <a:p>
              <a:pPr algn="l">
                <a:lnSpc>
                  <a:spcPct val="112333"/>
                </a:lnSpc>
              </a:pPr>
              <a:r>
                <a:rPr lang="en-US" sz="1400" dirty="0">
                  <a:effectLst/>
                  <a:latin typeface="Arial" panose="020B0604020202020204" pitchFamily="34" charset="0"/>
                  <a:ea typeface="Arial" panose="020B0604020202020204" pitchFamily="34" charset="0"/>
                </a:rPr>
                <a:t>Name</a:t>
              </a:r>
              <a:br>
                <a:rPr lang="en-US" sz="1400" dirty="0">
                  <a:effectLst/>
                  <a:latin typeface="Arial" panose="020B0604020202020204" pitchFamily="34" charset="0"/>
                  <a:ea typeface="Arial" panose="020B0604020202020204" pitchFamily="34" charset="0"/>
                </a:rPr>
              </a:br>
              <a:r>
                <a:rPr lang="en-US" sz="1400" i="1" dirty="0" err="1">
                  <a:effectLst/>
                  <a:latin typeface="Arial" panose="020B0604020202020204" pitchFamily="34" charset="0"/>
                  <a:ea typeface="Arial" panose="020B0604020202020204" pitchFamily="34" charset="0"/>
                </a:rPr>
                <a:t>nombre</a:t>
              </a:r>
              <a:r>
                <a:rPr lang="en-US" sz="1400" dirty="0">
                  <a:effectLst/>
                  <a:latin typeface="Arial" panose="020B0604020202020204" pitchFamily="34" charset="0"/>
                  <a:ea typeface="Arial" panose="020B0604020202020204" pitchFamily="34" charset="0"/>
                </a:rPr>
                <a:t>: Student </a:t>
              </a:r>
              <a:r>
                <a:rPr lang="en-US" sz="1400" dirty="0">
                  <a:latin typeface="Arial" panose="020B0604020202020204" pitchFamily="34" charset="0"/>
                  <a:ea typeface="Arial" panose="020B0604020202020204" pitchFamily="34" charset="0"/>
                </a:rPr>
                <a:t>Ten	</a:t>
              </a:r>
              <a:r>
                <a:rPr lang="en-US" b="1" dirty="0">
                  <a:effectLst/>
                  <a:latin typeface="Arial" panose="020B0604020202020204" pitchFamily="34" charset="0"/>
                  <a:ea typeface="Arial" panose="020B0604020202020204" pitchFamily="34" charset="0"/>
                </a:rPr>
                <a:t>Birthdate: 11/26/2011	</a:t>
              </a:r>
              <a:r>
                <a:rPr lang="en-US" sz="1400" dirty="0">
                  <a:effectLst/>
                  <a:latin typeface="Arial" panose="020B0604020202020204" pitchFamily="34" charset="0"/>
                  <a:ea typeface="Arial" panose="020B0604020202020204" pitchFamily="34" charset="0"/>
                </a:rPr>
                <a:t>Kaiser MR:1234567	</a:t>
              </a:r>
              <a:r>
                <a:rPr lang="en-US" sz="1400" dirty="0">
                  <a:latin typeface="Arial" panose="020B0604020202020204" pitchFamily="34" charset="0"/>
                  <a:ea typeface="Arial" panose="020B0604020202020204" pitchFamily="34" charset="0"/>
                </a:rPr>
                <a:t>Printed: 08/14/24	Page 2</a:t>
              </a:r>
              <a:endParaRPr lang="en-US" sz="1400" dirty="0">
                <a:ea typeface="Calibri" panose="020F0502020204030204"/>
                <a:cs typeface="Calibri" panose="020F0502020204030204"/>
              </a:endParaRPr>
            </a:p>
          </p:txBody>
        </p:sp>
        <p:pic>
          <p:nvPicPr>
            <p:cNvPr id="9" name="Picture 8" descr="Table&#10;&#10;Description automatically generated">
              <a:extLst>
                <a:ext uri="{FF2B5EF4-FFF2-40B4-BE49-F238E27FC236}">
                  <a16:creationId xmlns:a16="http://schemas.microsoft.com/office/drawing/2014/main" id="{6953DF42-DE8F-186A-5892-A8EDE3C86D6C}"/>
                </a:ext>
              </a:extLst>
            </p:cNvPr>
            <p:cNvPicPr>
              <a:picLocks noChangeAspect="1"/>
            </p:cNvPicPr>
            <p:nvPr/>
          </p:nvPicPr>
          <p:blipFill rotWithShape="1">
            <a:blip r:embed="rId3">
              <a:extLst>
                <a:ext uri="{28A0092B-C50C-407E-A947-70E740481C1C}">
                  <a14:useLocalDpi xmlns:a14="http://schemas.microsoft.com/office/drawing/2010/main" val="0"/>
                </a:ext>
              </a:extLst>
            </a:blip>
            <a:srcRect t="2437" r="9444" b="1384"/>
            <a:stretch/>
          </p:blipFill>
          <p:spPr>
            <a:xfrm>
              <a:off x="264627" y="1433416"/>
              <a:ext cx="9408291" cy="6285196"/>
            </a:xfrm>
            <a:prstGeom prst="rect">
              <a:avLst/>
            </a:prstGeom>
            <a:ln>
              <a:solidFill>
                <a:schemeClr val="tx1"/>
              </a:solidFill>
            </a:ln>
          </p:spPr>
        </p:pic>
        <p:sp>
          <p:nvSpPr>
            <p:cNvPr id="43" name="Text Placeholder 8">
              <a:extLst>
                <a:ext uri="{FF2B5EF4-FFF2-40B4-BE49-F238E27FC236}">
                  <a16:creationId xmlns:a16="http://schemas.microsoft.com/office/drawing/2014/main" id="{BF6417A5-3408-6E53-C9F0-21850AD92C2A}"/>
                </a:ext>
              </a:extLst>
            </p:cNvPr>
            <p:cNvSpPr txBox="1">
              <a:spLocks/>
            </p:cNvSpPr>
            <p:nvPr/>
          </p:nvSpPr>
          <p:spPr>
            <a:xfrm>
              <a:off x="1280817" y="2563586"/>
              <a:ext cx="1327912"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08/20/2024</a:t>
              </a:r>
            </a:p>
          </p:txBody>
        </p:sp>
        <p:sp>
          <p:nvSpPr>
            <p:cNvPr id="44" name="Text Placeholder 8">
              <a:extLst>
                <a:ext uri="{FF2B5EF4-FFF2-40B4-BE49-F238E27FC236}">
                  <a16:creationId xmlns:a16="http://schemas.microsoft.com/office/drawing/2014/main" id="{6A4FAA5A-E009-54C4-C210-34CCE2B67193}"/>
                </a:ext>
              </a:extLst>
            </p:cNvPr>
            <p:cNvSpPr txBox="1">
              <a:spLocks/>
            </p:cNvSpPr>
            <p:nvPr/>
          </p:nvSpPr>
          <p:spPr>
            <a:xfrm>
              <a:off x="1280817" y="3023870"/>
              <a:ext cx="1327912" cy="20724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11/29/2012</a:t>
              </a:r>
            </a:p>
          </p:txBody>
        </p:sp>
        <p:sp>
          <p:nvSpPr>
            <p:cNvPr id="45" name="Text Placeholder 8">
              <a:extLst>
                <a:ext uri="{FF2B5EF4-FFF2-40B4-BE49-F238E27FC236}">
                  <a16:creationId xmlns:a16="http://schemas.microsoft.com/office/drawing/2014/main" id="{F138CEBF-8984-083F-E5D0-78921D818F2A}"/>
                </a:ext>
              </a:extLst>
            </p:cNvPr>
            <p:cNvSpPr txBox="1">
              <a:spLocks/>
            </p:cNvSpPr>
            <p:nvPr/>
          </p:nvSpPr>
          <p:spPr>
            <a:xfrm>
              <a:off x="1280817" y="3513552"/>
              <a:ext cx="1327912"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08/15/2019</a:t>
              </a:r>
            </a:p>
          </p:txBody>
        </p:sp>
        <p:sp>
          <p:nvSpPr>
            <p:cNvPr id="46" name="Text Placeholder 8">
              <a:extLst>
                <a:ext uri="{FF2B5EF4-FFF2-40B4-BE49-F238E27FC236}">
                  <a16:creationId xmlns:a16="http://schemas.microsoft.com/office/drawing/2014/main" id="{B3900EB9-2825-4318-57B4-39982A24A06B}"/>
                </a:ext>
              </a:extLst>
            </p:cNvPr>
            <p:cNvSpPr txBox="1">
              <a:spLocks/>
            </p:cNvSpPr>
            <p:nvPr/>
          </p:nvSpPr>
          <p:spPr>
            <a:xfrm>
              <a:off x="1316929" y="3925202"/>
              <a:ext cx="1327912" cy="307988"/>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01/26/2012</a:t>
              </a:r>
            </a:p>
          </p:txBody>
        </p:sp>
        <p:sp>
          <p:nvSpPr>
            <p:cNvPr id="6" name="Text Placeholder 8">
              <a:extLst>
                <a:ext uri="{FF2B5EF4-FFF2-40B4-BE49-F238E27FC236}">
                  <a16:creationId xmlns:a16="http://schemas.microsoft.com/office/drawing/2014/main" id="{0FE8BF4C-F4FB-5EB0-3684-1BF9120B8F45}"/>
                </a:ext>
              </a:extLst>
            </p:cNvPr>
            <p:cNvSpPr txBox="1">
              <a:spLocks/>
            </p:cNvSpPr>
            <p:nvPr/>
          </p:nvSpPr>
          <p:spPr>
            <a:xfrm>
              <a:off x="1315592" y="4371344"/>
              <a:ext cx="1409679"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03/23/2012</a:t>
              </a:r>
            </a:p>
          </p:txBody>
        </p:sp>
        <p:sp>
          <p:nvSpPr>
            <p:cNvPr id="7" name="Text Placeholder 8">
              <a:extLst>
                <a:ext uri="{FF2B5EF4-FFF2-40B4-BE49-F238E27FC236}">
                  <a16:creationId xmlns:a16="http://schemas.microsoft.com/office/drawing/2014/main" id="{7064BDF1-CD24-9D25-34DB-CCE0C3FCAF8C}"/>
                </a:ext>
              </a:extLst>
            </p:cNvPr>
            <p:cNvSpPr txBox="1">
              <a:spLocks/>
            </p:cNvSpPr>
            <p:nvPr/>
          </p:nvSpPr>
          <p:spPr>
            <a:xfrm>
              <a:off x="1306850" y="4788000"/>
              <a:ext cx="1409679" cy="307988"/>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05/17/2012</a:t>
              </a:r>
            </a:p>
          </p:txBody>
        </p:sp>
        <p:sp>
          <p:nvSpPr>
            <p:cNvPr id="10" name="Text Placeholder 8">
              <a:extLst>
                <a:ext uri="{FF2B5EF4-FFF2-40B4-BE49-F238E27FC236}">
                  <a16:creationId xmlns:a16="http://schemas.microsoft.com/office/drawing/2014/main" id="{D2713966-6EC6-951E-3B6B-32829A257FCA}"/>
                </a:ext>
              </a:extLst>
            </p:cNvPr>
            <p:cNvSpPr txBox="1">
              <a:spLocks/>
            </p:cNvSpPr>
            <p:nvPr/>
          </p:nvSpPr>
          <p:spPr>
            <a:xfrm>
              <a:off x="1302976" y="5230716"/>
              <a:ext cx="1409678"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02/27/2016</a:t>
              </a:r>
            </a:p>
          </p:txBody>
        </p:sp>
        <p:sp>
          <p:nvSpPr>
            <p:cNvPr id="13" name="Text Placeholder 8">
              <a:extLst>
                <a:ext uri="{FF2B5EF4-FFF2-40B4-BE49-F238E27FC236}">
                  <a16:creationId xmlns:a16="http://schemas.microsoft.com/office/drawing/2014/main" id="{886C2F31-42ED-95DE-64A9-E3F3204BA5E5}"/>
                </a:ext>
              </a:extLst>
            </p:cNvPr>
            <p:cNvSpPr txBox="1">
              <a:spLocks/>
            </p:cNvSpPr>
            <p:nvPr/>
          </p:nvSpPr>
          <p:spPr>
            <a:xfrm>
              <a:off x="1302345" y="5654600"/>
              <a:ext cx="135866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01/26/2012</a:t>
              </a:r>
            </a:p>
          </p:txBody>
        </p:sp>
        <p:sp>
          <p:nvSpPr>
            <p:cNvPr id="15" name="Text Placeholder 8">
              <a:extLst>
                <a:ext uri="{FF2B5EF4-FFF2-40B4-BE49-F238E27FC236}">
                  <a16:creationId xmlns:a16="http://schemas.microsoft.com/office/drawing/2014/main" id="{FEC89126-D3D1-BD5F-324B-50A9339CDF3D}"/>
                </a:ext>
              </a:extLst>
            </p:cNvPr>
            <p:cNvSpPr txBox="1">
              <a:spLocks/>
            </p:cNvSpPr>
            <p:nvPr/>
          </p:nvSpPr>
          <p:spPr>
            <a:xfrm>
              <a:off x="1293603" y="6068170"/>
              <a:ext cx="1315126" cy="26173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dirty="0"/>
                <a:t>03/23/2012</a:t>
              </a:r>
              <a:endParaRPr lang="en-US" sz="1700" dirty="0"/>
            </a:p>
            <a:p>
              <a:endParaRPr lang="en-US" sz="1800" b="1" dirty="0">
                <a:cs typeface="Calibri"/>
              </a:endParaRPr>
            </a:p>
          </p:txBody>
        </p:sp>
        <p:sp>
          <p:nvSpPr>
            <p:cNvPr id="16" name="Text Placeholder 8">
              <a:extLst>
                <a:ext uri="{FF2B5EF4-FFF2-40B4-BE49-F238E27FC236}">
                  <a16:creationId xmlns:a16="http://schemas.microsoft.com/office/drawing/2014/main" id="{09DCF512-4370-D794-6A7A-1270F409990C}"/>
                </a:ext>
              </a:extLst>
            </p:cNvPr>
            <p:cNvSpPr txBox="1">
              <a:spLocks/>
            </p:cNvSpPr>
            <p:nvPr/>
          </p:nvSpPr>
          <p:spPr>
            <a:xfrm>
              <a:off x="1280816" y="6481827"/>
              <a:ext cx="1315125"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dirty="0"/>
                <a:t>05/17/2012</a:t>
              </a:r>
            </a:p>
          </p:txBody>
        </p:sp>
        <p:sp>
          <p:nvSpPr>
            <p:cNvPr id="11" name="Text Placeholder 8">
              <a:extLst>
                <a:ext uri="{FF2B5EF4-FFF2-40B4-BE49-F238E27FC236}">
                  <a16:creationId xmlns:a16="http://schemas.microsoft.com/office/drawing/2014/main" id="{2300078E-AF12-13E6-6732-57811B9D25F9}"/>
                </a:ext>
              </a:extLst>
            </p:cNvPr>
            <p:cNvSpPr txBox="1">
              <a:spLocks/>
            </p:cNvSpPr>
            <p:nvPr/>
          </p:nvSpPr>
          <p:spPr>
            <a:xfrm>
              <a:off x="1280817" y="6945395"/>
              <a:ext cx="1327912"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dirty="0"/>
                <a:t>02/27/2016</a:t>
              </a:r>
            </a:p>
          </p:txBody>
        </p:sp>
        <p:sp>
          <p:nvSpPr>
            <p:cNvPr id="18" name="Text Placeholder 8">
              <a:extLst>
                <a:ext uri="{FF2B5EF4-FFF2-40B4-BE49-F238E27FC236}">
                  <a16:creationId xmlns:a16="http://schemas.microsoft.com/office/drawing/2014/main" id="{1A606CB2-ED5D-282B-4A0E-B7C879817BFE}"/>
                </a:ext>
              </a:extLst>
            </p:cNvPr>
            <p:cNvSpPr txBox="1">
              <a:spLocks/>
            </p:cNvSpPr>
            <p:nvPr/>
          </p:nvSpPr>
          <p:spPr>
            <a:xfrm>
              <a:off x="6501875" y="2623570"/>
              <a:ext cx="1327912"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01/26/2012</a:t>
              </a:r>
            </a:p>
          </p:txBody>
        </p:sp>
        <p:sp>
          <p:nvSpPr>
            <p:cNvPr id="20" name="Text Placeholder 8">
              <a:extLst>
                <a:ext uri="{FF2B5EF4-FFF2-40B4-BE49-F238E27FC236}">
                  <a16:creationId xmlns:a16="http://schemas.microsoft.com/office/drawing/2014/main" id="{90BDEB98-766D-FD51-3728-2E73D7FC1C8C}"/>
                </a:ext>
              </a:extLst>
            </p:cNvPr>
            <p:cNvSpPr txBox="1">
              <a:spLocks/>
            </p:cNvSpPr>
            <p:nvPr/>
          </p:nvSpPr>
          <p:spPr>
            <a:xfrm>
              <a:off x="6493133" y="3072999"/>
              <a:ext cx="1358664" cy="23449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03/23/2012</a:t>
              </a:r>
              <a:endParaRPr lang="en-US" sz="1800" dirty="0"/>
            </a:p>
            <a:p>
              <a:endParaRPr lang="en-US" sz="1800" b="1" dirty="0">
                <a:cs typeface="Calibri"/>
              </a:endParaRPr>
            </a:p>
          </p:txBody>
        </p:sp>
        <p:sp>
          <p:nvSpPr>
            <p:cNvPr id="22" name="Text Placeholder 8">
              <a:extLst>
                <a:ext uri="{FF2B5EF4-FFF2-40B4-BE49-F238E27FC236}">
                  <a16:creationId xmlns:a16="http://schemas.microsoft.com/office/drawing/2014/main" id="{E1D7864E-2FA0-BDB9-D25B-6071CF79593F}"/>
                </a:ext>
              </a:extLst>
            </p:cNvPr>
            <p:cNvSpPr txBox="1">
              <a:spLocks/>
            </p:cNvSpPr>
            <p:nvPr/>
          </p:nvSpPr>
          <p:spPr>
            <a:xfrm>
              <a:off x="6480347" y="3513551"/>
              <a:ext cx="1358664"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05/17/2012</a:t>
              </a:r>
            </a:p>
          </p:txBody>
        </p:sp>
        <p:sp>
          <p:nvSpPr>
            <p:cNvPr id="23" name="Text Placeholder 8">
              <a:extLst>
                <a:ext uri="{FF2B5EF4-FFF2-40B4-BE49-F238E27FC236}">
                  <a16:creationId xmlns:a16="http://schemas.microsoft.com/office/drawing/2014/main" id="{F94DA60D-FFEE-A7EC-F2E4-87A7D2A2CFB7}"/>
                </a:ext>
              </a:extLst>
            </p:cNvPr>
            <p:cNvSpPr txBox="1">
              <a:spLocks/>
            </p:cNvSpPr>
            <p:nvPr/>
          </p:nvSpPr>
          <p:spPr>
            <a:xfrm>
              <a:off x="6480347" y="3968551"/>
              <a:ext cx="1358664"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08/20/2024</a:t>
              </a:r>
            </a:p>
          </p:txBody>
        </p:sp>
        <p:sp>
          <p:nvSpPr>
            <p:cNvPr id="24" name="Text Placeholder 8">
              <a:extLst>
                <a:ext uri="{FF2B5EF4-FFF2-40B4-BE49-F238E27FC236}">
                  <a16:creationId xmlns:a16="http://schemas.microsoft.com/office/drawing/2014/main" id="{6A631CFD-FF9E-FB6E-14E2-30D8EB7FB714}"/>
                </a:ext>
              </a:extLst>
            </p:cNvPr>
            <p:cNvSpPr txBox="1">
              <a:spLocks/>
            </p:cNvSpPr>
            <p:nvPr/>
          </p:nvSpPr>
          <p:spPr>
            <a:xfrm>
              <a:off x="6480347" y="4421046"/>
              <a:ext cx="1409679" cy="2944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11/29/2012</a:t>
              </a:r>
            </a:p>
          </p:txBody>
        </p:sp>
        <p:sp>
          <p:nvSpPr>
            <p:cNvPr id="25" name="Text Placeholder 8">
              <a:extLst>
                <a:ext uri="{FF2B5EF4-FFF2-40B4-BE49-F238E27FC236}">
                  <a16:creationId xmlns:a16="http://schemas.microsoft.com/office/drawing/2014/main" id="{9E03082E-1938-409A-F996-DEAF02E42BE7}"/>
                </a:ext>
              </a:extLst>
            </p:cNvPr>
            <p:cNvSpPr txBox="1">
              <a:spLocks/>
            </p:cNvSpPr>
            <p:nvPr/>
          </p:nvSpPr>
          <p:spPr>
            <a:xfrm>
              <a:off x="6480347" y="4883834"/>
              <a:ext cx="137145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dirty="0"/>
                <a:t>08/15/2019</a:t>
              </a:r>
            </a:p>
          </p:txBody>
        </p:sp>
        <p:sp>
          <p:nvSpPr>
            <p:cNvPr id="26" name="Text Placeholder 8">
              <a:extLst>
                <a:ext uri="{FF2B5EF4-FFF2-40B4-BE49-F238E27FC236}">
                  <a16:creationId xmlns:a16="http://schemas.microsoft.com/office/drawing/2014/main" id="{EA9C3B9D-FB5C-0ED0-EB29-C30592DFAB15}"/>
                </a:ext>
              </a:extLst>
            </p:cNvPr>
            <p:cNvSpPr txBox="1">
              <a:spLocks/>
            </p:cNvSpPr>
            <p:nvPr/>
          </p:nvSpPr>
          <p:spPr>
            <a:xfrm>
              <a:off x="6404767" y="5451661"/>
              <a:ext cx="1358666" cy="21190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11/11/2021</a:t>
              </a:r>
            </a:p>
          </p:txBody>
        </p:sp>
        <p:sp>
          <p:nvSpPr>
            <p:cNvPr id="27" name="Text Placeholder 8">
              <a:extLst>
                <a:ext uri="{FF2B5EF4-FFF2-40B4-BE49-F238E27FC236}">
                  <a16:creationId xmlns:a16="http://schemas.microsoft.com/office/drawing/2014/main" id="{DBE0C86A-6AD9-B281-0FA7-4CA6D4ED346C}"/>
                </a:ext>
              </a:extLst>
            </p:cNvPr>
            <p:cNvSpPr txBox="1">
              <a:spLocks/>
            </p:cNvSpPr>
            <p:nvPr/>
          </p:nvSpPr>
          <p:spPr>
            <a:xfrm>
              <a:off x="6404766" y="5878588"/>
              <a:ext cx="1358665"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12/03/2021</a:t>
              </a:r>
            </a:p>
          </p:txBody>
        </p:sp>
        <p:sp>
          <p:nvSpPr>
            <p:cNvPr id="28" name="Text Placeholder 8">
              <a:extLst>
                <a:ext uri="{FF2B5EF4-FFF2-40B4-BE49-F238E27FC236}">
                  <a16:creationId xmlns:a16="http://schemas.microsoft.com/office/drawing/2014/main" id="{E204BEA1-C3CE-D6AB-6D89-26EDF44E198D}"/>
                </a:ext>
              </a:extLst>
            </p:cNvPr>
            <p:cNvSpPr txBox="1">
              <a:spLocks/>
            </p:cNvSpPr>
            <p:nvPr/>
          </p:nvSpPr>
          <p:spPr>
            <a:xfrm>
              <a:off x="6413732" y="6349013"/>
              <a:ext cx="1358665" cy="3393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05/29/2022</a:t>
              </a:r>
            </a:p>
          </p:txBody>
        </p:sp>
        <p:sp>
          <p:nvSpPr>
            <p:cNvPr id="29" name="Text Placeholder 8">
              <a:extLst>
                <a:ext uri="{FF2B5EF4-FFF2-40B4-BE49-F238E27FC236}">
                  <a16:creationId xmlns:a16="http://schemas.microsoft.com/office/drawing/2014/main" id="{9B5B7EFE-51E2-2830-CF0F-8EC9D1D15DD3}"/>
                </a:ext>
              </a:extLst>
            </p:cNvPr>
            <p:cNvSpPr txBox="1">
              <a:spLocks/>
            </p:cNvSpPr>
            <p:nvPr/>
          </p:nvSpPr>
          <p:spPr>
            <a:xfrm>
              <a:off x="5953790" y="6922794"/>
              <a:ext cx="1358664"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03/17/2023</a:t>
              </a:r>
            </a:p>
          </p:txBody>
        </p:sp>
        <p:sp>
          <p:nvSpPr>
            <p:cNvPr id="30" name="Text Placeholder 8">
              <a:extLst>
                <a:ext uri="{FF2B5EF4-FFF2-40B4-BE49-F238E27FC236}">
                  <a16:creationId xmlns:a16="http://schemas.microsoft.com/office/drawing/2014/main" id="{212A9127-F464-7347-8B2F-0B16E15611A5}"/>
                </a:ext>
              </a:extLst>
            </p:cNvPr>
            <p:cNvSpPr txBox="1">
              <a:spLocks/>
            </p:cNvSpPr>
            <p:nvPr/>
          </p:nvSpPr>
          <p:spPr>
            <a:xfrm>
              <a:off x="5956740" y="7373175"/>
              <a:ext cx="1355713"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03/15/2024</a:t>
              </a:r>
            </a:p>
          </p:txBody>
        </p:sp>
      </p:grpSp>
      <p:sp>
        <p:nvSpPr>
          <p:cNvPr id="98" name="TextBox 97">
            <a:extLst>
              <a:ext uri="{FF2B5EF4-FFF2-40B4-BE49-F238E27FC236}">
                <a16:creationId xmlns:a16="http://schemas.microsoft.com/office/drawing/2014/main" id="{7EE1691B-3A6D-C27C-8031-62FA1E91EC0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12917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6B06D435-B9E7-3A7D-C60E-7138AB1DC262}"/>
              </a:ext>
            </a:extLst>
          </p:cNvPr>
          <p:cNvSpPr>
            <a:spLocks noGrp="1"/>
          </p:cNvSpPr>
          <p:nvPr>
            <p:ph type="title"/>
          </p:nvPr>
        </p:nvSpPr>
        <p:spPr/>
        <p:txBody>
          <a:bodyPr/>
          <a:lstStyle/>
          <a:p>
            <a:r>
              <a:rPr lang="en-US" dirty="0"/>
              <a:t>Proof of Missing Dose: Unconditional</a:t>
            </a:r>
          </a:p>
        </p:txBody>
      </p:sp>
      <p:grpSp>
        <p:nvGrpSpPr>
          <p:cNvPr id="26" name="Group 25" descr="Green circle with check mark">
            <a:extLst>
              <a:ext uri="{FF2B5EF4-FFF2-40B4-BE49-F238E27FC236}">
                <a16:creationId xmlns:a16="http://schemas.microsoft.com/office/drawing/2014/main" id="{9AC9D518-2657-338A-A26C-5ED3D51A3320}"/>
              </a:ext>
            </a:extLst>
          </p:cNvPr>
          <p:cNvGrpSpPr/>
          <p:nvPr/>
        </p:nvGrpSpPr>
        <p:grpSpPr>
          <a:xfrm>
            <a:off x="9307981" y="413811"/>
            <a:ext cx="456001" cy="456001"/>
            <a:chOff x="9693231" y="6676638"/>
            <a:chExt cx="312003" cy="312003"/>
          </a:xfrm>
        </p:grpSpPr>
        <p:sp>
          <p:nvSpPr>
            <p:cNvPr id="27" name="Oval 26">
              <a:extLst>
                <a:ext uri="{FF2B5EF4-FFF2-40B4-BE49-F238E27FC236}">
                  <a16:creationId xmlns:a16="http://schemas.microsoft.com/office/drawing/2014/main" id="{368EF3ED-A962-D68C-5C73-D83785988EF9}"/>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Checkmark with solid fill">
              <a:extLst>
                <a:ext uri="{FF2B5EF4-FFF2-40B4-BE49-F238E27FC236}">
                  <a16:creationId xmlns:a16="http://schemas.microsoft.com/office/drawing/2014/main" id="{E6CF190D-67E7-36F3-75B5-46CE714C3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2" name="Group 1" descr="Blue Card with Tdap dose filled in and Status of Requirements section filled in to add date requirements met and cross out missing doses due status.">
            <a:extLst>
              <a:ext uri="{FF2B5EF4-FFF2-40B4-BE49-F238E27FC236}">
                <a16:creationId xmlns:a16="http://schemas.microsoft.com/office/drawing/2014/main" id="{1E407041-026D-E14D-3037-D81F73407163}"/>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11/26/2011</a:t>
              </a:r>
              <a:endParaRPr lang="en-US" dirty="0"/>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3977" y="1729488"/>
              <a:ext cx="338482" cy="338554"/>
            </a:xfrm>
            <a:prstGeom prst="rect">
              <a:avLst/>
            </a:prstGeom>
            <a:noFill/>
          </p:spPr>
          <p:txBody>
            <a:bodyPr wrap="square" rtlCol="0">
              <a:spAutoFit/>
            </a:bodyPr>
            <a:lstStyle/>
            <a:p>
              <a:pPr algn="l"/>
              <a:r>
                <a:rPr lang="en-US" sz="1600"/>
                <a:t>X</a:t>
              </a:r>
            </a:p>
          </p:txBody>
        </p:sp>
        <p:sp>
          <p:nvSpPr>
            <p:cNvPr id="5" name="Text Placeholder 8">
              <a:extLst>
                <a:ext uri="{FF2B5EF4-FFF2-40B4-BE49-F238E27FC236}">
                  <a16:creationId xmlns:a16="http://schemas.microsoft.com/office/drawing/2014/main" id="{538091F9-D983-DE99-4370-8B3D6F7B1D29}"/>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6" name="Text Placeholder 8">
              <a:extLst>
                <a:ext uri="{FF2B5EF4-FFF2-40B4-BE49-F238E27FC236}">
                  <a16:creationId xmlns:a16="http://schemas.microsoft.com/office/drawing/2014/main" id="{E76BD534-114A-AD3F-2CBF-80277235A2F8}"/>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7" name="Text Placeholder 8">
              <a:extLst>
                <a:ext uri="{FF2B5EF4-FFF2-40B4-BE49-F238E27FC236}">
                  <a16:creationId xmlns:a16="http://schemas.microsoft.com/office/drawing/2014/main" id="{F0D9D0E9-9F5D-0C59-7373-592A3D8FE9B5}"/>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8" name="Text Placeholder 8">
              <a:extLst>
                <a:ext uri="{FF2B5EF4-FFF2-40B4-BE49-F238E27FC236}">
                  <a16:creationId xmlns:a16="http://schemas.microsoft.com/office/drawing/2014/main" id="{AAA689BF-2383-5970-F083-2B0B294C0CBF}"/>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p>
          </p:txBody>
        </p:sp>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br>
                <a:rPr lang="en-US" sz="1400" b="1" dirty="0"/>
              </a:br>
              <a:r>
                <a:rPr lang="en-US" sz="1400" b="1" dirty="0"/>
                <a:t>4</a:t>
              </a:r>
            </a:p>
          </p:txBody>
        </p:sp>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br>
                <a:rPr lang="en-US" sz="1400" b="1" dirty="0"/>
              </a:br>
              <a:r>
                <a:rPr lang="en-US" sz="1400" b="1" dirty="0"/>
                <a:t>12</a:t>
              </a:r>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p:txBody>
        </p:sp>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06/29/13</a:t>
              </a:r>
            </a:p>
          </p:txBody>
        </p:sp>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a:p>
              <a:pPr algn="ctr"/>
              <a:endParaRPr lang="en-US" sz="1400" b="1" dirty="0"/>
            </a:p>
          </p:txBody>
        </p:sp>
        <p:sp>
          <p:nvSpPr>
            <p:cNvPr id="33" name="Rounded Rectangle 32">
              <a:extLst>
                <a:ext uri="{FF2B5EF4-FFF2-40B4-BE49-F238E27FC236}">
                  <a16:creationId xmlns:a16="http://schemas.microsoft.com/office/drawing/2014/main" id="{EC257E47-8B4D-2C60-4A42-BB393887EF14}"/>
                </a:ext>
                <a:ext uri="{C183D7F6-B498-43B3-948B-1728B52AA6E4}">
                  <adec:decorative xmlns:adec="http://schemas.microsoft.com/office/drawing/2017/decorative" val="1"/>
                </a:ext>
              </a:extLst>
            </p:cNvPr>
            <p:cNvSpPr/>
            <p:nvPr/>
          </p:nvSpPr>
          <p:spPr>
            <a:xfrm>
              <a:off x="2286286" y="5088627"/>
              <a:ext cx="933925" cy="413808"/>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Text Placeholder 8">
              <a:extLst>
                <a:ext uri="{FF2B5EF4-FFF2-40B4-BE49-F238E27FC236}">
                  <a16:creationId xmlns:a16="http://schemas.microsoft.com/office/drawing/2014/main" id="{0F6D292D-EE75-DD87-86E0-A2DAF514286B}"/>
                </a:ext>
              </a:extLst>
            </p:cNvPr>
            <p:cNvSpPr txBox="1">
              <a:spLocks/>
            </p:cNvSpPr>
            <p:nvPr/>
          </p:nvSpPr>
          <p:spPr>
            <a:xfrm>
              <a:off x="2267958" y="5096995"/>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08/20/24</a:t>
              </a:r>
              <a:br>
                <a:rPr lang="en-US" sz="1400" b="1" dirty="0"/>
              </a:br>
              <a:r>
                <a:rPr lang="en-US" sz="1400" b="1" dirty="0"/>
                <a:t>12</a:t>
              </a:r>
            </a:p>
            <a:p>
              <a:pPr algn="ctr"/>
              <a:endParaRPr lang="en-US" sz="1400" b="1" dirty="0"/>
            </a:p>
          </p:txBody>
        </p:sp>
        <p:sp>
          <p:nvSpPr>
            <p:cNvPr id="54" name="Rounded Rectangle 53">
              <a:extLst>
                <a:ext uri="{FF2B5EF4-FFF2-40B4-BE49-F238E27FC236}">
                  <a16:creationId xmlns:a16="http://schemas.microsoft.com/office/drawing/2014/main" id="{9E8D9617-696A-43A4-3517-81A52E9D1A1B}"/>
                </a:ext>
                <a:ext uri="{C183D7F6-B498-43B3-948B-1728B52AA6E4}">
                  <adec:decorative xmlns:adec="http://schemas.microsoft.com/office/drawing/2017/decorative" val="1"/>
                </a:ext>
              </a:extLst>
            </p:cNvPr>
            <p:cNvSpPr/>
            <p:nvPr/>
          </p:nvSpPr>
          <p:spPr>
            <a:xfrm>
              <a:off x="7357703" y="5083201"/>
              <a:ext cx="2320819" cy="413807"/>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dirty="0"/>
                <a:t>X</a:t>
              </a:r>
            </a:p>
          </p:txBody>
        </p:sp>
        <p:sp>
          <p:nvSpPr>
            <p:cNvPr id="13" name="TextBox 12">
              <a:extLst>
                <a:ext uri="{FF2B5EF4-FFF2-40B4-BE49-F238E27FC236}">
                  <a16:creationId xmlns:a16="http://schemas.microsoft.com/office/drawing/2014/main" id="{4F0F91EE-4B35-3204-E2B4-24D39F9BFD87}"/>
                </a:ext>
              </a:extLst>
            </p:cNvPr>
            <p:cNvSpPr txBox="1"/>
            <p:nvPr/>
          </p:nvSpPr>
          <p:spPr>
            <a:xfrm>
              <a:off x="6288587" y="6586626"/>
              <a:ext cx="338482" cy="430887"/>
            </a:xfrm>
            <a:prstGeom prst="rect">
              <a:avLst/>
            </a:prstGeom>
            <a:noFill/>
          </p:spPr>
          <p:txBody>
            <a:bodyPr wrap="square" rtlCol="0">
              <a:spAutoFit/>
            </a:bodyPr>
            <a:lstStyle/>
            <a:p>
              <a:pPr algn="l"/>
              <a:r>
                <a:rPr lang="en-US" sz="2200" b="1" dirty="0"/>
                <a:t>X</a:t>
              </a:r>
            </a:p>
          </p:txBody>
        </p:sp>
        <p:cxnSp>
          <p:nvCxnSpPr>
            <p:cNvPr id="35" name="Straight Connector 34">
              <a:extLst>
                <a:ext uri="{FF2B5EF4-FFF2-40B4-BE49-F238E27FC236}">
                  <a16:creationId xmlns:a16="http://schemas.microsoft.com/office/drawing/2014/main" id="{7761474B-4BFC-5CD1-6BF6-266A724A4293}"/>
                </a:ext>
                <a:ext uri="{C183D7F6-B498-43B3-948B-1728B52AA6E4}">
                  <adec:decorative xmlns:adec="http://schemas.microsoft.com/office/drawing/2017/decorative" val="1"/>
                </a:ext>
              </a:extLst>
            </p:cNvPr>
            <p:cNvCxnSpPr/>
            <p:nvPr/>
          </p:nvCxnSpPr>
          <p:spPr>
            <a:xfrm>
              <a:off x="6074761" y="6798956"/>
              <a:ext cx="8280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08/16/19</a:t>
              </a:r>
            </a:p>
          </p:txBody>
        </p:sp>
        <p:sp>
          <p:nvSpPr>
            <p:cNvPr id="53" name="Rounded Rectangle 52">
              <a:extLst>
                <a:ext uri="{FF2B5EF4-FFF2-40B4-BE49-F238E27FC236}">
                  <a16:creationId xmlns:a16="http://schemas.microsoft.com/office/drawing/2014/main" id="{FC64B3AE-A934-432A-CDEC-A02B668ACD57}"/>
                </a:ext>
                <a:ext uri="{C183D7F6-B498-43B3-948B-1728B52AA6E4}">
                  <adec:decorative xmlns:adec="http://schemas.microsoft.com/office/drawing/2017/decorative" val="1"/>
                </a:ext>
              </a:extLst>
            </p:cNvPr>
            <p:cNvSpPr/>
            <p:nvPr/>
          </p:nvSpPr>
          <p:spPr>
            <a:xfrm>
              <a:off x="339721" y="7033928"/>
              <a:ext cx="9338801" cy="430883"/>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 Placeholder 8">
              <a:extLst>
                <a:ext uri="{FF2B5EF4-FFF2-40B4-BE49-F238E27FC236}">
                  <a16:creationId xmlns:a16="http://schemas.microsoft.com/office/drawing/2014/main" id="{693CBE86-E7EE-AAD6-F3D6-31EEB0F06603}"/>
                </a:ext>
              </a:extLst>
            </p:cNvPr>
            <p:cNvSpPr txBox="1">
              <a:spLocks/>
            </p:cNvSpPr>
            <p:nvPr/>
          </p:nvSpPr>
          <p:spPr>
            <a:xfrm>
              <a:off x="2128008" y="7108244"/>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55" name="TextBox 54">
              <a:extLst>
                <a:ext uri="{FF2B5EF4-FFF2-40B4-BE49-F238E27FC236}">
                  <a16:creationId xmlns:a16="http://schemas.microsoft.com/office/drawing/2014/main" id="{11C3CAD9-6CAA-DD08-7124-E303F3ACFE94}"/>
                </a:ext>
              </a:extLst>
            </p:cNvPr>
            <p:cNvSpPr txBox="1"/>
            <p:nvPr/>
          </p:nvSpPr>
          <p:spPr>
            <a:xfrm>
              <a:off x="3225082" y="7022275"/>
              <a:ext cx="338482" cy="430887"/>
            </a:xfrm>
            <a:prstGeom prst="rect">
              <a:avLst/>
            </a:prstGeom>
            <a:noFill/>
          </p:spPr>
          <p:txBody>
            <a:bodyPr wrap="square" rtlCol="0">
              <a:spAutoFit/>
            </a:bodyPr>
            <a:lstStyle/>
            <a:p>
              <a:pPr algn="l"/>
              <a:r>
                <a:rPr lang="en-US" sz="2200" b="1" dirty="0"/>
                <a:t>X</a:t>
              </a:r>
            </a:p>
          </p:txBody>
        </p:sp>
        <p:sp>
          <p:nvSpPr>
            <p:cNvPr id="48" name="TextBox 47">
              <a:extLst>
                <a:ext uri="{FF2B5EF4-FFF2-40B4-BE49-F238E27FC236}">
                  <a16:creationId xmlns:a16="http://schemas.microsoft.com/office/drawing/2014/main" id="{99554316-7C06-04A3-E548-62B8467618D3}"/>
                </a:ext>
              </a:extLst>
            </p:cNvPr>
            <p:cNvSpPr txBox="1"/>
            <p:nvPr/>
          </p:nvSpPr>
          <p:spPr>
            <a:xfrm>
              <a:off x="6284567" y="7011891"/>
              <a:ext cx="338482" cy="430887"/>
            </a:xfrm>
            <a:prstGeom prst="rect">
              <a:avLst/>
            </a:prstGeom>
            <a:noFill/>
          </p:spPr>
          <p:txBody>
            <a:bodyPr wrap="square" rtlCol="0">
              <a:spAutoFit/>
            </a:bodyPr>
            <a:lstStyle/>
            <a:p>
              <a:pPr algn="l"/>
              <a:r>
                <a:rPr lang="en-US" sz="2200" b="1" dirty="0"/>
                <a:t>X</a:t>
              </a:r>
            </a:p>
          </p:txBody>
        </p:sp>
        <p:cxnSp>
          <p:nvCxnSpPr>
            <p:cNvPr id="50" name="Straight Connector 49">
              <a:extLst>
                <a:ext uri="{FF2B5EF4-FFF2-40B4-BE49-F238E27FC236}">
                  <a16:creationId xmlns:a16="http://schemas.microsoft.com/office/drawing/2014/main" id="{7EFB8B6D-455B-66ED-D0AD-C6A9E743DED4}"/>
                </a:ext>
                <a:ext uri="{C183D7F6-B498-43B3-948B-1728B52AA6E4}">
                  <adec:decorative xmlns:adec="http://schemas.microsoft.com/office/drawing/2017/decorative" val="1"/>
                </a:ext>
              </a:extLst>
            </p:cNvPr>
            <p:cNvCxnSpPr/>
            <p:nvPr/>
          </p:nvCxnSpPr>
          <p:spPr>
            <a:xfrm>
              <a:off x="6061587" y="7249943"/>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Text Placeholder 8">
              <a:extLst>
                <a:ext uri="{FF2B5EF4-FFF2-40B4-BE49-F238E27FC236}">
                  <a16:creationId xmlns:a16="http://schemas.microsoft.com/office/drawing/2014/main" id="{DB63090C-4C52-E73E-DFC5-94DE360C93CD}"/>
                </a:ext>
              </a:extLst>
            </p:cNvPr>
            <p:cNvSpPr txBox="1">
              <a:spLocks/>
            </p:cNvSpPr>
            <p:nvPr/>
          </p:nvSpPr>
          <p:spPr>
            <a:xfrm>
              <a:off x="8759820" y="711184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08/20/24</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592416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Additional Tips</a:t>
            </a:r>
            <a:endParaRPr lang="en-US"/>
          </a:p>
        </p:txBody>
      </p:sp>
    </p:spTree>
    <p:extLst>
      <p:ext uri="{BB962C8B-B14F-4D97-AF65-F5344CB8AC3E}">
        <p14:creationId xmlns:p14="http://schemas.microsoft.com/office/powerpoint/2010/main" val="2722198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06E0-725B-13B2-EC4D-E2B5593B12FE}"/>
              </a:ext>
            </a:extLst>
          </p:cNvPr>
          <p:cNvSpPr>
            <a:spLocks noGrp="1"/>
          </p:cNvSpPr>
          <p:nvPr>
            <p:ph type="title"/>
          </p:nvPr>
        </p:nvSpPr>
        <p:spPr/>
        <p:txBody>
          <a:bodyPr>
            <a:normAutofit/>
          </a:bodyPr>
          <a:lstStyle/>
          <a:p>
            <a:r>
              <a:rPr lang="en-US" dirty="0"/>
              <a:t>Roster of Students Missing Doses</a:t>
            </a:r>
          </a:p>
        </p:txBody>
      </p:sp>
      <p:sp>
        <p:nvSpPr>
          <p:cNvPr id="8" name="TextBox 7">
            <a:extLst>
              <a:ext uri="{FF2B5EF4-FFF2-40B4-BE49-F238E27FC236}">
                <a16:creationId xmlns:a16="http://schemas.microsoft.com/office/drawing/2014/main" id="{172F2965-1B2C-7CC9-8BE6-1AA6FD35585D}"/>
              </a:ext>
            </a:extLst>
          </p:cNvPr>
          <p:cNvSpPr txBox="1"/>
          <p:nvPr/>
        </p:nvSpPr>
        <p:spPr>
          <a:xfrm>
            <a:off x="3553428" y="1458411"/>
            <a:ext cx="3321934" cy="523220"/>
          </a:xfrm>
          <a:prstGeom prst="rect">
            <a:avLst/>
          </a:prstGeom>
          <a:solidFill>
            <a:schemeClr val="accent1">
              <a:lumMod val="75000"/>
            </a:schemeClr>
          </a:solidFill>
        </p:spPr>
        <p:txBody>
          <a:bodyPr wrap="square" rtlCol="0">
            <a:spAutoFit/>
          </a:bodyPr>
          <a:lstStyle/>
          <a:p>
            <a:pPr algn="l"/>
            <a:r>
              <a:rPr lang="en-US" sz="1400" b="1" dirty="0">
                <a:solidFill>
                  <a:schemeClr val="bg1"/>
                </a:solidFill>
              </a:rPr>
              <a:t>If Missing Doses, Mark the Category (Reason)</a:t>
            </a:r>
          </a:p>
        </p:txBody>
      </p:sp>
      <p:sp>
        <p:nvSpPr>
          <p:cNvPr id="10" name="TextBox 9">
            <a:extLst>
              <a:ext uri="{FF2B5EF4-FFF2-40B4-BE49-F238E27FC236}">
                <a16:creationId xmlns:a16="http://schemas.microsoft.com/office/drawing/2014/main" id="{E91D78EB-8988-E49B-E044-4DB76B18AB76}"/>
              </a:ext>
            </a:extLst>
          </p:cNvPr>
          <p:cNvSpPr txBox="1"/>
          <p:nvPr/>
        </p:nvSpPr>
        <p:spPr>
          <a:xfrm>
            <a:off x="6956386" y="1673982"/>
            <a:ext cx="2632376" cy="307777"/>
          </a:xfrm>
          <a:prstGeom prst="rect">
            <a:avLst/>
          </a:prstGeom>
          <a:solidFill>
            <a:schemeClr val="tx1"/>
          </a:solidFill>
        </p:spPr>
        <p:txBody>
          <a:bodyPr wrap="square" rtlCol="0">
            <a:spAutoFit/>
          </a:bodyPr>
          <a:lstStyle/>
          <a:p>
            <a:pPr algn="l"/>
            <a:r>
              <a:rPr lang="en-US" sz="1400" b="1" dirty="0">
                <a:solidFill>
                  <a:schemeClr val="bg1"/>
                </a:solidFill>
              </a:rPr>
              <a:t>Mark Missing Vaccines</a:t>
            </a:r>
          </a:p>
        </p:txBody>
      </p:sp>
      <p:graphicFrame>
        <p:nvGraphicFramePr>
          <p:cNvPr id="7" name="Table 6" descr="Sample of roster of students missing doses filled in with 4 student's information ">
            <a:extLst>
              <a:ext uri="{FF2B5EF4-FFF2-40B4-BE49-F238E27FC236}">
                <a16:creationId xmlns:a16="http://schemas.microsoft.com/office/drawing/2014/main" id="{3D7274EF-1346-E21E-20F7-41295F6F5A9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92432028"/>
              </p:ext>
            </p:extLst>
          </p:nvPr>
        </p:nvGraphicFramePr>
        <p:xfrm>
          <a:off x="405256" y="1993077"/>
          <a:ext cx="9183506" cy="2757457"/>
        </p:xfrm>
        <a:graphic>
          <a:graphicData uri="http://schemas.openxmlformats.org/drawingml/2006/table">
            <a:tbl>
              <a:tblPr firstRow="1">
                <a:tableStyleId>{5C22544A-7EE6-4342-B048-85BDC9FD1C3A}</a:tableStyleId>
              </a:tblPr>
              <a:tblGrid>
                <a:gridCol w="505926">
                  <a:extLst>
                    <a:ext uri="{9D8B030D-6E8A-4147-A177-3AD203B41FA5}">
                      <a16:colId xmlns:a16="http://schemas.microsoft.com/office/drawing/2014/main" val="354390344"/>
                    </a:ext>
                  </a:extLst>
                </a:gridCol>
                <a:gridCol w="2023702">
                  <a:extLst>
                    <a:ext uri="{9D8B030D-6E8A-4147-A177-3AD203B41FA5}">
                      <a16:colId xmlns:a16="http://schemas.microsoft.com/office/drawing/2014/main" val="2984732046"/>
                    </a:ext>
                  </a:extLst>
                </a:gridCol>
                <a:gridCol w="598851">
                  <a:extLst>
                    <a:ext uri="{9D8B030D-6E8A-4147-A177-3AD203B41FA5}">
                      <a16:colId xmlns:a16="http://schemas.microsoft.com/office/drawing/2014/main" val="2368156772"/>
                    </a:ext>
                  </a:extLst>
                </a:gridCol>
                <a:gridCol w="323064">
                  <a:extLst>
                    <a:ext uri="{9D8B030D-6E8A-4147-A177-3AD203B41FA5}">
                      <a16:colId xmlns:a16="http://schemas.microsoft.com/office/drawing/2014/main" val="84495553"/>
                    </a:ext>
                  </a:extLst>
                </a:gridCol>
                <a:gridCol w="403464">
                  <a:extLst>
                    <a:ext uri="{9D8B030D-6E8A-4147-A177-3AD203B41FA5}">
                      <a16:colId xmlns:a16="http://schemas.microsoft.com/office/drawing/2014/main" val="352816414"/>
                    </a:ext>
                  </a:extLst>
                </a:gridCol>
                <a:gridCol w="375638">
                  <a:extLst>
                    <a:ext uri="{9D8B030D-6E8A-4147-A177-3AD203B41FA5}">
                      <a16:colId xmlns:a16="http://schemas.microsoft.com/office/drawing/2014/main" val="3119620271"/>
                    </a:ext>
                  </a:extLst>
                </a:gridCol>
                <a:gridCol w="500851">
                  <a:extLst>
                    <a:ext uri="{9D8B030D-6E8A-4147-A177-3AD203B41FA5}">
                      <a16:colId xmlns:a16="http://schemas.microsoft.com/office/drawing/2014/main" val="1967984123"/>
                    </a:ext>
                  </a:extLst>
                </a:gridCol>
                <a:gridCol w="751279">
                  <a:extLst>
                    <a:ext uri="{9D8B030D-6E8A-4147-A177-3AD203B41FA5}">
                      <a16:colId xmlns:a16="http://schemas.microsoft.com/office/drawing/2014/main" val="986625246"/>
                    </a:ext>
                  </a:extLst>
                </a:gridCol>
                <a:gridCol w="431290">
                  <a:extLst>
                    <a:ext uri="{9D8B030D-6E8A-4147-A177-3AD203B41FA5}">
                      <a16:colId xmlns:a16="http://schemas.microsoft.com/office/drawing/2014/main" val="3100046230"/>
                    </a:ext>
                  </a:extLst>
                </a:gridCol>
                <a:gridCol w="570414">
                  <a:extLst>
                    <a:ext uri="{9D8B030D-6E8A-4147-A177-3AD203B41FA5}">
                      <a16:colId xmlns:a16="http://schemas.microsoft.com/office/drawing/2014/main" val="293105303"/>
                    </a:ext>
                  </a:extLst>
                </a:gridCol>
                <a:gridCol w="459114">
                  <a:extLst>
                    <a:ext uri="{9D8B030D-6E8A-4147-A177-3AD203B41FA5}">
                      <a16:colId xmlns:a16="http://schemas.microsoft.com/office/drawing/2014/main" val="3437557185"/>
                    </a:ext>
                  </a:extLst>
                </a:gridCol>
                <a:gridCol w="389549">
                  <a:extLst>
                    <a:ext uri="{9D8B030D-6E8A-4147-A177-3AD203B41FA5}">
                      <a16:colId xmlns:a16="http://schemas.microsoft.com/office/drawing/2014/main" val="4032772696"/>
                    </a:ext>
                  </a:extLst>
                </a:gridCol>
                <a:gridCol w="459114">
                  <a:extLst>
                    <a:ext uri="{9D8B030D-6E8A-4147-A177-3AD203B41FA5}">
                      <a16:colId xmlns:a16="http://schemas.microsoft.com/office/drawing/2014/main" val="581120457"/>
                    </a:ext>
                  </a:extLst>
                </a:gridCol>
                <a:gridCol w="445200">
                  <a:extLst>
                    <a:ext uri="{9D8B030D-6E8A-4147-A177-3AD203B41FA5}">
                      <a16:colId xmlns:a16="http://schemas.microsoft.com/office/drawing/2014/main" val="3683228708"/>
                    </a:ext>
                  </a:extLst>
                </a:gridCol>
                <a:gridCol w="473025">
                  <a:extLst>
                    <a:ext uri="{9D8B030D-6E8A-4147-A177-3AD203B41FA5}">
                      <a16:colId xmlns:a16="http://schemas.microsoft.com/office/drawing/2014/main" val="2542550993"/>
                    </a:ext>
                  </a:extLst>
                </a:gridCol>
                <a:gridCol w="473025">
                  <a:extLst>
                    <a:ext uri="{9D8B030D-6E8A-4147-A177-3AD203B41FA5}">
                      <a16:colId xmlns:a16="http://schemas.microsoft.com/office/drawing/2014/main" val="2772139386"/>
                    </a:ext>
                  </a:extLst>
                </a:gridCol>
              </a:tblGrid>
              <a:tr h="852360">
                <a:tc>
                  <a:txBody>
                    <a:bodyPr/>
                    <a:lstStyle/>
                    <a:p>
                      <a:pPr algn="ctr" fontAlgn="ctr"/>
                      <a:r>
                        <a:rPr lang="en-US" sz="1000" b="1" i="0" u="none" strike="noStrike" dirty="0">
                          <a:solidFill>
                            <a:srgbClr val="000000"/>
                          </a:solidFill>
                          <a:effectLst/>
                          <a:latin typeface="Calibri"/>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Student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highlight>
                            <a:srgbClr val="DDEBF7"/>
                          </a:highlight>
                          <a:latin typeface="Calibri"/>
                        </a:rPr>
                        <a:t>Has All Required  Doses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PME</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IEP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IND</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Home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FFF2CC"/>
                          </a:highlight>
                          <a:latin typeface="Calibri"/>
                        </a:rPr>
                        <a:t>Condi-</a:t>
                      </a:r>
                      <a:r>
                        <a:rPr lang="en-US" sz="1200" b="1" i="0" u="none" strike="noStrike" dirty="0" err="1">
                          <a:solidFill>
                            <a:srgbClr val="000000"/>
                          </a:solidFill>
                          <a:effectLst/>
                          <a:highlight>
                            <a:srgbClr val="FFF2CC"/>
                          </a:highlight>
                          <a:latin typeface="Calibri"/>
                        </a:rPr>
                        <a:t>tional</a:t>
                      </a:r>
                      <a:endParaRPr lang="en-US" sz="1200" b="1" i="0" u="none" strike="noStrike" dirty="0">
                        <a:solidFill>
                          <a:srgbClr val="000000"/>
                        </a:solidFill>
                        <a:effectLst/>
                        <a:highlight>
                          <a:srgbClr val="FFF2CC"/>
                        </a:highlight>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FF2CC"/>
                          </a:highlight>
                          <a:latin typeface="Calibri"/>
                        </a:rPr>
                        <a:t>TME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CE4D6"/>
                          </a:highlight>
                          <a:latin typeface="Calibri"/>
                        </a:rPr>
                        <a:t>Overdue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4D6"/>
                    </a:solidFill>
                  </a:tcPr>
                </a:tc>
                <a:tc>
                  <a:txBody>
                    <a:bodyPr/>
                    <a:lstStyle/>
                    <a:p>
                      <a:pPr algn="ctr" fontAlgn="ctr"/>
                      <a:r>
                        <a:rPr lang="en-US" sz="1200" b="1" i="0" u="none" strike="noStrike" dirty="0">
                          <a:solidFill>
                            <a:srgbClr val="000000"/>
                          </a:solidFill>
                          <a:effectLst/>
                          <a:highlight>
                            <a:srgbClr val="F2F2F2"/>
                          </a:highlight>
                          <a:latin typeface="Calibri"/>
                        </a:rPr>
                        <a:t>Polio</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DTaP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MMR</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highlight>
                            <a:srgbClr val="F2F2F2"/>
                          </a:highlight>
                          <a:latin typeface="Calibri"/>
                        </a:rPr>
                        <a:t>HepB</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VAR</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Tdap</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extLst>
                  <a:ext uri="{0D108BD9-81ED-4DB2-BD59-A6C34878D82A}">
                    <a16:rowId xmlns:a16="http://schemas.microsoft.com/office/drawing/2014/main" val="1523993256"/>
                  </a:ext>
                </a:extLst>
              </a:tr>
              <a:tr h="358237">
                <a:tc>
                  <a:txBody>
                    <a:bodyPr/>
                    <a:lstStyle/>
                    <a:p>
                      <a:pPr algn="ctr" fontAlgn="b"/>
                      <a:r>
                        <a:rPr lang="en-US" sz="1000" b="0" i="0" u="none" strike="noStrike" dirty="0">
                          <a:solidFill>
                            <a:srgbClr val="000000"/>
                          </a:solidFill>
                          <a:effectLst/>
                          <a:latin typeface="Calibri"/>
                        </a:rPr>
                        <a:t>1.</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Seven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1191369687"/>
                  </a:ext>
                </a:extLst>
              </a:tr>
              <a:tr h="358237">
                <a:tc>
                  <a:txBody>
                    <a:bodyPr/>
                    <a:lstStyle/>
                    <a:p>
                      <a:pPr algn="ctr" fontAlgn="b"/>
                      <a:r>
                        <a:rPr lang="en-US" sz="1000" b="0" i="0" u="none" strike="noStrike" dirty="0">
                          <a:solidFill>
                            <a:srgbClr val="000000"/>
                          </a:solidFill>
                          <a:effectLst/>
                          <a:latin typeface="Calibri"/>
                        </a:rPr>
                        <a:t>2.</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Eight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 </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543345356"/>
                  </a:ext>
                </a:extLst>
              </a:tr>
              <a:tr h="358237">
                <a:tc>
                  <a:txBody>
                    <a:bodyPr/>
                    <a:lstStyle/>
                    <a:p>
                      <a:pPr algn="ctr" fontAlgn="b"/>
                      <a:r>
                        <a:rPr lang="en-US" sz="1000" b="0" i="0" u="none" strike="noStrike" dirty="0">
                          <a:solidFill>
                            <a:srgbClr val="000000"/>
                          </a:solidFill>
                          <a:effectLst/>
                          <a:latin typeface="Calibri"/>
                        </a:rPr>
                        <a:t>3.</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Nine</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700" b="1" i="0" u="none" strike="noStrike" noProof="0" dirty="0">
                          <a:solidFill>
                            <a:srgbClr val="000000"/>
                          </a:solidFill>
                          <a:effectLst/>
                          <a:latin typeface="Calibri"/>
                        </a:rPr>
                        <a:t>X </a:t>
                      </a:r>
                      <a:endParaRPr lang="en-US" dirty="0"/>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002846001"/>
                  </a:ext>
                </a:extLst>
              </a:tr>
              <a:tr h="358237">
                <a:tc>
                  <a:txBody>
                    <a:bodyPr/>
                    <a:lstStyle/>
                    <a:p>
                      <a:pPr algn="ctr" fontAlgn="b"/>
                      <a:r>
                        <a:rPr lang="en-US" sz="1000" b="0" i="0" u="none" strike="noStrike" dirty="0">
                          <a:solidFill>
                            <a:srgbClr val="000000"/>
                          </a:solidFill>
                          <a:effectLst/>
                          <a:latin typeface="Calibri"/>
                        </a:rPr>
                        <a:t>4.</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546776007"/>
                  </a:ext>
                </a:extLst>
              </a:tr>
              <a:tr h="358237">
                <a:tc>
                  <a:txBody>
                    <a:bodyPr/>
                    <a:lstStyle/>
                    <a:p>
                      <a:pPr algn="ctr" fontAlgn="b"/>
                      <a:r>
                        <a:rPr lang="en-US" sz="1000" b="0" i="0" u="none" strike="noStrike" dirty="0">
                          <a:solidFill>
                            <a:srgbClr val="000000"/>
                          </a:solidFill>
                          <a:effectLst/>
                          <a:latin typeface="Calibri"/>
                        </a:rPr>
                        <a:t>5.</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9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923257239"/>
                  </a:ext>
                </a:extLst>
              </a:tr>
            </a:tbl>
          </a:graphicData>
        </a:graphic>
      </p:graphicFrame>
      <p:sp>
        <p:nvSpPr>
          <p:cNvPr id="4" name="Text Placeholder 3">
            <a:extLst>
              <a:ext uri="{FF2B5EF4-FFF2-40B4-BE49-F238E27FC236}">
                <a16:creationId xmlns:a16="http://schemas.microsoft.com/office/drawing/2014/main" id="{8F574B15-A77C-FEC6-4061-B003C75A530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C7AF8D1-BC71-2908-DDAA-67283194DA04}"/>
              </a:ext>
            </a:extLst>
          </p:cNvPr>
          <p:cNvSpPr>
            <a:spLocks noGrp="1"/>
          </p:cNvSpPr>
          <p:nvPr>
            <p:ph type="sldNum" sz="quarter" idx="12"/>
          </p:nvPr>
        </p:nvSpPr>
        <p:spPr/>
        <p:txBody>
          <a:bodyPr/>
          <a:lstStyle/>
          <a:p>
            <a:fld id="{13D703BF-151A-0D40-8508-CABBAD09F9A9}" type="slidenum">
              <a:rPr lang="en-US" smtClean="0"/>
              <a:t>46</a:t>
            </a:fld>
            <a:endParaRPr lang="en-US"/>
          </a:p>
        </p:txBody>
      </p:sp>
      <p:sp>
        <p:nvSpPr>
          <p:cNvPr id="3" name="TextBox 2">
            <a:extLst>
              <a:ext uri="{FF2B5EF4-FFF2-40B4-BE49-F238E27FC236}">
                <a16:creationId xmlns:a16="http://schemas.microsoft.com/office/drawing/2014/main" id="{4A2F6E81-AC77-2D9F-81CA-DF117021E4FE}"/>
              </a:ext>
            </a:extLst>
          </p:cNvPr>
          <p:cNvSpPr txBox="1"/>
          <p:nvPr/>
        </p:nvSpPr>
        <p:spPr>
          <a:xfrm>
            <a:off x="1935126" y="8028617"/>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901364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a:latin typeface="Century Gothic"/>
              </a:rPr>
              <a:t>Special Situations</a:t>
            </a:r>
            <a:endParaRPr lang="en-US"/>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691514" y="1463097"/>
            <a:ext cx="8675371" cy="5184417"/>
          </a:xfrm>
        </p:spPr>
        <p:txBody>
          <a:bodyPr vert="horz" lIns="91440" tIns="45720" rIns="91440" bIns="45720" rtlCol="0" anchor="t">
            <a:noAutofit/>
          </a:bodyPr>
          <a:lstStyle/>
          <a:p>
            <a:pPr marL="0" indent="0">
              <a:spcAft>
                <a:spcPts val="1000"/>
              </a:spcAft>
              <a:buNone/>
            </a:pPr>
            <a:r>
              <a:rPr lang="en" sz="3200" b="1" dirty="0">
                <a:solidFill>
                  <a:schemeClr val="accent5">
                    <a:lumMod val="50000"/>
                  </a:schemeClr>
                </a:solidFill>
                <a:latin typeface="Calibri"/>
                <a:cs typeface="Arial"/>
              </a:rPr>
              <a:t>Transfer students within U.S.:</a:t>
            </a:r>
            <a:r>
              <a:rPr lang="en" sz="3200" dirty="0">
                <a:solidFill>
                  <a:schemeClr val="accent5">
                    <a:lumMod val="50000"/>
                  </a:schemeClr>
                </a:solidFill>
                <a:latin typeface="Calibri"/>
                <a:cs typeface="Arial"/>
              </a:rPr>
              <a:t> </a:t>
            </a:r>
            <a:endParaRPr lang="en-US" sz="3200" dirty="0">
              <a:solidFill>
                <a:schemeClr val="accent5">
                  <a:lumMod val="50000"/>
                </a:schemeClr>
              </a:solidFill>
              <a:cs typeface="Calibri"/>
            </a:endParaRPr>
          </a:p>
          <a:p>
            <a:pPr marL="1131570" lvl="1" indent="-457200">
              <a:spcAft>
                <a:spcPts val="1000"/>
              </a:spcAft>
            </a:pPr>
            <a:r>
              <a:rPr lang="en" sz="2600" dirty="0">
                <a:latin typeface="Calibri"/>
                <a:cs typeface="Arial"/>
              </a:rPr>
              <a:t>May allow up to 30 school days for records to arrive</a:t>
            </a:r>
            <a:endParaRPr lang="en" sz="2600" dirty="0">
              <a:latin typeface="Calibri"/>
              <a:cs typeface="Calibri"/>
            </a:endParaRPr>
          </a:p>
          <a:p>
            <a:pPr marL="1131570" lvl="1" indent="-457200">
              <a:spcAft>
                <a:spcPts val="1000"/>
              </a:spcAft>
            </a:pPr>
            <a:r>
              <a:rPr lang="en" sz="2600" dirty="0">
                <a:latin typeface="Calibri"/>
                <a:cs typeface="Arial"/>
              </a:rPr>
              <a:t>When records arrive, if missing doses: may allow up to 10-school day deadline</a:t>
            </a:r>
          </a:p>
          <a:p>
            <a:pPr marL="0" indent="0">
              <a:spcAft>
                <a:spcPts val="1000"/>
              </a:spcAft>
              <a:buNone/>
            </a:pPr>
            <a:r>
              <a:rPr lang="en" sz="3200" b="1" dirty="0">
                <a:solidFill>
                  <a:schemeClr val="accent5">
                    <a:lumMod val="50000"/>
                  </a:schemeClr>
                </a:solidFill>
                <a:latin typeface="Calibri"/>
                <a:cs typeface="Calibri"/>
              </a:rPr>
              <a:t>Students in foster care or experiencing homelessness:</a:t>
            </a:r>
            <a:r>
              <a:rPr lang="en" sz="3200" dirty="0">
                <a:solidFill>
                  <a:schemeClr val="accent5">
                    <a:lumMod val="50000"/>
                  </a:schemeClr>
                </a:solidFill>
                <a:latin typeface="Calibri"/>
                <a:cs typeface="Calibri"/>
              </a:rPr>
              <a:t> </a:t>
            </a:r>
          </a:p>
          <a:p>
            <a:pPr marL="1131570" lvl="1" indent="-457200">
              <a:spcAft>
                <a:spcPts val="1000"/>
              </a:spcAft>
            </a:pPr>
            <a:r>
              <a:rPr lang="en" sz="2600" dirty="0">
                <a:latin typeface="Calibri"/>
                <a:cs typeface="Calibri"/>
              </a:rPr>
              <a:t>Enroll immediately, even if immunization records are missing or unavailable. Follow up according to conditional admission schedule</a:t>
            </a:r>
            <a:endParaRPr lang="en" sz="2600" dirty="0">
              <a:cs typeface="Calibri"/>
            </a:endParaRPr>
          </a:p>
          <a:p>
            <a:pPr marL="0" indent="0">
              <a:spcAft>
                <a:spcPts val="1000"/>
              </a:spcAft>
              <a:buNone/>
            </a:pPr>
            <a:r>
              <a:rPr lang="en" sz="3200" b="1" dirty="0">
                <a:solidFill>
                  <a:schemeClr val="accent5">
                    <a:lumMod val="50000"/>
                  </a:schemeClr>
                </a:solidFill>
                <a:latin typeface="Calibri" panose="020F0502020204030204"/>
                <a:cs typeface="Calibri"/>
              </a:rPr>
              <a:t>18+ years old:</a:t>
            </a:r>
            <a:r>
              <a:rPr lang="en" sz="3000" dirty="0">
                <a:solidFill>
                  <a:schemeClr val="accent5">
                    <a:lumMod val="50000"/>
                  </a:schemeClr>
                </a:solidFill>
                <a:latin typeface="Calibri"/>
                <a:cs typeface="Calibri"/>
              </a:rPr>
              <a:t> </a:t>
            </a:r>
            <a:r>
              <a:rPr lang="en" sz="3000" dirty="0">
                <a:latin typeface="Calibri"/>
                <a:cs typeface="Calibri"/>
              </a:rPr>
              <a:t>Not subject to requirements</a:t>
            </a:r>
            <a:endParaRPr lang="en-US" sz="3000" dirty="0">
              <a:latin typeface="Calibri" panose="020F0502020204030204"/>
              <a:cs typeface="Calibri"/>
            </a:endParaRPr>
          </a:p>
          <a:p>
            <a:endParaRPr lang="en-US" sz="3050" dirty="0">
              <a:latin typeface="Calibri" panose="020F0502020204030204"/>
              <a:cs typeface="Calibri"/>
            </a:endParaRPr>
          </a:p>
        </p:txBody>
      </p:sp>
      <p:sp>
        <p:nvSpPr>
          <p:cNvPr id="4" name="Text Placeholder 3">
            <a:extLst>
              <a:ext uri="{FF2B5EF4-FFF2-40B4-BE49-F238E27FC236}">
                <a16:creationId xmlns:a16="http://schemas.microsoft.com/office/drawing/2014/main" id="{0322671A-B9AE-46E5-7018-00FB6E31E75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47</a:t>
            </a:fld>
            <a:endParaRPr lang="en-US"/>
          </a:p>
        </p:txBody>
      </p:sp>
      <p:sp>
        <p:nvSpPr>
          <p:cNvPr id="6" name="TextBox 5">
            <a:extLst>
              <a:ext uri="{FF2B5EF4-FFF2-40B4-BE49-F238E27FC236}">
                <a16:creationId xmlns:a16="http://schemas.microsoft.com/office/drawing/2014/main" id="{B8A879D3-15D1-49AA-CD26-90C3FD841C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365991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dirty="0">
                <a:solidFill>
                  <a:srgbClr val="2F5597"/>
                </a:solidFill>
                <a:latin typeface="Century Gothic"/>
                <a:cs typeface="Arial"/>
              </a:rPr>
              <a:t>More Special Situations</a:t>
            </a:r>
            <a:endParaRPr lang="en-US" dirty="0"/>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584863" y="1336097"/>
            <a:ext cx="9219538" cy="5184417"/>
          </a:xfrm>
        </p:spPr>
        <p:txBody>
          <a:bodyPr vert="horz" lIns="91440" tIns="45720" rIns="91440" bIns="45720" rtlCol="0" anchor="t">
            <a:noAutofit/>
          </a:bodyPr>
          <a:lstStyle/>
          <a:p>
            <a:pPr marL="0" indent="0">
              <a:spcAft>
                <a:spcPts val="400"/>
              </a:spcAft>
              <a:buNone/>
            </a:pPr>
            <a:r>
              <a:rPr lang="en" sz="3200" b="1" dirty="0">
                <a:solidFill>
                  <a:schemeClr val="accent5">
                    <a:lumMod val="50000"/>
                  </a:schemeClr>
                </a:solidFill>
                <a:latin typeface="Calibri"/>
                <a:cs typeface="Arial"/>
              </a:rPr>
              <a:t>Dose given too early: </a:t>
            </a:r>
            <a:endParaRPr lang="en" sz="3000" b="1" dirty="0">
              <a:solidFill>
                <a:schemeClr val="accent5">
                  <a:lumMod val="50000"/>
                </a:schemeClr>
              </a:solidFill>
              <a:latin typeface="Calibri"/>
              <a:cs typeface="Arial"/>
            </a:endParaRPr>
          </a:p>
          <a:p>
            <a:pPr lvl="1">
              <a:spcAft>
                <a:spcPts val="400"/>
              </a:spcAft>
            </a:pPr>
            <a:r>
              <a:rPr lang="en" sz="2600" dirty="0">
                <a:latin typeface="Calibri"/>
                <a:cs typeface="Arial"/>
              </a:rPr>
              <a:t>If the dose date is before </a:t>
            </a:r>
            <a:r>
              <a:rPr lang="en" sz="2600" i="1" dirty="0">
                <a:latin typeface="Calibri"/>
                <a:cs typeface="Arial"/>
              </a:rPr>
              <a:t>Earliest Dose </a:t>
            </a:r>
            <a:br>
              <a:rPr lang="en" sz="2600" i="1" dirty="0">
                <a:latin typeface="Calibri"/>
                <a:cs typeface="Arial"/>
              </a:rPr>
            </a:br>
            <a:r>
              <a:rPr lang="en" sz="2600" i="1" dirty="0">
                <a:latin typeface="Calibri"/>
                <a:cs typeface="Arial"/>
              </a:rPr>
              <a:t>May be Given </a:t>
            </a:r>
            <a:r>
              <a:rPr lang="en" sz="2600" dirty="0">
                <a:latin typeface="Calibri"/>
                <a:cs typeface="Arial"/>
              </a:rPr>
              <a:t>date, the dose still counts. </a:t>
            </a:r>
            <a:endParaRPr lang="en-US" sz="2600" dirty="0">
              <a:solidFill>
                <a:srgbClr val="212121"/>
              </a:solidFill>
              <a:latin typeface="Calibri"/>
              <a:cs typeface="Arial"/>
            </a:endParaRPr>
          </a:p>
          <a:p>
            <a:pPr marL="0" indent="0">
              <a:spcAft>
                <a:spcPts val="400"/>
              </a:spcAft>
              <a:buNone/>
            </a:pPr>
            <a:r>
              <a:rPr lang="en" sz="3200" b="1" dirty="0">
                <a:solidFill>
                  <a:schemeClr val="accent5">
                    <a:lumMod val="50000"/>
                  </a:schemeClr>
                </a:solidFill>
                <a:latin typeface="Calibri"/>
                <a:cs typeface="Arial"/>
              </a:rPr>
              <a:t>Missing Hep B at 7</a:t>
            </a:r>
            <a:r>
              <a:rPr lang="en" sz="3200" b="1" baseline="30000" dirty="0">
                <a:solidFill>
                  <a:schemeClr val="accent5">
                    <a:lumMod val="50000"/>
                  </a:schemeClr>
                </a:solidFill>
                <a:latin typeface="Calibri"/>
                <a:cs typeface="Arial"/>
              </a:rPr>
              <a:t>th</a:t>
            </a:r>
            <a:r>
              <a:rPr lang="en" sz="3200" b="1" dirty="0">
                <a:solidFill>
                  <a:schemeClr val="accent5">
                    <a:lumMod val="50000"/>
                  </a:schemeClr>
                </a:solidFill>
                <a:latin typeface="Calibri"/>
                <a:cs typeface="Arial"/>
              </a:rPr>
              <a:t> grade:</a:t>
            </a:r>
            <a:endParaRPr lang="en" sz="3000" b="1" dirty="0">
              <a:solidFill>
                <a:schemeClr val="accent5">
                  <a:lumMod val="50000"/>
                </a:schemeClr>
              </a:solidFill>
              <a:latin typeface="Calibri"/>
              <a:cs typeface="Arial"/>
            </a:endParaRPr>
          </a:p>
          <a:p>
            <a:pPr marL="502920" lvl="1" indent="0">
              <a:spcAft>
                <a:spcPts val="400"/>
              </a:spcAft>
              <a:buNone/>
            </a:pPr>
            <a:r>
              <a:rPr lang="en-US" sz="2600" dirty="0">
                <a:latin typeface="Calibri"/>
                <a:cs typeface="Arial"/>
              </a:rPr>
              <a:t>Students must complete the series after 7</a:t>
            </a:r>
            <a:r>
              <a:rPr lang="en-US" sz="2600" baseline="30000" dirty="0">
                <a:latin typeface="Calibri"/>
                <a:cs typeface="Arial"/>
              </a:rPr>
              <a:t>th</a:t>
            </a:r>
            <a:r>
              <a:rPr lang="en-US" sz="2600" dirty="0">
                <a:latin typeface="Calibri"/>
                <a:cs typeface="Arial"/>
              </a:rPr>
              <a:t> grade:</a:t>
            </a:r>
          </a:p>
          <a:p>
            <a:pPr lvl="1">
              <a:spcAft>
                <a:spcPts val="400"/>
              </a:spcAft>
            </a:pPr>
            <a:r>
              <a:rPr lang="en-US" sz="2600" dirty="0">
                <a:latin typeface="Calibri"/>
                <a:cs typeface="Arial"/>
              </a:rPr>
              <a:t>when next considered to be an admission at 8th-12th grade OR</a:t>
            </a:r>
          </a:p>
          <a:p>
            <a:pPr lvl="1">
              <a:spcAft>
                <a:spcPts val="400"/>
              </a:spcAft>
            </a:pPr>
            <a:r>
              <a:rPr lang="en-US" sz="2600" dirty="0"/>
              <a:t>at 8th grade entry: if ever attended K in CA or were admitted to any grade except 7th at any time after 7/1/2019</a:t>
            </a:r>
          </a:p>
          <a:p>
            <a:pPr marL="0" indent="0">
              <a:spcAft>
                <a:spcPts val="1000"/>
              </a:spcAft>
              <a:buNone/>
            </a:pPr>
            <a:r>
              <a:rPr lang="en" sz="3200" b="1" dirty="0">
                <a:solidFill>
                  <a:schemeClr val="accent5">
                    <a:lumMod val="50000"/>
                  </a:schemeClr>
                </a:solidFill>
                <a:latin typeface="Calibri"/>
                <a:cs typeface="Arial"/>
              </a:rPr>
              <a:t>OPV and international students:</a:t>
            </a:r>
            <a:r>
              <a:rPr lang="en" sz="3000" dirty="0">
                <a:solidFill>
                  <a:schemeClr val="accent5">
                    <a:lumMod val="50000"/>
                  </a:schemeClr>
                </a:solidFill>
                <a:latin typeface="Calibri"/>
                <a:cs typeface="Arial"/>
              </a:rPr>
              <a:t> </a:t>
            </a:r>
          </a:p>
          <a:p>
            <a:pPr lvl="1">
              <a:spcAft>
                <a:spcPts val="1000"/>
              </a:spcAft>
            </a:pPr>
            <a:r>
              <a:rPr lang="en" sz="2600" dirty="0">
                <a:solidFill>
                  <a:srgbClr val="212121"/>
                </a:solidFill>
                <a:latin typeface="Calibri"/>
                <a:cs typeface="Arial"/>
              </a:rPr>
              <a:t>Doses of OPV given on or after April 1, 2016, do not count. </a:t>
            </a:r>
            <a:br>
              <a:rPr lang="en" sz="2600" dirty="0">
                <a:solidFill>
                  <a:srgbClr val="212121"/>
                </a:solidFill>
                <a:latin typeface="Calibri"/>
                <a:cs typeface="Arial"/>
              </a:rPr>
            </a:br>
            <a:r>
              <a:rPr lang="en" sz="2600" dirty="0">
                <a:solidFill>
                  <a:srgbClr val="212121"/>
                </a:solidFill>
                <a:latin typeface="Calibri"/>
                <a:cs typeface="Arial"/>
              </a:rPr>
              <a:t>The student must show proof of IPV.</a:t>
            </a:r>
            <a:endParaRPr lang="en-US" sz="2600" dirty="0">
              <a:latin typeface="Calibri"/>
              <a:cs typeface="Arial"/>
            </a:endParaRPr>
          </a:p>
        </p:txBody>
      </p:sp>
      <p:pic>
        <p:nvPicPr>
          <p:cNvPr id="6" name="Picture 5">
            <a:extLst>
              <a:ext uri="{FF2B5EF4-FFF2-40B4-BE49-F238E27FC236}">
                <a16:creationId xmlns:a16="http://schemas.microsoft.com/office/drawing/2014/main" id="{4BC6EC64-5A2A-421F-0F51-3F98EB1A7F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36602" y="265604"/>
            <a:ext cx="1970085" cy="2400070"/>
          </a:xfrm>
          <a:prstGeom prst="rect">
            <a:avLst/>
          </a:prstGeom>
        </p:spPr>
      </p:pic>
      <p:sp>
        <p:nvSpPr>
          <p:cNvPr id="4" name="Text Placeholder 3">
            <a:extLst>
              <a:ext uri="{FF2B5EF4-FFF2-40B4-BE49-F238E27FC236}">
                <a16:creationId xmlns:a16="http://schemas.microsoft.com/office/drawing/2014/main" id="{0322671A-B9AE-46E5-7018-00FB6E31E75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48</a:t>
            </a:fld>
            <a:endParaRPr lang="en-US"/>
          </a:p>
        </p:txBody>
      </p:sp>
      <p:sp>
        <p:nvSpPr>
          <p:cNvPr id="7" name="TextBox 6">
            <a:extLst>
              <a:ext uri="{FF2B5EF4-FFF2-40B4-BE49-F238E27FC236}">
                <a16:creationId xmlns:a16="http://schemas.microsoft.com/office/drawing/2014/main" id="{92BD1EFA-F6D5-3884-5054-8A8C3CB6C24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10539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ShotsForSchool.org</a:t>
            </a:r>
            <a:endParaRPr lang="en-US"/>
          </a:p>
        </p:txBody>
      </p:sp>
      <p:pic>
        <p:nvPicPr>
          <p:cNvPr id="6" name="Content Placeholder 5">
            <a:extLst>
              <a:ext uri="{FF2B5EF4-FFF2-40B4-BE49-F238E27FC236}">
                <a16:creationId xmlns:a16="http://schemas.microsoft.com/office/drawing/2014/main" id="{9B2775D7-2972-5D0F-1420-BE5CCF2D9944}"/>
              </a:ext>
              <a:ext uri="{C183D7F6-B498-43B3-948B-1728B52AA6E4}">
                <adec:decorative xmlns:adec="http://schemas.microsoft.com/office/drawing/2017/decorative" val="1"/>
              </a:ext>
            </a:extLst>
          </p:cNvPr>
          <p:cNvPicPr>
            <a:picLocks noGrp="1" noChangeAspect="1"/>
          </p:cNvPicPr>
          <p:nvPr>
            <p:ph idx="4294967295"/>
          </p:nvPr>
        </p:nvPicPr>
        <p:blipFill rotWithShape="1">
          <a:blip r:embed="rId3"/>
          <a:srcRect l="1378" t="1260" r="1060" b="7651"/>
          <a:stretch/>
        </p:blipFill>
        <p:spPr>
          <a:xfrm>
            <a:off x="777151" y="1537810"/>
            <a:ext cx="8624887" cy="5359400"/>
          </a:xfrm>
          <a:ln>
            <a:solidFill>
              <a:schemeClr val="bg1">
                <a:lumMod val="50000"/>
              </a:schemeClr>
            </a:solidFill>
          </a:ln>
        </p:spPr>
      </p:pic>
      <p:sp>
        <p:nvSpPr>
          <p:cNvPr id="8" name="Arrow: Right 7">
            <a:extLst>
              <a:ext uri="{FF2B5EF4-FFF2-40B4-BE49-F238E27FC236}">
                <a16:creationId xmlns:a16="http://schemas.microsoft.com/office/drawing/2014/main" id="{5BE96D0B-71DE-8EFD-AF9D-121156A2D8EE}"/>
              </a:ext>
              <a:ext uri="{C183D7F6-B498-43B3-948B-1728B52AA6E4}">
                <adec:decorative xmlns:adec="http://schemas.microsoft.com/office/drawing/2017/decorative" val="1"/>
              </a:ext>
            </a:extLst>
          </p:cNvPr>
          <p:cNvSpPr/>
          <p:nvPr/>
        </p:nvSpPr>
        <p:spPr>
          <a:xfrm>
            <a:off x="350301" y="372529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3B86F15-E656-110A-5AF4-4380B1E7A8DF}"/>
              </a:ext>
              <a:ext uri="{C183D7F6-B498-43B3-948B-1728B52AA6E4}">
                <adec:decorative xmlns:adec="http://schemas.microsoft.com/office/drawing/2017/decorative" val="1"/>
              </a:ext>
            </a:extLst>
          </p:cNvPr>
          <p:cNvSpPr/>
          <p:nvPr/>
        </p:nvSpPr>
        <p:spPr>
          <a:xfrm>
            <a:off x="2102442" y="369884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49</a:t>
            </a:fld>
            <a:endParaRPr lang="en-US"/>
          </a:p>
        </p:txBody>
      </p:sp>
      <p:sp>
        <p:nvSpPr>
          <p:cNvPr id="3" name="TextBox 2">
            <a:extLst>
              <a:ext uri="{FF2B5EF4-FFF2-40B4-BE49-F238E27FC236}">
                <a16:creationId xmlns:a16="http://schemas.microsoft.com/office/drawing/2014/main" id="{38A2A319-F0E4-B760-2B8C-0DA12D837F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71367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Blue Card</a:t>
            </a:r>
            <a:endParaRPr lang="en-US"/>
          </a:p>
        </p:txBody>
      </p:sp>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5</a:t>
            </a:fld>
            <a:endParaRPr lang="en-US"/>
          </a:p>
        </p:txBody>
      </p:sp>
      <p:pic>
        <p:nvPicPr>
          <p:cNvPr id="9" name="Picture 8" descr="Vaccine section of Blue Card to file in dates that each dose was given.">
            <a:extLst>
              <a:ext uri="{FF2B5EF4-FFF2-40B4-BE49-F238E27FC236}">
                <a16:creationId xmlns:a16="http://schemas.microsoft.com/office/drawing/2014/main" id="{D3622846-004E-664E-CAE4-63F32E787113}"/>
              </a:ext>
            </a:extLst>
          </p:cNvPr>
          <p:cNvPicPr>
            <a:picLocks noChangeAspect="1"/>
          </p:cNvPicPr>
          <p:nvPr/>
        </p:nvPicPr>
        <p:blipFill rotWithShape="1">
          <a:blip r:embed="rId3">
            <a:extLst>
              <a:ext uri="{28A0092B-C50C-407E-A947-70E740481C1C}">
                <a14:useLocalDpi xmlns:a14="http://schemas.microsoft.com/office/drawing/2010/main" val="0"/>
              </a:ext>
            </a:extLst>
          </a:blip>
          <a:srcRect l="1103" t="1714" r="883" b="4571"/>
          <a:stretch/>
        </p:blipFill>
        <p:spPr>
          <a:xfrm>
            <a:off x="726959" y="1340531"/>
            <a:ext cx="7683153" cy="5660675"/>
          </a:xfrm>
          <a:prstGeom prst="rect">
            <a:avLst/>
          </a:prstGeom>
          <a:ln>
            <a:solidFill>
              <a:schemeClr val="tx1"/>
            </a:solidFill>
          </a:ln>
        </p:spPr>
      </p:pic>
      <p:sp>
        <p:nvSpPr>
          <p:cNvPr id="11" name="Rounded Rectangle 10">
            <a:extLst>
              <a:ext uri="{FF2B5EF4-FFF2-40B4-BE49-F238E27FC236}">
                <a16:creationId xmlns:a16="http://schemas.microsoft.com/office/drawing/2014/main" id="{15351E53-8C83-D62F-A8D0-A4567182E858}"/>
              </a:ext>
              <a:ext uri="{C183D7F6-B498-43B3-948B-1728B52AA6E4}">
                <adec:decorative xmlns:adec="http://schemas.microsoft.com/office/drawing/2017/decorative" val="1"/>
              </a:ext>
            </a:extLst>
          </p:cNvPr>
          <p:cNvSpPr/>
          <p:nvPr/>
        </p:nvSpPr>
        <p:spPr>
          <a:xfrm>
            <a:off x="6413542" y="2891644"/>
            <a:ext cx="1970076" cy="256817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084824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Resources</a:t>
            </a:r>
            <a:endParaRPr lang="en-US"/>
          </a:p>
        </p:txBody>
      </p:sp>
      <p:pic>
        <p:nvPicPr>
          <p:cNvPr id="3" name="Picture 2">
            <a:extLst>
              <a:ext uri="{FF2B5EF4-FFF2-40B4-BE49-F238E27FC236}">
                <a16:creationId xmlns:a16="http://schemas.microsoft.com/office/drawing/2014/main" id="{0692DBD8-6005-6915-3130-94708C5BE6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1112" y="1328767"/>
            <a:ext cx="4257307" cy="5363379"/>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D79C8C14-ECE7-6B7B-BC29-EFDAD94D24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29200" y="1328767"/>
            <a:ext cx="4822378" cy="3636502"/>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50</a:t>
            </a:fld>
            <a:endParaRPr lang="en-US"/>
          </a:p>
        </p:txBody>
      </p:sp>
      <p:sp>
        <p:nvSpPr>
          <p:cNvPr id="6" name="TextBox 5">
            <a:extLst>
              <a:ext uri="{FF2B5EF4-FFF2-40B4-BE49-F238E27FC236}">
                <a16:creationId xmlns:a16="http://schemas.microsoft.com/office/drawing/2014/main" id="{49BFA0A9-914F-2CEF-E2D1-73B06772E03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65511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Answers</a:t>
            </a:r>
            <a:endParaRPr lang="en-US"/>
          </a:p>
        </p:txBody>
      </p:sp>
      <p:pic>
        <p:nvPicPr>
          <p:cNvPr id="6" name="Picture 5">
            <a:extLst>
              <a:ext uri="{FF2B5EF4-FFF2-40B4-BE49-F238E27FC236}">
                <a16:creationId xmlns:a16="http://schemas.microsoft.com/office/drawing/2014/main" id="{C75B3414-CD04-A95B-2356-517738F543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4952" y="1398479"/>
            <a:ext cx="2680934" cy="3458880"/>
          </a:xfrm>
          <a:prstGeom prst="rect">
            <a:avLst/>
          </a:prstGeom>
        </p:spPr>
      </p:pic>
      <p:pic>
        <p:nvPicPr>
          <p:cNvPr id="7" name="Picture 6">
            <a:extLst>
              <a:ext uri="{FF2B5EF4-FFF2-40B4-BE49-F238E27FC236}">
                <a16:creationId xmlns:a16="http://schemas.microsoft.com/office/drawing/2014/main" id="{F361BD46-4ACF-F4D1-E728-AA98CD1321D4}"/>
              </a:ext>
              <a:ext uri="{C183D7F6-B498-43B3-948B-1728B52AA6E4}">
                <adec:decorative xmlns:adec="http://schemas.microsoft.com/office/drawing/2017/decorative" val="1"/>
              </a:ext>
            </a:extLst>
          </p:cNvPr>
          <p:cNvPicPr>
            <a:picLocks noChangeAspect="1"/>
          </p:cNvPicPr>
          <p:nvPr/>
        </p:nvPicPr>
        <p:blipFill rotWithShape="1">
          <a:blip r:embed="rId4"/>
          <a:srcRect r="25782" b="364"/>
          <a:stretch/>
        </p:blipFill>
        <p:spPr>
          <a:xfrm>
            <a:off x="4363071" y="2433650"/>
            <a:ext cx="5181439" cy="3614360"/>
          </a:xfrm>
          <a:prstGeom prst="rect">
            <a:avLst/>
          </a:prstGeom>
          <a:ln>
            <a:solidFill>
              <a:schemeClr val="bg1">
                <a:lumMod val="50000"/>
              </a:schemeClr>
            </a:solidFill>
          </a:ln>
        </p:spPr>
      </p:pic>
      <p:sp>
        <p:nvSpPr>
          <p:cNvPr id="10" name="Arrow: Right 9">
            <a:extLst>
              <a:ext uri="{FF2B5EF4-FFF2-40B4-BE49-F238E27FC236}">
                <a16:creationId xmlns:a16="http://schemas.microsoft.com/office/drawing/2014/main" id="{52AC7F4A-F686-0214-DA98-1BC6D2819EB9}"/>
              </a:ext>
              <a:ext uri="{C183D7F6-B498-43B3-948B-1728B52AA6E4}">
                <adec:decorative xmlns:adec="http://schemas.microsoft.com/office/drawing/2017/decorative" val="1"/>
              </a:ext>
            </a:extLst>
          </p:cNvPr>
          <p:cNvSpPr/>
          <p:nvPr/>
        </p:nvSpPr>
        <p:spPr>
          <a:xfrm>
            <a:off x="3797950" y="423463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3A2BD63-05A7-5114-E954-A0A8D58ED204}"/>
              </a:ext>
              <a:ext uri="{C183D7F6-B498-43B3-948B-1728B52AA6E4}">
                <adec:decorative xmlns:adec="http://schemas.microsoft.com/office/drawing/2017/decorative" val="1"/>
              </a:ext>
            </a:extLst>
          </p:cNvPr>
          <p:cNvSpPr/>
          <p:nvPr/>
        </p:nvSpPr>
        <p:spPr>
          <a:xfrm>
            <a:off x="5093492" y="474398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BF18B3-73F1-8804-9B80-406EBDA44846}"/>
              </a:ext>
            </a:extLst>
          </p:cNvPr>
          <p:cNvSpPr txBox="1"/>
          <p:nvPr/>
        </p:nvSpPr>
        <p:spPr>
          <a:xfrm>
            <a:off x="609599" y="6457949"/>
            <a:ext cx="4924169" cy="80021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solidFill>
                  <a:srgbClr val="202020"/>
                </a:solidFill>
                <a:ea typeface="+mn-lt"/>
                <a:cs typeface="+mn-lt"/>
              </a:rPr>
              <a:t>Send questions to [your email]</a:t>
            </a:r>
            <a:endParaRPr lang="en-US" sz="2800">
              <a:solidFill>
                <a:srgbClr val="0071BC"/>
              </a:solidFill>
              <a:cs typeface="Calibri"/>
            </a:endParaRPr>
          </a:p>
          <a:p>
            <a:pPr algn="l"/>
            <a:endParaRPr lang="en-US" dirty="0">
              <a:cs typeface="Calibri"/>
            </a:endParaRPr>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51</a:t>
            </a:fld>
            <a:endParaRPr lang="en-US"/>
          </a:p>
        </p:txBody>
      </p:sp>
      <p:sp>
        <p:nvSpPr>
          <p:cNvPr id="3" name="TextBox 2">
            <a:extLst>
              <a:ext uri="{FF2B5EF4-FFF2-40B4-BE49-F238E27FC236}">
                <a16:creationId xmlns:a16="http://schemas.microsoft.com/office/drawing/2014/main" id="{3062987D-F99A-7B80-BDFB-57D0C289BB6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0274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FAB4-4E8F-74DE-0F52-859A27B2B21B}"/>
              </a:ext>
            </a:extLst>
          </p:cNvPr>
          <p:cNvSpPr>
            <a:spLocks noGrp="1"/>
          </p:cNvSpPr>
          <p:nvPr>
            <p:ph type="title"/>
          </p:nvPr>
        </p:nvSpPr>
        <p:spPr/>
        <p:txBody>
          <a:bodyPr/>
          <a:lstStyle/>
          <a:p>
            <a:r>
              <a:rPr lang="en-US" dirty="0"/>
              <a:t>Other Helpful Websites</a:t>
            </a:r>
          </a:p>
        </p:txBody>
      </p:sp>
      <p:sp>
        <p:nvSpPr>
          <p:cNvPr id="6" name="Content Placeholder 5">
            <a:extLst>
              <a:ext uri="{FF2B5EF4-FFF2-40B4-BE49-F238E27FC236}">
                <a16:creationId xmlns:a16="http://schemas.microsoft.com/office/drawing/2014/main" id="{5965977C-B8CE-C9DD-6A6E-B3A1A49D018F}"/>
              </a:ext>
            </a:extLst>
          </p:cNvPr>
          <p:cNvSpPr txBox="1">
            <a:spLocks noGrp="1"/>
          </p:cNvSpPr>
          <p:nvPr>
            <p:ph idx="1"/>
          </p:nvPr>
        </p:nvSpPr>
        <p:spPr>
          <a:xfrm>
            <a:off x="691516" y="1616932"/>
            <a:ext cx="8675370" cy="4213782"/>
          </a:xfrm>
          <a:prstGeom prst="rect">
            <a:avLst/>
          </a:prstGeom>
          <a:noFill/>
        </p:spPr>
        <p:txBody>
          <a:bodyPr wrap="square" rtlCol="0">
            <a:spAutoFit/>
          </a:bodyPr>
          <a:lstStyle/>
          <a:p>
            <a:pPr algn="l"/>
            <a:r>
              <a:rPr lang="en-US" b="1" dirty="0"/>
              <a:t>Check medical exemptions at:</a:t>
            </a:r>
            <a:br>
              <a:rPr lang="en-US" b="1" dirty="0"/>
            </a:br>
            <a:r>
              <a:rPr lang="en-US" b="1" u="sng" dirty="0">
                <a:solidFill>
                  <a:schemeClr val="accent5">
                    <a:lumMod val="50000"/>
                  </a:schemeClr>
                </a:solidFill>
              </a:rPr>
              <a:t>CAIR-</a:t>
            </a:r>
            <a:r>
              <a:rPr lang="en-US" b="1" u="sng" dirty="0" err="1">
                <a:solidFill>
                  <a:schemeClr val="accent5">
                    <a:lumMod val="50000"/>
                  </a:schemeClr>
                </a:solidFill>
              </a:rPr>
              <a:t>ME.CDPH.CA.gov</a:t>
            </a:r>
            <a:br>
              <a:rPr lang="en-US" b="1" u="sng" dirty="0">
                <a:solidFill>
                  <a:schemeClr val="accent5">
                    <a:lumMod val="50000"/>
                  </a:schemeClr>
                </a:solidFill>
              </a:rPr>
            </a:br>
            <a:endParaRPr lang="en-US" b="1" u="sng" dirty="0">
              <a:solidFill>
                <a:schemeClr val="accent5">
                  <a:lumMod val="50000"/>
                </a:schemeClr>
              </a:solidFill>
            </a:endParaRPr>
          </a:p>
          <a:p>
            <a:pPr algn="l"/>
            <a:r>
              <a:rPr lang="en-US" b="1" dirty="0"/>
              <a:t>Determine if a student meets all immunization requirements using the School &amp; Child Care Roster Lookup (SCRL) :</a:t>
            </a:r>
            <a:br>
              <a:rPr lang="en-US" b="1" dirty="0"/>
            </a:br>
            <a:r>
              <a:rPr lang="en-US" b="1" u="sng" dirty="0" err="1">
                <a:solidFill>
                  <a:schemeClr val="accent5">
                    <a:lumMod val="50000"/>
                  </a:schemeClr>
                </a:solidFill>
              </a:rPr>
              <a:t>CAIRhub.CDPH.CA.gov</a:t>
            </a:r>
            <a:br>
              <a:rPr lang="en-US" b="1" dirty="0"/>
            </a:br>
            <a:endParaRPr lang="en-US" b="1" dirty="0"/>
          </a:p>
          <a:p>
            <a:pPr algn="l"/>
            <a:endParaRPr lang="en-US" b="1" u="sng" dirty="0">
              <a:solidFill>
                <a:schemeClr val="accent5">
                  <a:lumMod val="50000"/>
                </a:schemeClr>
              </a:solidFill>
            </a:endParaRPr>
          </a:p>
        </p:txBody>
      </p:sp>
      <p:pic>
        <p:nvPicPr>
          <p:cNvPr id="2056" name="Picture 8">
            <a:extLst>
              <a:ext uri="{FF2B5EF4-FFF2-40B4-BE49-F238E27FC236}">
                <a16:creationId xmlns:a16="http://schemas.microsoft.com/office/drawing/2014/main" id="{D9B08646-6A34-628E-7F71-858F2BB1F0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659" y="5081154"/>
            <a:ext cx="1786805" cy="1903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60D4A46-0C54-2E00-D4EC-E653E8A2647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84085A2-EAFC-6E30-4D50-DA269A31B2DD}"/>
              </a:ext>
            </a:extLst>
          </p:cNvPr>
          <p:cNvSpPr>
            <a:spLocks noGrp="1"/>
          </p:cNvSpPr>
          <p:nvPr>
            <p:ph type="sldNum" sz="quarter" idx="12"/>
          </p:nvPr>
        </p:nvSpPr>
        <p:spPr/>
        <p:txBody>
          <a:bodyPr/>
          <a:lstStyle/>
          <a:p>
            <a:fld id="{13D703BF-151A-0D40-8508-CABBAD09F9A9}" type="slidenum">
              <a:rPr lang="en-US" smtClean="0"/>
              <a:t>52</a:t>
            </a:fld>
            <a:endParaRPr lang="en-US"/>
          </a:p>
        </p:txBody>
      </p:sp>
    </p:spTree>
    <p:extLst>
      <p:ext uri="{BB962C8B-B14F-4D97-AF65-F5344CB8AC3E}">
        <p14:creationId xmlns:p14="http://schemas.microsoft.com/office/powerpoint/2010/main" val="1350048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0BB3-4791-3EC7-215D-B811E21BA71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91025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F652-E370-5E22-9181-072A1BD6C3F0}"/>
              </a:ext>
            </a:extLst>
          </p:cNvPr>
          <p:cNvSpPr>
            <a:spLocks noGrp="1"/>
          </p:cNvSpPr>
          <p:nvPr>
            <p:ph type="title"/>
          </p:nvPr>
        </p:nvSpPr>
        <p:spPr/>
        <p:txBody>
          <a:bodyPr/>
          <a:lstStyle/>
          <a:p>
            <a:r>
              <a:rPr lang="en-US"/>
              <a:t>Steps for Processing Records</a:t>
            </a:r>
          </a:p>
        </p:txBody>
      </p:sp>
      <p:sp>
        <p:nvSpPr>
          <p:cNvPr id="3" name="Content Placeholder 2">
            <a:extLst>
              <a:ext uri="{FF2B5EF4-FFF2-40B4-BE49-F238E27FC236}">
                <a16:creationId xmlns:a16="http://schemas.microsoft.com/office/drawing/2014/main" id="{301839CB-7769-4893-2640-F29E9BED5191}"/>
              </a:ext>
            </a:extLst>
          </p:cNvPr>
          <p:cNvSpPr>
            <a:spLocks noGrp="1"/>
          </p:cNvSpPr>
          <p:nvPr>
            <p:ph idx="1"/>
          </p:nvPr>
        </p:nvSpPr>
        <p:spPr/>
        <p:txBody>
          <a:bodyPr vert="horz" lIns="91440" tIns="45720" rIns="91440" bIns="45720" rtlCol="0" anchor="t">
            <a:normAutofit/>
          </a:bodyPr>
          <a:lstStyle/>
          <a:p>
            <a:pPr marL="514350" indent="-514350">
              <a:lnSpc>
                <a:spcPct val="150000"/>
              </a:lnSpc>
              <a:buFont typeface="+mj-lt"/>
              <a:buAutoNum type="arabicPeriod"/>
            </a:pPr>
            <a:r>
              <a:rPr lang="en-US" sz="3600"/>
              <a:t>Ask for child’s immunization record.</a:t>
            </a:r>
            <a:endParaRPr lang="en-US" sz="3600">
              <a:cs typeface="Calibri"/>
            </a:endParaRPr>
          </a:p>
          <a:p>
            <a:pPr marL="514350" indent="-514350">
              <a:lnSpc>
                <a:spcPct val="150000"/>
              </a:lnSpc>
              <a:buFont typeface="+mj-lt"/>
              <a:buAutoNum type="arabicPeriod"/>
            </a:pPr>
            <a:r>
              <a:rPr lang="en-US" sz="3600"/>
              <a:t>Transfer dates for doses to a Blue Card.</a:t>
            </a:r>
            <a:endParaRPr lang="en-US" sz="3600">
              <a:cs typeface="Calibri"/>
            </a:endParaRPr>
          </a:p>
          <a:p>
            <a:pPr marL="514350" indent="-514350">
              <a:lnSpc>
                <a:spcPct val="150000"/>
              </a:lnSpc>
              <a:buAutoNum type="arabicPeriod"/>
            </a:pPr>
            <a:r>
              <a:rPr lang="en-US" sz="3600"/>
              <a:t>Determine if requirements are met.</a:t>
            </a:r>
            <a:endParaRPr lang="en-US" sz="3600">
              <a:cs typeface="Calibri" panose="020F0502020204030204"/>
            </a:endParaRPr>
          </a:p>
          <a:p>
            <a:pPr lvl="1">
              <a:lnSpc>
                <a:spcPct val="150000"/>
              </a:lnSpc>
            </a:pPr>
            <a:r>
              <a:rPr lang="en-US" sz="3200"/>
              <a:t>Can the student be admitted to school?</a:t>
            </a:r>
            <a:endParaRPr lang="en-US" sz="3200">
              <a:cs typeface="Calibri"/>
            </a:endParaRPr>
          </a:p>
          <a:p>
            <a:pPr marL="514350" indent="-514350">
              <a:lnSpc>
                <a:spcPct val="150000"/>
              </a:lnSpc>
              <a:buFont typeface="+mj-lt"/>
              <a:buAutoNum type="arabicPeriod"/>
            </a:pPr>
            <a:r>
              <a:rPr lang="en-US" sz="3600"/>
              <a:t>Complete Status of Requirements section.</a:t>
            </a:r>
            <a:endParaRPr lang="en-US" sz="3600">
              <a:cs typeface="Calibri" panose="020F0502020204030204"/>
            </a:endParaRPr>
          </a:p>
          <a:p>
            <a:endParaRPr lang="en-US"/>
          </a:p>
        </p:txBody>
      </p:sp>
      <p:sp>
        <p:nvSpPr>
          <p:cNvPr id="4" name="Text Placeholder 3">
            <a:extLst>
              <a:ext uri="{FF2B5EF4-FFF2-40B4-BE49-F238E27FC236}">
                <a16:creationId xmlns:a16="http://schemas.microsoft.com/office/drawing/2014/main" id="{D3886728-14F5-718C-413C-AEA3E036E95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482BAD9-1B1F-53C0-8091-6CA77CD34789}"/>
              </a:ext>
            </a:extLst>
          </p:cNvPr>
          <p:cNvSpPr>
            <a:spLocks noGrp="1"/>
          </p:cNvSpPr>
          <p:nvPr>
            <p:ph type="sldNum" sz="quarter" idx="12"/>
          </p:nvPr>
        </p:nvSpPr>
        <p:spPr/>
        <p:txBody>
          <a:bodyPr/>
          <a:lstStyle/>
          <a:p>
            <a:fld id="{13D703BF-151A-0D40-8508-CABBAD09F9A9}" type="slidenum">
              <a:rPr lang="en-US" smtClean="0"/>
              <a:t>6</a:t>
            </a:fld>
            <a:endParaRPr lang="en-US"/>
          </a:p>
        </p:txBody>
      </p:sp>
    </p:spTree>
    <p:extLst>
      <p:ext uri="{BB962C8B-B14F-4D97-AF65-F5344CB8AC3E}">
        <p14:creationId xmlns:p14="http://schemas.microsoft.com/office/powerpoint/2010/main" val="300264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F7C1-853A-02BB-CF36-0CCAC2AC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9595-00B6-0ADB-F3BA-705978754DED}"/>
              </a:ext>
            </a:extLst>
          </p:cNvPr>
          <p:cNvSpPr>
            <a:spLocks noGrp="1"/>
          </p:cNvSpPr>
          <p:nvPr>
            <p:ph type="title"/>
          </p:nvPr>
        </p:nvSpPr>
        <p:spPr/>
        <p:txBody>
          <a:bodyPr>
            <a:normAutofit/>
          </a:bodyPr>
          <a:lstStyle/>
          <a:p>
            <a:r>
              <a:rPr lang="en-US" dirty="0">
                <a:latin typeface="Century Gothic"/>
              </a:rPr>
              <a:t>Can a Student Attend School?</a:t>
            </a:r>
            <a:endParaRPr lang="en-US" dirty="0"/>
          </a:p>
        </p:txBody>
      </p:sp>
      <p:grpSp>
        <p:nvGrpSpPr>
          <p:cNvPr id="18" name="Group 17">
            <a:extLst>
              <a:ext uri="{FF2B5EF4-FFF2-40B4-BE49-F238E27FC236}">
                <a16:creationId xmlns:a16="http://schemas.microsoft.com/office/drawing/2014/main" id="{F1B61DBF-B254-1A8E-B91D-502E71CA67B8}"/>
              </a:ext>
              <a:ext uri="{C183D7F6-B498-43B3-948B-1728B52AA6E4}">
                <adec:decorative xmlns:adec="http://schemas.microsoft.com/office/drawing/2017/decorative" val="1"/>
              </a:ext>
            </a:extLst>
          </p:cNvPr>
          <p:cNvGrpSpPr/>
          <p:nvPr/>
        </p:nvGrpSpPr>
        <p:grpSpPr>
          <a:xfrm>
            <a:off x="599949" y="1440542"/>
            <a:ext cx="456001" cy="456001"/>
            <a:chOff x="599949" y="1440542"/>
            <a:chExt cx="456001" cy="456001"/>
          </a:xfrm>
        </p:grpSpPr>
        <p:sp>
          <p:nvSpPr>
            <p:cNvPr id="7" name="Oval 6">
              <a:extLst>
                <a:ext uri="{FF2B5EF4-FFF2-40B4-BE49-F238E27FC236}">
                  <a16:creationId xmlns:a16="http://schemas.microsoft.com/office/drawing/2014/main" id="{C3FBCC42-A3B0-86BF-6F8D-B16AF0D88357}"/>
                </a:ext>
              </a:extLst>
            </p:cNvPr>
            <p:cNvSpPr/>
            <p:nvPr/>
          </p:nvSpPr>
          <p:spPr>
            <a:xfrm>
              <a:off x="599949" y="1440542"/>
              <a:ext cx="456001" cy="456001"/>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with solid fill">
              <a:extLst>
                <a:ext uri="{FF2B5EF4-FFF2-40B4-BE49-F238E27FC236}">
                  <a16:creationId xmlns:a16="http://schemas.microsoft.com/office/drawing/2014/main" id="{72FF8C55-9FF1-9F99-847C-3C547CB05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93" y="1521704"/>
              <a:ext cx="303644" cy="303644"/>
            </a:xfrm>
            <a:prstGeom prst="rect">
              <a:avLst/>
            </a:prstGeom>
          </p:spPr>
        </p:pic>
      </p:grpSp>
      <p:sp>
        <p:nvSpPr>
          <p:cNvPr id="3" name="Content Placeholder 2">
            <a:extLst>
              <a:ext uri="{FF2B5EF4-FFF2-40B4-BE49-F238E27FC236}">
                <a16:creationId xmlns:a16="http://schemas.microsoft.com/office/drawing/2014/main" id="{0FCD9626-0B25-8B10-55DF-21AF9A155640}"/>
              </a:ext>
              <a:ext uri="{C183D7F6-B498-43B3-948B-1728B52AA6E4}">
                <adec:decorative xmlns:adec="http://schemas.microsoft.com/office/drawing/2017/decorative" val="1"/>
              </a:ext>
            </a:extLst>
          </p:cNvPr>
          <p:cNvSpPr>
            <a:spLocks noGrp="1"/>
          </p:cNvSpPr>
          <p:nvPr>
            <p:ph idx="1"/>
          </p:nvPr>
        </p:nvSpPr>
        <p:spPr>
          <a:xfrm>
            <a:off x="1214580" y="1440542"/>
            <a:ext cx="8573656" cy="2092367"/>
          </a:xfrm>
        </p:spPr>
        <p:txBody>
          <a:bodyPr vert="horz" lIns="91440" tIns="45720" rIns="91440" bIns="45720" rtlCol="0" anchor="t">
            <a:normAutofit/>
          </a:bodyPr>
          <a:lstStyle/>
          <a:p>
            <a:pPr marL="0" indent="0">
              <a:buNone/>
            </a:pPr>
            <a:r>
              <a:rPr lang="en-US" sz="3050" b="1"/>
              <a:t>Unconditional Admission</a:t>
            </a:r>
          </a:p>
          <a:p>
            <a:pPr marL="514350" indent="-514350">
              <a:buFont typeface="+mj-lt"/>
              <a:buAutoNum type="arabicPeriod"/>
            </a:pPr>
            <a:r>
              <a:rPr lang="en-US" sz="2600"/>
              <a:t>Has all required doses OR </a:t>
            </a:r>
            <a:endParaRPr lang="en-US" sz="2600">
              <a:cs typeface="Calibri"/>
            </a:endParaRPr>
          </a:p>
          <a:p>
            <a:pPr marL="514350" indent="-514350">
              <a:buFont typeface="+mj-lt"/>
              <a:buAutoNum type="arabicPeriod"/>
            </a:pPr>
            <a:r>
              <a:rPr lang="en-US" sz="2600"/>
              <a:t>Permanent medical exemption (PME) for missing doses OR</a:t>
            </a:r>
            <a:endParaRPr lang="en-US" sz="2600">
              <a:cs typeface="Calibri" panose="020F0502020204030204"/>
            </a:endParaRPr>
          </a:p>
          <a:p>
            <a:pPr marL="514350" indent="-514350">
              <a:buAutoNum type="arabicPeriod"/>
            </a:pPr>
            <a:r>
              <a:rPr lang="en-US" sz="2600">
                <a:cs typeface="Calibri" panose="020F0502020204030204"/>
              </a:rPr>
              <a:t>Other: Alternative School programs (IND, IEP, Home)</a:t>
            </a:r>
          </a:p>
        </p:txBody>
      </p:sp>
      <p:grpSp>
        <p:nvGrpSpPr>
          <p:cNvPr id="16" name="Group 15">
            <a:extLst>
              <a:ext uri="{FF2B5EF4-FFF2-40B4-BE49-F238E27FC236}">
                <a16:creationId xmlns:a16="http://schemas.microsoft.com/office/drawing/2014/main" id="{2F0DC39C-F4F2-B0A0-20B6-B055DBC84CFA}"/>
              </a:ext>
              <a:ext uri="{C183D7F6-B498-43B3-948B-1728B52AA6E4}">
                <adec:decorative xmlns:adec="http://schemas.microsoft.com/office/drawing/2017/decorative" val="1"/>
              </a:ext>
            </a:extLst>
          </p:cNvPr>
          <p:cNvGrpSpPr/>
          <p:nvPr/>
        </p:nvGrpSpPr>
        <p:grpSpPr>
          <a:xfrm>
            <a:off x="602377" y="3645182"/>
            <a:ext cx="9050777" cy="2223072"/>
            <a:chOff x="602377" y="3645182"/>
            <a:chExt cx="9050777" cy="2223072"/>
          </a:xfrm>
        </p:grpSpPr>
        <p:grpSp>
          <p:nvGrpSpPr>
            <p:cNvPr id="9" name="Group 8">
              <a:extLst>
                <a:ext uri="{FF2B5EF4-FFF2-40B4-BE49-F238E27FC236}">
                  <a16:creationId xmlns:a16="http://schemas.microsoft.com/office/drawing/2014/main" id="{812FE273-A940-64A8-0DA2-62E0595A094B}"/>
                </a:ext>
              </a:extLst>
            </p:cNvPr>
            <p:cNvGrpSpPr/>
            <p:nvPr/>
          </p:nvGrpSpPr>
          <p:grpSpPr>
            <a:xfrm>
              <a:off x="602377" y="3645182"/>
              <a:ext cx="456001" cy="456001"/>
              <a:chOff x="9298883" y="413811"/>
              <a:chExt cx="456001" cy="456001"/>
            </a:xfrm>
          </p:grpSpPr>
          <p:sp>
            <p:nvSpPr>
              <p:cNvPr id="10" name="Oval 9">
                <a:extLst>
                  <a:ext uri="{FF2B5EF4-FFF2-40B4-BE49-F238E27FC236}">
                    <a16:creationId xmlns:a16="http://schemas.microsoft.com/office/drawing/2014/main" id="{3A9E1C48-5E78-1348-2778-10E7A04B5A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phic 10" descr="Checkmark with solid fill">
                <a:extLst>
                  <a:ext uri="{FF2B5EF4-FFF2-40B4-BE49-F238E27FC236}">
                    <a16:creationId xmlns:a16="http://schemas.microsoft.com/office/drawing/2014/main" id="{0A872EAA-E6CE-0874-7570-846A960247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4878" y="494974"/>
                <a:ext cx="303644" cy="303644"/>
              </a:xfrm>
              <a:prstGeom prst="rect">
                <a:avLst/>
              </a:prstGeom>
            </p:spPr>
          </p:pic>
        </p:grpSp>
        <p:sp>
          <p:nvSpPr>
            <p:cNvPr id="13" name="Content Placeholder 2">
              <a:extLst>
                <a:ext uri="{FF2B5EF4-FFF2-40B4-BE49-F238E27FC236}">
                  <a16:creationId xmlns:a16="http://schemas.microsoft.com/office/drawing/2014/main" id="{2EF9DDC8-7FBC-F3D4-D79F-F09C3ABF8869}"/>
                </a:ext>
              </a:extLst>
            </p:cNvPr>
            <p:cNvSpPr txBox="1">
              <a:spLocks/>
            </p:cNvSpPr>
            <p:nvPr/>
          </p:nvSpPr>
          <p:spPr>
            <a:xfrm>
              <a:off x="1214580" y="3645182"/>
              <a:ext cx="8438574" cy="2223072"/>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3050" b="1"/>
                <a:t>Conditional Admission</a:t>
              </a:r>
            </a:p>
            <a:p>
              <a:pPr marL="514350" indent="-514350">
                <a:buFont typeface="+mj-lt"/>
                <a:buAutoNum type="arabicPeriod" startAt="4"/>
              </a:pPr>
              <a:r>
                <a:rPr lang="en-US" sz="2600"/>
                <a:t>Temporary medical exemption (TME) for missing doses OR</a:t>
              </a:r>
              <a:endParaRPr lang="en-US" sz="2600">
                <a:cs typeface="Calibri" panose="020F0502020204030204"/>
              </a:endParaRPr>
            </a:p>
            <a:p>
              <a:pPr marL="514350" indent="-514350">
                <a:buFont typeface="+mj-lt"/>
                <a:buAutoNum type="arabicPeriod" startAt="4"/>
              </a:pPr>
              <a:r>
                <a:rPr lang="en-US" sz="2600"/>
                <a:t>Missing doses are not due yet and has at least 1 dose of every required vaccine</a:t>
              </a: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p:txBody>
        </p:sp>
      </p:grpSp>
      <p:grpSp>
        <p:nvGrpSpPr>
          <p:cNvPr id="15" name="Group 14">
            <a:extLst>
              <a:ext uri="{FF2B5EF4-FFF2-40B4-BE49-F238E27FC236}">
                <a16:creationId xmlns:a16="http://schemas.microsoft.com/office/drawing/2014/main" id="{4FC47816-A908-44CC-1780-145AA1D24E31}"/>
              </a:ext>
              <a:ext uri="{C183D7F6-B498-43B3-948B-1728B52AA6E4}">
                <adec:decorative xmlns:adec="http://schemas.microsoft.com/office/drawing/2017/decorative" val="1"/>
              </a:ext>
            </a:extLst>
          </p:cNvPr>
          <p:cNvGrpSpPr/>
          <p:nvPr/>
        </p:nvGrpSpPr>
        <p:grpSpPr>
          <a:xfrm>
            <a:off x="599949" y="6033086"/>
            <a:ext cx="8891573" cy="1285953"/>
            <a:chOff x="599949" y="6033086"/>
            <a:chExt cx="8891573" cy="1285953"/>
          </a:xfrm>
        </p:grpSpPr>
        <p:sp>
          <p:nvSpPr>
            <p:cNvPr id="12" name="Oval 11">
              <a:extLst>
                <a:ext uri="{FF2B5EF4-FFF2-40B4-BE49-F238E27FC236}">
                  <a16:creationId xmlns:a16="http://schemas.microsoft.com/office/drawing/2014/main" id="{B710130E-8A21-9F72-F944-D1991044F86F}"/>
                </a:ext>
              </a:extLst>
            </p:cNvPr>
            <p:cNvSpPr/>
            <p:nvPr/>
          </p:nvSpPr>
          <p:spPr>
            <a:xfrm>
              <a:off x="599949" y="6033086"/>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bg1"/>
                  </a:solidFill>
                  <a:cs typeface="Calibri"/>
                </a:rPr>
                <a:t>X</a:t>
              </a:r>
              <a:endParaRPr lang="en-US">
                <a:solidFill>
                  <a:schemeClr val="bg1"/>
                </a:solidFill>
                <a:cs typeface="Calibri"/>
              </a:endParaRPr>
            </a:p>
          </p:txBody>
        </p:sp>
        <p:sp>
          <p:nvSpPr>
            <p:cNvPr id="14" name="Content Placeholder 2">
              <a:extLst>
                <a:ext uri="{FF2B5EF4-FFF2-40B4-BE49-F238E27FC236}">
                  <a16:creationId xmlns:a16="http://schemas.microsoft.com/office/drawing/2014/main" id="{EC098970-194A-07CB-69CE-F56BC364C2A1}"/>
                </a:ext>
              </a:extLst>
            </p:cNvPr>
            <p:cNvSpPr txBox="1">
              <a:spLocks/>
            </p:cNvSpPr>
            <p:nvPr/>
          </p:nvSpPr>
          <p:spPr>
            <a:xfrm>
              <a:off x="1214580" y="6059630"/>
              <a:ext cx="8276942" cy="1259409"/>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2800" b="1"/>
                <a:t>Do Not Admit</a:t>
              </a:r>
              <a:endParaRPr lang="en-US" sz="2600"/>
            </a:p>
            <a:p>
              <a:pPr marL="514350" indent="-514350">
                <a:buFont typeface="+mj-lt"/>
                <a:buAutoNum type="arabicPeriod" startAt="6"/>
              </a:pPr>
              <a:r>
                <a:rPr lang="en-US" sz="2600"/>
                <a:t>Missing doses are overdue</a:t>
              </a:r>
              <a:endParaRPr lang="en-US"/>
            </a:p>
            <a:p>
              <a:pPr marL="514350" indent="-514350">
                <a:buFont typeface="Arial" panose="020B0604020202020204" pitchFamily="34" charset="0"/>
                <a:buAutoNum type="arabicPeriod" startAt="5"/>
              </a:pP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p:txBody>
        </p:sp>
      </p:grpSp>
      <p:sp>
        <p:nvSpPr>
          <p:cNvPr id="4" name="Text Placeholder 3">
            <a:extLst>
              <a:ext uri="{FF2B5EF4-FFF2-40B4-BE49-F238E27FC236}">
                <a16:creationId xmlns:a16="http://schemas.microsoft.com/office/drawing/2014/main" id="{C3266DAE-36AF-161C-5C77-0DA3B9DA3DE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94D6072-69F8-422D-9D71-E0B63816FF6A}"/>
              </a:ext>
            </a:extLst>
          </p:cNvPr>
          <p:cNvSpPr>
            <a:spLocks noGrp="1"/>
          </p:cNvSpPr>
          <p:nvPr>
            <p:ph type="sldNum" sz="quarter" idx="12"/>
          </p:nvPr>
        </p:nvSpPr>
        <p:spPr/>
        <p:txBody>
          <a:bodyPr/>
          <a:lstStyle/>
          <a:p>
            <a:fld id="{13D703BF-151A-0D40-8508-CABBAD09F9A9}" type="slidenum">
              <a:rPr lang="en-US" smtClean="0"/>
              <a:t>7</a:t>
            </a:fld>
            <a:endParaRPr lang="en-US"/>
          </a:p>
        </p:txBody>
      </p:sp>
    </p:spTree>
    <p:extLst>
      <p:ext uri="{BB962C8B-B14F-4D97-AF65-F5344CB8AC3E}">
        <p14:creationId xmlns:p14="http://schemas.microsoft.com/office/powerpoint/2010/main" val="174325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9C41-3633-9CD1-A584-9AD91F421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39A94-71C7-4034-8598-C3E217E7EA5E}"/>
              </a:ext>
            </a:extLst>
          </p:cNvPr>
          <p:cNvSpPr>
            <a:spLocks noGrp="1"/>
          </p:cNvSpPr>
          <p:nvPr>
            <p:ph type="ctrTitle"/>
          </p:nvPr>
        </p:nvSpPr>
        <p:spPr/>
        <p:txBody>
          <a:bodyPr/>
          <a:lstStyle/>
          <a:p>
            <a:r>
              <a:rPr lang="en-US"/>
              <a:t>Let’s Practice</a:t>
            </a:r>
          </a:p>
        </p:txBody>
      </p:sp>
      <p:sp>
        <p:nvSpPr>
          <p:cNvPr id="3" name="Subtitle 2">
            <a:extLst>
              <a:ext uri="{FF2B5EF4-FFF2-40B4-BE49-F238E27FC236}">
                <a16:creationId xmlns:a16="http://schemas.microsoft.com/office/drawing/2014/main" id="{9DE2E4D3-8F5B-030B-F55B-0C91CCB3EFBD}"/>
              </a:ext>
            </a:extLst>
          </p:cNvPr>
          <p:cNvSpPr>
            <a:spLocks noGrp="1"/>
          </p:cNvSpPr>
          <p:nvPr>
            <p:ph type="subTitle" idx="1"/>
          </p:nvPr>
        </p:nvSpPr>
        <p:spPr/>
        <p:txBody>
          <a:bodyPr vert="horz" lIns="91440" tIns="45720" rIns="91440" bIns="45720" rtlCol="0" anchor="t">
            <a:normAutofit/>
          </a:bodyPr>
          <a:lstStyle/>
          <a:p>
            <a:r>
              <a:rPr lang="en-US" sz="3600" dirty="0"/>
              <a:t>7</a:t>
            </a:r>
            <a:r>
              <a:rPr lang="en-US" sz="3600" baseline="30000" dirty="0"/>
              <a:t>th</a:t>
            </a:r>
            <a:r>
              <a:rPr lang="en-US" sz="3600" dirty="0"/>
              <a:t> Grade and Higher</a:t>
            </a:r>
          </a:p>
          <a:p>
            <a:r>
              <a:rPr lang="en-US" sz="3600" dirty="0">
                <a:cs typeface="Calibri"/>
              </a:rPr>
              <a:t>August 15, 2024</a:t>
            </a:r>
          </a:p>
        </p:txBody>
      </p:sp>
    </p:spTree>
    <p:extLst>
      <p:ext uri="{BB962C8B-B14F-4D97-AF65-F5344CB8AC3E}">
        <p14:creationId xmlns:p14="http://schemas.microsoft.com/office/powerpoint/2010/main" val="138209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F7C1-853A-02BB-CF36-0CCAC2AC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9595-00B6-0ADB-F3BA-705978754DED}"/>
              </a:ext>
            </a:extLst>
          </p:cNvPr>
          <p:cNvSpPr>
            <a:spLocks noGrp="1"/>
          </p:cNvSpPr>
          <p:nvPr>
            <p:ph type="title"/>
          </p:nvPr>
        </p:nvSpPr>
        <p:spPr>
          <a:xfrm>
            <a:off x="691515" y="413811"/>
            <a:ext cx="8675370" cy="723614"/>
          </a:xfrm>
        </p:spPr>
        <p:txBody>
          <a:bodyPr>
            <a:normAutofit/>
          </a:bodyPr>
          <a:lstStyle/>
          <a:p>
            <a:r>
              <a:rPr lang="en-US" dirty="0"/>
              <a:t>7th Grade Entry</a:t>
            </a:r>
          </a:p>
        </p:txBody>
      </p:sp>
      <p:sp>
        <p:nvSpPr>
          <p:cNvPr id="3" name="Content Placeholder 2">
            <a:extLst>
              <a:ext uri="{FF2B5EF4-FFF2-40B4-BE49-F238E27FC236}">
                <a16:creationId xmlns:a16="http://schemas.microsoft.com/office/drawing/2014/main" id="{0FCD9626-0B25-8B10-55DF-21AF9A155640}"/>
              </a:ext>
              <a:ext uri="{C183D7F6-B498-43B3-948B-1728B52AA6E4}">
                <adec:decorative xmlns:adec="http://schemas.microsoft.com/office/drawing/2017/decorative" val="1"/>
              </a:ext>
            </a:extLst>
          </p:cNvPr>
          <p:cNvSpPr>
            <a:spLocks noGrp="1"/>
          </p:cNvSpPr>
          <p:nvPr>
            <p:ph idx="1"/>
          </p:nvPr>
        </p:nvSpPr>
        <p:spPr>
          <a:xfrm>
            <a:off x="508000" y="4805592"/>
            <a:ext cx="8858250" cy="2260712"/>
          </a:xfrm>
        </p:spPr>
        <p:txBody>
          <a:bodyPr vert="horz" lIns="91440" tIns="45720" rIns="91440" bIns="45720" rtlCol="0" anchor="t">
            <a:normAutofit fontScale="85000" lnSpcReduction="20000"/>
          </a:bodyPr>
          <a:lstStyle/>
          <a:p>
            <a:pPr>
              <a:lnSpc>
                <a:spcPct val="120000"/>
              </a:lnSpc>
            </a:pPr>
            <a:r>
              <a:rPr lang="en-US" b="1" dirty="0"/>
              <a:t>7th – 12th Grade Admission:</a:t>
            </a:r>
            <a:r>
              <a:rPr lang="en-US" dirty="0"/>
              <a:t> (attending the school for the first time) check all required immunizations </a:t>
            </a:r>
          </a:p>
          <a:p>
            <a:pPr>
              <a:lnSpc>
                <a:spcPct val="120000"/>
              </a:lnSpc>
            </a:pPr>
            <a:r>
              <a:rPr lang="en-US" b="1" dirty="0"/>
              <a:t>7th Grade Advancement: </a:t>
            </a:r>
            <a:r>
              <a:rPr lang="en-US" dirty="0"/>
              <a:t>(advancing to 7th grade within the same school or school district) check Tdap and varicella vaccines</a:t>
            </a:r>
          </a:p>
        </p:txBody>
      </p:sp>
      <p:sp>
        <p:nvSpPr>
          <p:cNvPr id="21" name="Text Placeholder 20">
            <a:extLst>
              <a:ext uri="{FF2B5EF4-FFF2-40B4-BE49-F238E27FC236}">
                <a16:creationId xmlns:a16="http://schemas.microsoft.com/office/drawing/2014/main" id="{C49E4C07-BC55-C8C0-84DB-74681490AB8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94D6072-69F8-422D-9D71-E0B63816FF6A}"/>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9</a:t>
            </a:fld>
            <a:endParaRPr lang="en-US"/>
          </a:p>
        </p:txBody>
      </p:sp>
      <p:pic>
        <p:nvPicPr>
          <p:cNvPr id="22" name="Content Placeholder 5" descr="School Guide page 1">
            <a:extLst>
              <a:ext uri="{FF2B5EF4-FFF2-40B4-BE49-F238E27FC236}">
                <a16:creationId xmlns:a16="http://schemas.microsoft.com/office/drawing/2014/main" id="{354E9DA2-B294-6259-7CFA-6E155E0D2073}"/>
              </a:ext>
            </a:extLst>
          </p:cNvPr>
          <p:cNvPicPr>
            <a:picLocks noChangeAspect="1"/>
          </p:cNvPicPr>
          <p:nvPr/>
        </p:nvPicPr>
        <p:blipFill rotWithShape="1">
          <a:blip r:embed="rId3"/>
          <a:srcRect b="69986"/>
          <a:stretch/>
        </p:blipFill>
        <p:spPr>
          <a:xfrm>
            <a:off x="692148" y="1278733"/>
            <a:ext cx="8674100" cy="3326008"/>
          </a:xfrm>
          <a:prstGeom prst="rect">
            <a:avLst/>
          </a:prstGeom>
          <a:ln>
            <a:solidFill>
              <a:schemeClr val="bg1">
                <a:lumMod val="50000"/>
              </a:schemeClr>
            </a:solidFill>
          </a:ln>
        </p:spPr>
      </p:pic>
      <p:sp>
        <p:nvSpPr>
          <p:cNvPr id="23" name="Rounded Rectangle 22">
            <a:extLst>
              <a:ext uri="{FF2B5EF4-FFF2-40B4-BE49-F238E27FC236}">
                <a16:creationId xmlns:a16="http://schemas.microsoft.com/office/drawing/2014/main" id="{7AAD9AB9-A053-7DB0-EFD0-3D82E299B2FA}"/>
              </a:ext>
              <a:ext uri="{C183D7F6-B498-43B3-948B-1728B52AA6E4}">
                <adec:decorative xmlns:adec="http://schemas.microsoft.com/office/drawing/2017/decorative" val="1"/>
              </a:ext>
            </a:extLst>
          </p:cNvPr>
          <p:cNvSpPr/>
          <p:nvPr/>
        </p:nvSpPr>
        <p:spPr>
          <a:xfrm>
            <a:off x="878335" y="3403737"/>
            <a:ext cx="8265665" cy="104543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43622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434BA093413478BC3AB1DDBCD27AE" ma:contentTypeVersion="2" ma:contentTypeDescription="Create a new document." ma:contentTypeScope="" ma:versionID="121ee757fa67a4cbab9e377da653cabe">
  <xsd:schema xmlns:xsd="http://www.w3.org/2001/XMLSchema" xmlns:xs="http://www.w3.org/2001/XMLSchema" xmlns:p="http://schemas.microsoft.com/office/2006/metadata/properties" xmlns:ns1="http://schemas.microsoft.com/sharepoint/v3" targetNamespace="http://schemas.microsoft.com/office/2006/metadata/properties" ma:root="true" ma:fieldsID="b7d0c715141d03e7c3fe65ab0fa3c9e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ADBA3E-0E51-49C5-83A7-DF769E04C429}">
  <ds:schemaRefs>
    <ds:schemaRef ds:uri="http://schemas.microsoft.com/sharepoint/v3/contenttype/forms"/>
  </ds:schemaRefs>
</ds:datastoreItem>
</file>

<file path=customXml/itemProps2.xml><?xml version="1.0" encoding="utf-8"?>
<ds:datastoreItem xmlns:ds="http://schemas.openxmlformats.org/officeDocument/2006/customXml" ds:itemID="{51B2D9F3-18F8-4527-BECD-A178CD0C36AD}">
  <ds:schemaRef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788402eb-f690-434c-84d9-a8cb3f4acf67"/>
    <ds:schemaRef ds:uri="098de488-6b8f-4f90-9f3b-fbe023b1a54a"/>
    <ds:schemaRef ds:uri="http://www.w3.org/XML/1998/namespace"/>
  </ds:schemaRefs>
</ds:datastoreItem>
</file>

<file path=customXml/itemProps3.xml><?xml version="1.0" encoding="utf-8"?>
<ds:datastoreItem xmlns:ds="http://schemas.openxmlformats.org/officeDocument/2006/customXml" ds:itemID="{4A27D8AE-08BB-44D1-A61D-7021B0C27D56}"/>
</file>

<file path=docProps/app.xml><?xml version="1.0" encoding="utf-8"?>
<Properties xmlns="http://schemas.openxmlformats.org/officeDocument/2006/extended-properties" xmlns:vt="http://schemas.openxmlformats.org/officeDocument/2006/docPropsVTypes">
  <Template/>
  <TotalTime>25661</TotalTime>
  <Words>6408</Words>
  <Application>Microsoft Office PowerPoint</Application>
  <PresentationFormat>Custom</PresentationFormat>
  <Paragraphs>1325</Paragraphs>
  <Slides>53</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Arial Narrow</vt:lpstr>
      <vt:lpstr>Arial,Sans-Serif</vt:lpstr>
      <vt:lpstr>Calibri</vt:lpstr>
      <vt:lpstr>Century Gothic</vt:lpstr>
      <vt:lpstr>Helvetica</vt:lpstr>
      <vt:lpstr>Symbol</vt:lpstr>
      <vt:lpstr>Tahoma</vt:lpstr>
      <vt:lpstr>Times New Roman</vt:lpstr>
      <vt:lpstr>Office Theme</vt:lpstr>
      <vt:lpstr>California School Immunization Requirements for 7th-12th Grade</vt:lpstr>
      <vt:lpstr>Becoming Immunization Champions</vt:lpstr>
      <vt:lpstr>It’s the Law</vt:lpstr>
      <vt:lpstr>School Guide</vt:lpstr>
      <vt:lpstr>Blue Card</vt:lpstr>
      <vt:lpstr>Steps for Processing Records</vt:lpstr>
      <vt:lpstr>Can a Student Attend School?</vt:lpstr>
      <vt:lpstr>Let’s Practice</vt:lpstr>
      <vt:lpstr>7th Grade Entry</vt:lpstr>
      <vt:lpstr>Student 6</vt:lpstr>
      <vt:lpstr>Student 6 Blue Card</vt:lpstr>
      <vt:lpstr>Student 6: 7th Grade Advancement</vt:lpstr>
      <vt:lpstr>Student 6: Immunization Record</vt:lpstr>
      <vt:lpstr>Student 6: Immunization Record Close-Up</vt:lpstr>
      <vt:lpstr>Student 6: Update Blue Card</vt:lpstr>
      <vt:lpstr>Has All Required Vaccine Doses: Unconditional</vt:lpstr>
      <vt:lpstr>Student 7</vt:lpstr>
      <vt:lpstr>Student 7 (PME)</vt:lpstr>
      <vt:lpstr>Student 7: Immunization Record (page 1)</vt:lpstr>
      <vt:lpstr>Student 7: Immunization Record (page 2)</vt:lpstr>
      <vt:lpstr>Student 7: Check Requirements</vt:lpstr>
      <vt:lpstr>PME + All Other Doses: Unconditional</vt:lpstr>
      <vt:lpstr>Student 8</vt:lpstr>
      <vt:lpstr>Student 8 (TME)</vt:lpstr>
      <vt:lpstr>Student 8 (Immunization Record page 1)</vt:lpstr>
      <vt:lpstr>Student 8 (Immunization Record page 2)</vt:lpstr>
      <vt:lpstr>Student 8: Check Requirements</vt:lpstr>
      <vt:lpstr>TME + All Other Doses: Conditional</vt:lpstr>
      <vt:lpstr>Student 9</vt:lpstr>
      <vt:lpstr>Student 9: Missing Doses, No TME</vt:lpstr>
      <vt:lpstr>Student 9: Deadline for Polio</vt:lpstr>
      <vt:lpstr>Student 9: Check Due Date</vt:lpstr>
      <vt:lpstr>Student 9: Earliest Dose May Be Given</vt:lpstr>
      <vt:lpstr>Student 9: Set Follow-Up Date</vt:lpstr>
      <vt:lpstr>Missing Doses Not Due: Conditional</vt:lpstr>
      <vt:lpstr>Send a Reminder</vt:lpstr>
      <vt:lpstr>Receive Next Doses: Conditional</vt:lpstr>
      <vt:lpstr>Receive Final Doses: Unconditional</vt:lpstr>
      <vt:lpstr>Student 10</vt:lpstr>
      <vt:lpstr>Student 10 Blue Card</vt:lpstr>
      <vt:lpstr>Student 10: Check Requirements</vt:lpstr>
      <vt:lpstr>Missing Doses Overdue: Don’t Admit</vt:lpstr>
      <vt:lpstr>Student 10: Immunization Record (page 2)</vt:lpstr>
      <vt:lpstr>Proof of Missing Dose: Unconditional</vt:lpstr>
      <vt:lpstr>Additional Tips</vt:lpstr>
      <vt:lpstr>Roster of Students Missing Doses</vt:lpstr>
      <vt:lpstr>Special Situations</vt:lpstr>
      <vt:lpstr>More Special Situations</vt:lpstr>
      <vt:lpstr>ShotsForSchool.org</vt:lpstr>
      <vt:lpstr>Resources</vt:lpstr>
      <vt:lpstr>Answers</vt:lpstr>
      <vt:lpstr>Other Helpful Websites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Joseph</dc:creator>
  <cp:lastModifiedBy>Henry, Kerdlyn@CDPH</cp:lastModifiedBy>
  <cp:revision>206</cp:revision>
  <dcterms:created xsi:type="dcterms:W3CDTF">2021-07-08T23:43:51Z</dcterms:created>
  <dcterms:modified xsi:type="dcterms:W3CDTF">2024-07-09T23:47:17Z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0x01010093F434BA093413478BC3AB1DDBCD27AE</vt:lpwstr>
  </property>
  <property fmtid="{D5CDD505-2E9C-101B-9397-08002B2CF9AE}" pid="3" name="ArticulateGUID">
    <vt:lpwstr>C05E0E60-5835-4D4A-9114-DCD9EB073016</vt:lpwstr>
  </property>
  <property fmtid="{D5CDD505-2E9C-101B-9397-08002B2CF9AE}" pid="4" name="ArticulatePath">
    <vt:lpwstr>Enrollment Kit PM July 12-Troy</vt:lpwstr>
  </property>
  <property fmtid="{D5CDD505-2E9C-101B-9397-08002B2CF9AE}" pid="5" name="MediaServiceImageTags">
    <vt:lpwstr/>
  </property>
  <property fmtid="{D5CDD505-2E9C-101B-9397-08002B2CF9AE}" pid="6" name="e703b7d8b6284097bcc8d89d108ab72a">
    <vt:lpwstr>English|25e340a5-d50c-48d7-adc0-a905fb7bff5c</vt:lpwstr>
  </property>
  <property fmtid="{D5CDD505-2E9C-101B-9397-08002B2CF9AE}" pid="7" name="TaxCatchAll">
    <vt:lpwstr>97;#English|25e340a5-d50c-48d7-adc0-a905fb7bff5c</vt:lpwstr>
  </property>
  <property fmtid="{D5CDD505-2E9C-101B-9397-08002B2CF9AE}" pid="8" name="Content Language">
    <vt:lpwstr>97;#English|25e340a5-d50c-48d7-adc0-a905fb7bff5c</vt:lpwstr>
  </property>
</Properties>
</file>