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4"/>
  </p:sldMasterIdLst>
  <p:notesMasterIdLst>
    <p:notesMasterId r:id="rId68"/>
  </p:notesMasterIdLst>
  <p:sldIdLst>
    <p:sldId id="265" r:id="rId5"/>
    <p:sldId id="385" r:id="rId6"/>
    <p:sldId id="267" r:id="rId7"/>
    <p:sldId id="305" r:id="rId8"/>
    <p:sldId id="307" r:id="rId9"/>
    <p:sldId id="282" r:id="rId10"/>
    <p:sldId id="386" r:id="rId11"/>
    <p:sldId id="298" r:id="rId12"/>
    <p:sldId id="262" r:id="rId13"/>
    <p:sldId id="263" r:id="rId14"/>
    <p:sldId id="261" r:id="rId15"/>
    <p:sldId id="264" r:id="rId16"/>
    <p:sldId id="312" r:id="rId17"/>
    <p:sldId id="268" r:id="rId18"/>
    <p:sldId id="269" r:id="rId19"/>
    <p:sldId id="272" r:id="rId20"/>
    <p:sldId id="273" r:id="rId21"/>
    <p:sldId id="274" r:id="rId22"/>
    <p:sldId id="313" r:id="rId23"/>
    <p:sldId id="299" r:id="rId24"/>
    <p:sldId id="279" r:id="rId25"/>
    <p:sldId id="281" r:id="rId26"/>
    <p:sldId id="286" r:id="rId27"/>
    <p:sldId id="300" r:id="rId28"/>
    <p:sldId id="314" r:id="rId29"/>
    <p:sldId id="322" r:id="rId30"/>
    <p:sldId id="301" r:id="rId31"/>
    <p:sldId id="324" r:id="rId32"/>
    <p:sldId id="327" r:id="rId33"/>
    <p:sldId id="323" r:id="rId34"/>
    <p:sldId id="325" r:id="rId35"/>
    <p:sldId id="326" r:id="rId36"/>
    <p:sldId id="329" r:id="rId37"/>
    <p:sldId id="328" r:id="rId38"/>
    <p:sldId id="330" r:id="rId39"/>
    <p:sldId id="331" r:id="rId40"/>
    <p:sldId id="332" r:id="rId41"/>
    <p:sldId id="334" r:id="rId42"/>
    <p:sldId id="335" r:id="rId43"/>
    <p:sldId id="333" r:id="rId44"/>
    <p:sldId id="308" r:id="rId45"/>
    <p:sldId id="291" r:id="rId46"/>
    <p:sldId id="287" r:id="rId47"/>
    <p:sldId id="306" r:id="rId48"/>
    <p:sldId id="336" r:id="rId49"/>
    <p:sldId id="337" r:id="rId50"/>
    <p:sldId id="338" r:id="rId51"/>
    <p:sldId id="292" r:id="rId52"/>
    <p:sldId id="315" r:id="rId53"/>
    <p:sldId id="382" r:id="rId54"/>
    <p:sldId id="284" r:id="rId55"/>
    <p:sldId id="302" r:id="rId56"/>
    <p:sldId id="285" r:id="rId57"/>
    <p:sldId id="384" r:id="rId58"/>
    <p:sldId id="316" r:id="rId59"/>
    <p:sldId id="387" r:id="rId60"/>
    <p:sldId id="310" r:id="rId61"/>
    <p:sldId id="320" r:id="rId62"/>
    <p:sldId id="317" r:id="rId63"/>
    <p:sldId id="318" r:id="rId64"/>
    <p:sldId id="388" r:id="rId65"/>
    <p:sldId id="381" r:id="rId66"/>
    <p:sldId id="321" r:id="rId67"/>
  </p:sldIdLst>
  <p:sldSz cx="10058400" cy="7772400"/>
  <p:notesSz cx="70104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6BC1C-F738-AA68-CB4B-EEF7048F58F5}" name="Nakahara, Natalie@CDPH" initials="NN" userId="S::Natalie.Nakahara@cdph.ca.gov::275573ed-f782-428a-9c7b-bdc3fc3a683c" providerId="AD"/>
  <p188:author id="{5378411E-45CA-AC84-9DFF-B39F1842B426}" name="Christiansen, Amber@CDPH" initials="CA" userId="S::amber.christiansen@cdph.ca.gov::c774eb7a-002f-4662-9292-aa07d47ea282" providerId="AD"/>
  <p188:author id="{B3B58552-BE84-C25C-70CB-40834476828A}" name="Boyte, Rebeca@CDPH" initials="BR" userId="S::Rebeca.Boyte@cdph.ca.gov::627f5e2d-1053-4c5e-aac1-0386d78106b1" providerId="AD"/>
  <p188:author id="{87080155-AF03-48ED-B594-E4D6EB198AF2}" name="Nakahara, Natalie@CDPH" initials="NN" userId="S::natalie.nakahara@cdph.ca.gov::275573ed-f782-428a-9c7b-bdc3fc3a683c" providerId="AD"/>
  <p188:author id="{27E1B9AB-9916-74B8-5827-DCFF233D0C38}" name="Boyte, Rebeca@CDPH" initials="BR" userId="S::rebeca.boyte@cdph.ca.gov::627f5e2d-1053-4c5e-aac1-0386d78106b1" providerId="AD"/>
  <p188:author id="{986271AC-A51A-ABD7-27E9-ECF2108B65AD}" name="Christiansen, Amber@CDPH" initials="CA" userId="S::Amber.Christiansen@cdph.ca.gov::c774eb7a-002f-4662-9292-aa07d47ea282" providerId="AD"/>
  <p188:author id="{E3AE04FF-6DA2-3EAD-3962-287D05E0D207}" name="Grey, Jane@CDPH" initials="GJ" userId="S::jane.grey@cdph.ca.gov::504d9a0c-4e7c-4b2d-8551-edac836032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z, Esteban" initials="LE" lastIdx="1" clrIdx="0">
    <p:extLst>
      <p:ext uri="{19B8F6BF-5375-455C-9EA6-DF929625EA0E}">
        <p15:presenceInfo xmlns:p15="http://schemas.microsoft.com/office/powerpoint/2012/main" userId="S::esteban.lopez@accenture.com::f681e2a0-edb1-42ce-8011-936f7d283688" providerId="AD"/>
      </p:ext>
    </p:extLst>
  </p:cmAuthor>
  <p:cmAuthor id="2" name="Punj, Ashi" initials="PA" lastIdx="2" clrIdx="1">
    <p:extLst>
      <p:ext uri="{19B8F6BF-5375-455C-9EA6-DF929625EA0E}">
        <p15:presenceInfo xmlns:p15="http://schemas.microsoft.com/office/powerpoint/2012/main" userId="S::ashi.punj@accenture.com::a3cc1d11-e78d-40c6-9e8e-5e9a9ca65c18" providerId="AD"/>
      </p:ext>
    </p:extLst>
  </p:cmAuthor>
  <p:cmAuthor id="3" name="Kenny, Joseph" initials="KJ" lastIdx="3" clrIdx="2">
    <p:extLst>
      <p:ext uri="{19B8F6BF-5375-455C-9EA6-DF929625EA0E}">
        <p15:presenceInfo xmlns:p15="http://schemas.microsoft.com/office/powerpoint/2012/main" userId="S::joseph.kenny@accenture.com::e6daa5c0-5ad8-4521-87a1-a8cd33f4f1e6" providerId="AD"/>
      </p:ext>
    </p:extLst>
  </p:cmAuthor>
  <p:cmAuthor id="4" name="Williams, Mark S." initials="WS" lastIdx="3" clrIdx="3">
    <p:extLst>
      <p:ext uri="{19B8F6BF-5375-455C-9EA6-DF929625EA0E}">
        <p15:presenceInfo xmlns:p15="http://schemas.microsoft.com/office/powerpoint/2012/main" userId="S::mark.s.williams@accenture.com::edcd7742-4abc-4383-b78e-da9d6eb1d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9"/>
    <a:srgbClr val="FFF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367CA-8CA9-8C72-5D29-5E8DCD55B2B2}" v="5" dt="2024-09-10T23:00:35.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8" autoAdjust="0"/>
    <p:restoredTop sz="71653" autoAdjust="0"/>
  </p:normalViewPr>
  <p:slideViewPr>
    <p:cSldViewPr snapToGrid="0">
      <p:cViewPr varScale="1">
        <p:scale>
          <a:sx n="45" d="100"/>
          <a:sy n="45" d="100"/>
        </p:scale>
        <p:origin x="1638"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A2130194-1B1F-4F50-A61B-7DED068F5725}" type="datetimeFigureOut">
              <a:rPr lang="en-US" smtClean="0"/>
              <a:pPr/>
              <a:t>9/11/2024</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F7923F26-8453-43AF-9DBE-D136A2B7353D}" type="slidenum">
              <a:rPr lang="en-US" smtClean="0"/>
              <a:pPr/>
              <a:t>‹#›</a:t>
            </a:fld>
            <a:endParaRPr lang="en-US"/>
          </a:p>
        </p:txBody>
      </p:sp>
    </p:spTree>
    <p:extLst>
      <p:ext uri="{BB962C8B-B14F-4D97-AF65-F5344CB8AC3E}">
        <p14:creationId xmlns:p14="http://schemas.microsoft.com/office/powerpoint/2010/main" val="38766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implementatio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IMM-365.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Welcome!</a:t>
            </a:r>
          </a:p>
          <a:p>
            <a:endParaRPr lang="en-US" dirty="0"/>
          </a:p>
          <a:p>
            <a:r>
              <a:rPr lang="en-US" i="1" dirty="0">
                <a:latin typeface="Arial"/>
                <a:cs typeface="Arial"/>
              </a:rPr>
              <a:t>Instructors: feel free to replace the icons with your organization logo or other image.</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a:t>
            </a:fld>
            <a:endParaRPr lang="en-US"/>
          </a:p>
        </p:txBody>
      </p:sp>
    </p:spTree>
    <p:extLst>
      <p:ext uri="{BB962C8B-B14F-4D97-AF65-F5344CB8AC3E}">
        <p14:creationId xmlns:p14="http://schemas.microsoft.com/office/powerpoint/2010/main" val="38920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side of the record shows the vaccines and dates. </a:t>
            </a:r>
          </a:p>
          <a:p>
            <a:pPr defTabSz="931774">
              <a:defRPr/>
            </a:pPr>
            <a:endParaRPr lang="en-US" dirty="0"/>
          </a:p>
          <a:p>
            <a:pPr defTabSz="931774">
              <a:defRPr/>
            </a:pPr>
            <a:r>
              <a:rPr lang="en-US" dirty="0"/>
              <a:t>Start transferring the dates for the doses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10</a:t>
            </a:fld>
            <a:endParaRPr lang="en-US"/>
          </a:p>
        </p:txBody>
      </p:sp>
    </p:spTree>
    <p:extLst>
      <p:ext uri="{BB962C8B-B14F-4D97-AF65-F5344CB8AC3E}">
        <p14:creationId xmlns:p14="http://schemas.microsoft.com/office/powerpoint/2010/main" val="34985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ea typeface="Tahoma" panose="020B0604030504040204" pitchFamily="34" charset="0"/>
              </a:rPr>
              <a:t>This is what the filled out Blue Card should look like.</a:t>
            </a:r>
          </a:p>
          <a:p>
            <a:pPr marL="0" marR="0">
              <a:spcBef>
                <a:spcPts val="600"/>
              </a:spcBef>
              <a:spcAft>
                <a:spcPts val="12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rPr>
              <a:t>Refer to the Pre-K Guide to check if requirements are met.</a:t>
            </a:r>
          </a:p>
          <a:p>
            <a:r>
              <a:rPr lang="en-US" dirty="0">
                <a:solidFill>
                  <a:srgbClr val="000000"/>
                </a:solidFill>
                <a:ea typeface="Tahoma" panose="020B0604030504040204" pitchFamily="34" charset="0"/>
              </a:rPr>
              <a:t>Since this child is 2, we’ll use the last row for ages 18 months–5years.</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IPV: 3 doses of polio, meets requirement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DTaP: 4 doses meet the requirement </a:t>
            </a:r>
          </a:p>
          <a:p>
            <a:pPr marL="174708" indent="-174708" defTabSz="931774">
              <a:buFont typeface="Arial" panose="020B0604020202020204" pitchFamily="34" charset="0"/>
              <a:buChar char="•"/>
              <a:defRPr/>
            </a:pPr>
            <a:r>
              <a:rPr lang="en-US" b="1" dirty="0">
                <a:solidFill>
                  <a:srgbClr val="000000"/>
                </a:solidFill>
                <a:ea typeface="Tahoma" panose="020B0604030504040204" pitchFamily="34" charset="0"/>
              </a:rPr>
              <a:t>MMR: Check the age requirement. First dose given just before the 1</a:t>
            </a:r>
            <a:r>
              <a:rPr lang="en-US" b="1" baseline="30000" dirty="0">
                <a:solidFill>
                  <a:srgbClr val="000000"/>
                </a:solidFill>
                <a:ea typeface="Tahoma" panose="020B0604030504040204" pitchFamily="34" charset="0"/>
              </a:rPr>
              <a:t>st</a:t>
            </a:r>
            <a:r>
              <a:rPr lang="en-US" b="1" dirty="0">
                <a:solidFill>
                  <a:srgbClr val="000000"/>
                </a:solidFill>
                <a:ea typeface="Tahoma" panose="020B0604030504040204" pitchFamily="34" charset="0"/>
              </a:rPr>
              <a:t> birthday. There is a 4-day grace period</a:t>
            </a:r>
            <a:r>
              <a:rPr lang="en-US" dirty="0">
                <a:solidFill>
                  <a:srgbClr val="000000"/>
                </a:solidFill>
                <a:ea typeface="Tahoma" panose="020B0604030504040204" pitchFamily="34" charset="0"/>
              </a:rPr>
              <a:t>, so this still meets the age requirement for MMR. Because the date is just 2 days before the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we’ll record the age as 12 months and not 11 months so it’s obvious that the requirement has been met.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Hib: last dose was 2 days before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and within 4-day grace period, so meets the requirement </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Hep B: 3 doses meets requirement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Varicella: 1 dose meets the requirement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Tdap: not required for pre-K</a:t>
            </a:r>
          </a:p>
          <a:p>
            <a:pPr marL="174708" indent="-174708" defTabSz="931774">
              <a:buFont typeface="Arial" panose="020B0604020202020204" pitchFamily="34" charset="0"/>
              <a:buChar char="•"/>
              <a:defRPr/>
            </a:pPr>
            <a:endParaRPr lang="en-US" dirty="0">
              <a:latin typeface="Tahoma" panose="020B0604030504040204" pitchFamily="34" charset="0"/>
              <a:ea typeface="Tahoma" panose="020B0604030504040204" pitchFamily="34" charset="0"/>
            </a:endParaRPr>
          </a:p>
          <a:p>
            <a:pPr defTabSz="931774">
              <a:defRPr/>
            </a:pPr>
            <a:endParaRPr lang="en-US" dirty="0">
              <a:latin typeface="Tahoma" panose="020B0604030504040204" pitchFamily="34" charset="0"/>
              <a:ea typeface="Tahoma" panose="020B0604030504040204" pitchFamily="34" charset="0"/>
            </a:endParaRPr>
          </a:p>
          <a:p>
            <a:r>
              <a:rPr lang="en-US" b="1" dirty="0">
                <a:latin typeface="Arial"/>
                <a:cs typeface="Arial"/>
              </a:rPr>
              <a:t>Birth date: 09/27/21</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11</a:t>
            </a:fld>
            <a:endParaRPr lang="en-US"/>
          </a:p>
        </p:txBody>
      </p:sp>
    </p:spTree>
    <p:extLst>
      <p:ext uri="{BB962C8B-B14F-4D97-AF65-F5344CB8AC3E}">
        <p14:creationId xmlns:p14="http://schemas.microsoft.com/office/powerpoint/2010/main" val="300301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defTabSz="931774">
              <a:defRPr/>
            </a:pPr>
            <a:r>
              <a:rPr lang="en-US" dirty="0">
                <a:solidFill>
                  <a:srgbClr val="000000"/>
                </a:solidFill>
                <a:latin typeface="Arial"/>
                <a:ea typeface="Tahoma"/>
                <a:cs typeface="Arial"/>
              </a:rPr>
              <a:t>Fill out the Status of Requirements Section.</a:t>
            </a:r>
          </a:p>
          <a:p>
            <a:pPr defTabSz="931774">
              <a:defRPr/>
            </a:pPr>
            <a:endParaRPr lang="en-US" dirty="0">
              <a:solidFill>
                <a:srgbClr val="000000"/>
              </a:solidFill>
              <a:latin typeface="Arial"/>
              <a:ea typeface="Tahoma"/>
              <a:cs typeface="Arial"/>
            </a:endParaRPr>
          </a:p>
          <a:p>
            <a:pPr>
              <a:defRPr/>
            </a:pPr>
            <a:r>
              <a:rPr lang="en-US" b="1" dirty="0">
                <a:solidFill>
                  <a:srgbClr val="000000"/>
                </a:solidFill>
                <a:latin typeface="Arial"/>
                <a:ea typeface="Tahoma"/>
                <a:cs typeface="Arial"/>
              </a:rPr>
              <a:t>Student 1 may be unconditionally admitted. </a:t>
            </a:r>
            <a:r>
              <a:rPr lang="en-US" dirty="0">
                <a:solidFill>
                  <a:srgbClr val="000000"/>
                </a:solidFill>
                <a:latin typeface="Arial"/>
                <a:ea typeface="Tahoma"/>
                <a:cs typeface="Arial"/>
              </a:rPr>
              <a:t>No follow-up required. </a:t>
            </a:r>
            <a:r>
              <a:rPr lang="en-US" dirty="0">
                <a:solidFill>
                  <a:srgbClr val="000000"/>
                </a:solidFill>
                <a:latin typeface="Arial"/>
                <a:cs typeface="Arial"/>
              </a:rPr>
              <a:t>They’re done until the next grade span at TK/K.</a:t>
            </a:r>
          </a:p>
          <a:p>
            <a:pPr>
              <a:defRPr/>
            </a:pPr>
            <a:endParaRPr lang="en-US" dirty="0">
              <a:latin typeface="Arial"/>
              <a:ea typeface="Tahoma" panose="020B0604030504040204" pitchFamily="34" charset="0"/>
              <a:cs typeface="Arial"/>
            </a:endParaRPr>
          </a:p>
          <a:p>
            <a:pPr defTabSz="931774">
              <a:defRPr/>
            </a:pPr>
            <a:endParaRPr lang="en-US" dirty="0">
              <a:latin typeface="Tahoma" panose="020B0604030504040204" pitchFamily="34" charset="0"/>
              <a:ea typeface="Tahoma" panose="020B0604030504040204" pitchFamily="34" charset="0"/>
            </a:endParaRPr>
          </a:p>
          <a:p>
            <a:pPr defTabSz="931774">
              <a:defRPr/>
            </a:pPr>
            <a:endParaRPr lang="en-US" dirty="0">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12</a:t>
            </a:fld>
            <a:endParaRPr lang="en-US"/>
          </a:p>
        </p:txBody>
      </p:sp>
    </p:spTree>
    <p:extLst>
      <p:ext uri="{BB962C8B-B14F-4D97-AF65-F5344CB8AC3E}">
        <p14:creationId xmlns:p14="http://schemas.microsoft.com/office/powerpoint/2010/main" val="855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#2 is registering at 4 years of age, admission on August 15, 2024.</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13</a:t>
            </a:fld>
            <a:endParaRPr lang="en-US"/>
          </a:p>
        </p:txBody>
      </p:sp>
    </p:spTree>
    <p:extLst>
      <p:ext uri="{BB962C8B-B14F-4D97-AF65-F5344CB8AC3E}">
        <p14:creationId xmlns:p14="http://schemas.microsoft.com/office/powerpoint/2010/main" val="245705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ahoma"/>
                <a:ea typeface="Tahoma"/>
                <a:cs typeface="Tahoma"/>
              </a:rPr>
              <a:t>The parents have supplied a medical exemption.</a:t>
            </a: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a:ea typeface="Tahoma"/>
              <a:cs typeface="Tahoma"/>
            </a:endParaRPr>
          </a:p>
          <a:p>
            <a:pPr>
              <a:defRPr/>
            </a:pPr>
            <a:r>
              <a:rPr lang="en-US" dirty="0">
                <a:latin typeface="Tahoma"/>
                <a:ea typeface="Tahoma"/>
                <a:cs typeface="Tahoma"/>
              </a:rPr>
              <a:t>Starting January 1, 2021, all new exemptions </a:t>
            </a:r>
            <a:r>
              <a:rPr lang="en-US" u="sng" dirty="0">
                <a:latin typeface="Tahoma"/>
                <a:ea typeface="Tahoma"/>
                <a:cs typeface="Tahoma"/>
              </a:rPr>
              <a:t>must </a:t>
            </a:r>
            <a:r>
              <a:rPr lang="en-US" dirty="0">
                <a:latin typeface="Tahoma"/>
                <a:ea typeface="Tahoma"/>
                <a:cs typeface="Tahoma"/>
              </a:rPr>
              <a:t>be issued from the CAIR-ME website.</a:t>
            </a:r>
            <a:endParaRPr lang="en-US" dirty="0">
              <a:latin typeface="Tahoma" panose="020B0604030504040204" pitchFamily="34" charset="0"/>
              <a:ea typeface="Tahoma" panose="020B0604030504040204" pitchFamily="34" charset="0"/>
              <a:cs typeface="Tahoma"/>
            </a:endParaRPr>
          </a:p>
          <a:p>
            <a:pPr>
              <a:defRPr/>
            </a:pPr>
            <a:r>
              <a:rPr lang="en-US" dirty="0">
                <a:latin typeface="Tahoma"/>
                <a:ea typeface="Tahoma"/>
                <a:cs typeface="Tahoma"/>
              </a:rPr>
              <a:t>This is a representation of a Permanent Medical Exemption (PME) from CAIR-ME, not an exact copy.</a:t>
            </a:r>
          </a:p>
          <a:p>
            <a:pPr defTabSz="931774">
              <a:defRPr/>
            </a:pPr>
            <a:endParaRPr lang="en-US" dirty="0">
              <a:latin typeface="Tahoma" panose="020B0604030504040204" pitchFamily="34" charset="0"/>
              <a:ea typeface="Tahoma" panose="020B0604030504040204" pitchFamily="34" charset="0"/>
            </a:endParaRPr>
          </a:p>
          <a:p>
            <a:pPr defTabSz="931774">
              <a:defRPr/>
            </a:pPr>
            <a:r>
              <a:rPr lang="en-US" dirty="0">
                <a:latin typeface="Tahoma"/>
                <a:ea typeface="Tahoma"/>
                <a:cs typeface="Tahoma"/>
              </a:rPr>
              <a:t>Things to check for a valid PME:</a:t>
            </a:r>
          </a:p>
          <a:p>
            <a:pPr marL="174708" indent="-174708" defTabSz="931774">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a:endParaRPr>
          </a:p>
          <a:p>
            <a:pPr marL="174708" indent="-174708" defTabSz="931774">
              <a:buFont typeface="Arial" panose="020B0604020202020204" pitchFamily="34" charset="0"/>
              <a:buChar char="•"/>
              <a:defRPr/>
            </a:pPr>
            <a:r>
              <a:rPr lang="en-US" dirty="0">
                <a:latin typeface="Tahoma"/>
                <a:ea typeface="Tahoma"/>
                <a:cs typeface="Tahoma"/>
              </a:rPr>
              <a:t>Issue date</a:t>
            </a:r>
          </a:p>
          <a:p>
            <a:pPr marL="174708" indent="-174708" defTabSz="931774">
              <a:buFont typeface="Arial" panose="020B0604020202020204" pitchFamily="34" charset="0"/>
              <a:buChar char="•"/>
              <a:defRPr/>
            </a:pPr>
            <a:r>
              <a:rPr lang="en-US" dirty="0">
                <a:latin typeface="Tahoma"/>
                <a:ea typeface="Tahoma"/>
                <a:cs typeface="Tahoma"/>
              </a:rPr>
              <a:t>Child’s information</a:t>
            </a:r>
          </a:p>
          <a:p>
            <a:pPr marL="174708" indent="-174708">
              <a:buFont typeface="Arial" panose="020B0604020202020204" pitchFamily="34" charset="0"/>
              <a:buChar char="•"/>
              <a:defRPr/>
            </a:pPr>
            <a:r>
              <a:rPr lang="en-US" dirty="0">
                <a:latin typeface="Tahoma"/>
                <a:ea typeface="Tahoma"/>
                <a:cs typeface="Tahoma"/>
              </a:rPr>
              <a:t>School’s information </a:t>
            </a:r>
          </a:p>
          <a:p>
            <a:pPr marL="174708" indent="-174708" defTabSz="931774">
              <a:buFont typeface="Arial" panose="020B0604020202020204" pitchFamily="34" charset="0"/>
              <a:buChar char="•"/>
              <a:defRPr/>
            </a:pPr>
            <a:r>
              <a:rPr lang="en-US" dirty="0">
                <a:latin typeface="Tahoma"/>
                <a:ea typeface="Tahoma"/>
                <a:cs typeface="Tahoma"/>
              </a:rPr>
              <a:t>Grade span</a:t>
            </a:r>
          </a:p>
          <a:p>
            <a:pPr marL="174708" indent="-174708" defTabSz="931774">
              <a:buFont typeface="Arial" panose="020B0604020202020204" pitchFamily="34" charset="0"/>
              <a:buChar char="•"/>
              <a:defRPr/>
            </a:pPr>
            <a:r>
              <a:rPr lang="en-US" dirty="0">
                <a:latin typeface="Tahoma"/>
                <a:ea typeface="Tahoma"/>
                <a:cs typeface="Tahoma"/>
              </a:rPr>
              <a:t>Exempt vaccines and expiration.</a:t>
            </a:r>
          </a:p>
          <a:p>
            <a:pPr marL="174708" indent="-174708" defTabSz="931774">
              <a:buFont typeface="Arial" panose="020B0604020202020204" pitchFamily="34" charset="0"/>
              <a:buChar char="•"/>
              <a:defRPr/>
            </a:pPr>
            <a:endParaRPr lang="en-US" dirty="0">
              <a:latin typeface="Tahoma" panose="020B0604030504040204" pitchFamily="34" charset="0"/>
              <a:ea typeface="Tahoma" panose="020B0604030504040204" pitchFamily="34" charset="0"/>
            </a:endParaRPr>
          </a:p>
          <a:p>
            <a:pPr defTabSz="931774">
              <a:defRPr/>
            </a:pPr>
            <a:r>
              <a:rPr lang="en-US" dirty="0">
                <a:latin typeface="Tahoma"/>
                <a:ea typeface="Tahoma"/>
                <a:cs typeface="Tahoma"/>
              </a:rPr>
              <a:t>Use this name and birth date to fill out the Blue Card (since it will not be shown on immunization record on next slide).</a:t>
            </a:r>
            <a:endParaRPr lang="en-US" dirty="0">
              <a:latin typeface="Tahoma" panose="020B0604030504040204" pitchFamily="34" charset="0"/>
              <a:ea typeface="Tahoma" panose="020B0604030504040204" pitchFamily="34" charset="0"/>
              <a:cs typeface="Tahoma"/>
            </a:endParaRPr>
          </a:p>
          <a:p>
            <a:pPr marL="174708" indent="-174708" defTabSz="931774">
              <a:buFont typeface="Arial" panose="020B0604020202020204" pitchFamily="34" charset="0"/>
              <a:buChar char="•"/>
              <a:defRPr/>
            </a:pPr>
            <a:endParaRPr lang="en-US" dirty="0">
              <a:latin typeface="Tahoma" panose="020B060403050404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14</a:t>
            </a:fld>
            <a:endParaRPr lang="en-US"/>
          </a:p>
        </p:txBody>
      </p:sp>
    </p:spTree>
    <p:extLst>
      <p:ext uri="{BB962C8B-B14F-4D97-AF65-F5344CB8AC3E}">
        <p14:creationId xmlns:p14="http://schemas.microsoft.com/office/powerpoint/2010/main" val="43776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page one of a cropped sample record from the California Immunization Registry.</a:t>
            </a:r>
          </a:p>
          <a:p>
            <a:endParaRPr lang="en-US"/>
          </a:p>
          <a:p>
            <a:r>
              <a:rPr lang="en-US">
                <a:latin typeface="Arial"/>
                <a:cs typeface="Arial"/>
              </a:rPr>
              <a:t>Transfer the dates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15</a:t>
            </a:fld>
            <a:endParaRPr lang="en-US"/>
          </a:p>
        </p:txBody>
      </p:sp>
    </p:spTree>
    <p:extLst>
      <p:ext uri="{BB962C8B-B14F-4D97-AF65-F5344CB8AC3E}">
        <p14:creationId xmlns:p14="http://schemas.microsoft.com/office/powerpoint/2010/main" val="15503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F85E-C28E-997C-BD24-06C48A422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9BB50-2EC6-ABD5-80DE-3F5CC6D39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63ED5-3A41-5662-DE41-B090157F1D4D}"/>
              </a:ext>
            </a:extLst>
          </p:cNvPr>
          <p:cNvSpPr>
            <a:spLocks noGrp="1"/>
          </p:cNvSpPr>
          <p:nvPr>
            <p:ph type="body" idx="1"/>
          </p:nvPr>
        </p:nvSpPr>
        <p:spPr/>
        <p:txBody>
          <a:bodyPr/>
          <a:lstStyle/>
          <a:p>
            <a:r>
              <a:rPr lang="en-US" dirty="0">
                <a:latin typeface="Arial"/>
                <a:cs typeface="Arial"/>
              </a:rPr>
              <a:t>Transfer the dates for the remaining immunizations from page 2 of the record.</a:t>
            </a:r>
          </a:p>
          <a:p>
            <a:endParaRPr lang="en-US" dirty="0">
              <a:latin typeface="Arial"/>
              <a:cs typeface="Arial"/>
            </a:endParaRPr>
          </a:p>
          <a:p>
            <a:r>
              <a:rPr lang="en-US" dirty="0">
                <a:latin typeface="Arial"/>
                <a:cs typeface="Arial"/>
              </a:rPr>
              <a:t>Instructors: wait for the class to fill out blue cards before proceeding.</a:t>
            </a:r>
          </a:p>
        </p:txBody>
      </p:sp>
      <p:sp>
        <p:nvSpPr>
          <p:cNvPr id="4" name="Slide Number Placeholder 3">
            <a:extLst>
              <a:ext uri="{FF2B5EF4-FFF2-40B4-BE49-F238E27FC236}">
                <a16:creationId xmlns:a16="http://schemas.microsoft.com/office/drawing/2014/main" id="{EB09EB46-2684-AE9A-8632-B87E6E1C84E5}"/>
              </a:ext>
            </a:extLst>
          </p:cNvPr>
          <p:cNvSpPr>
            <a:spLocks noGrp="1"/>
          </p:cNvSpPr>
          <p:nvPr>
            <p:ph type="sldNum" sz="quarter" idx="5"/>
          </p:nvPr>
        </p:nvSpPr>
        <p:spPr/>
        <p:txBody>
          <a:bodyPr/>
          <a:lstStyle/>
          <a:p>
            <a:fld id="{F7923F26-8453-43AF-9DBE-D136A2B7353D}" type="slidenum">
              <a:rPr lang="en-US" smtClean="0"/>
              <a:pPr/>
              <a:t>16</a:t>
            </a:fld>
            <a:endParaRPr lang="en-US"/>
          </a:p>
        </p:txBody>
      </p:sp>
    </p:spTree>
    <p:extLst>
      <p:ext uri="{BB962C8B-B14F-4D97-AF65-F5344CB8AC3E}">
        <p14:creationId xmlns:p14="http://schemas.microsoft.com/office/powerpoint/2010/main" val="31101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A2B0-6E50-43E2-8E58-93C3E421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164F-C61F-1548-A435-5F7CFDD3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6FD42-F3FB-4F1B-1444-C7F8048E82B6}"/>
              </a:ext>
            </a:extLst>
          </p:cNvPr>
          <p:cNvSpPr>
            <a:spLocks noGrp="1"/>
          </p:cNvSpPr>
          <p:nvPr>
            <p:ph type="body" idx="1"/>
          </p:nvPr>
        </p:nvSpPr>
        <p:spPr/>
        <p:txBody>
          <a:bodyPr/>
          <a:lstStyle/>
          <a:p>
            <a:pPr defTabSz="931774">
              <a:defRPr/>
            </a:pPr>
            <a:r>
              <a:rPr lang="en-US" dirty="0">
                <a:solidFill>
                  <a:srgbClr val="000000"/>
                </a:solidFill>
                <a:latin typeface="Arial"/>
                <a:ea typeface="Tahoma"/>
                <a:cs typeface="Arial"/>
              </a:rPr>
              <a:t>After filling out all the dates, we see that this student is missing 1 varicella vaccine dose but has all the other required vaccines.</a:t>
            </a:r>
          </a:p>
          <a:p>
            <a:pPr defTabSz="931774">
              <a:defRPr/>
            </a:pPr>
            <a:endParaRPr lang="en-US" dirty="0">
              <a:solidFill>
                <a:srgbClr val="000000"/>
              </a:solidFill>
              <a:ea typeface="Tahoma" panose="020B0604030504040204" pitchFamily="34" charset="0"/>
            </a:endParaRPr>
          </a:p>
          <a:p>
            <a:pPr>
              <a:defRPr/>
            </a:pPr>
            <a:r>
              <a:rPr lang="en-US" dirty="0">
                <a:solidFill>
                  <a:srgbClr val="000000"/>
                </a:solidFill>
                <a:latin typeface="Arial"/>
                <a:ea typeface="Tahoma"/>
                <a:cs typeface="Arial"/>
              </a:rPr>
              <a:t>Remember the PME that was issued? This student is exempt from varicella.</a:t>
            </a:r>
          </a:p>
        </p:txBody>
      </p:sp>
      <p:sp>
        <p:nvSpPr>
          <p:cNvPr id="4" name="Slide Number Placeholder 3">
            <a:extLst>
              <a:ext uri="{FF2B5EF4-FFF2-40B4-BE49-F238E27FC236}">
                <a16:creationId xmlns:a16="http://schemas.microsoft.com/office/drawing/2014/main" id="{060F2E3A-B670-BBD8-B79D-C4706B57CDED}"/>
              </a:ext>
            </a:extLst>
          </p:cNvPr>
          <p:cNvSpPr>
            <a:spLocks noGrp="1"/>
          </p:cNvSpPr>
          <p:nvPr>
            <p:ph type="sldNum" sz="quarter" idx="5"/>
          </p:nvPr>
        </p:nvSpPr>
        <p:spPr/>
        <p:txBody>
          <a:bodyPr/>
          <a:lstStyle/>
          <a:p>
            <a:fld id="{F7923F26-8453-43AF-9DBE-D136A2B7353D}" type="slidenum">
              <a:rPr lang="en-US" smtClean="0"/>
              <a:pPr/>
              <a:t>17</a:t>
            </a:fld>
            <a:endParaRPr lang="en-US"/>
          </a:p>
        </p:txBody>
      </p:sp>
    </p:spTree>
    <p:extLst>
      <p:ext uri="{BB962C8B-B14F-4D97-AF65-F5344CB8AC3E}">
        <p14:creationId xmlns:p14="http://schemas.microsoft.com/office/powerpoint/2010/main" val="419129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9BF-9284-E225-725A-7789C0E9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F3116-5390-6A6F-3BBA-80375A2A6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3FFE8-77B0-3DB7-3471-7B16762E09C1}"/>
              </a:ext>
            </a:extLst>
          </p:cNvPr>
          <p:cNvSpPr>
            <a:spLocks noGrp="1"/>
          </p:cNvSpPr>
          <p:nvPr>
            <p:ph type="body" idx="1"/>
          </p:nvPr>
        </p:nvSpPr>
        <p:spPr/>
        <p:txBody>
          <a:bodyPr/>
          <a:lstStyle/>
          <a:p>
            <a:pPr>
              <a:defRPr/>
            </a:pPr>
            <a:r>
              <a:rPr lang="en-US" dirty="0">
                <a:solidFill>
                  <a:srgbClr val="000000"/>
                </a:solidFill>
                <a:latin typeface="Arial"/>
                <a:ea typeface="Tahoma"/>
                <a:cs typeface="Arial"/>
              </a:rPr>
              <a:t>The PME meets the requirements for the missing varicella doses and the student has all other required doses. This student may be admitted unconditionally.</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Add an “x” in the PME column for varicella</a:t>
            </a:r>
          </a:p>
          <a:p>
            <a:pPr marL="174708" indent="-174708">
              <a:buFont typeface="Arial" panose="020B0604020202020204" pitchFamily="34" charset="0"/>
              <a:buChar char="•"/>
              <a:defRPr/>
            </a:pPr>
            <a:r>
              <a:rPr lang="en-US" dirty="0">
                <a:solidFill>
                  <a:srgbClr val="000000"/>
                </a:solidFill>
                <a:latin typeface="Arial"/>
                <a:ea typeface="Tahoma"/>
                <a:cs typeface="Arial"/>
              </a:rPr>
              <a:t>In the Status of Requirements section, add your initials, do not mark “Has All Required Vaccine Doses” because the student is missing varicella. Add the date.</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a:buFont typeface="Arial" panose="020B0604020202020204" pitchFamily="34" charset="0"/>
              <a:buChar char="•"/>
              <a:defRPr/>
            </a:pPr>
            <a:r>
              <a:rPr lang="en-US" b="1" dirty="0">
                <a:solidFill>
                  <a:srgbClr val="000000"/>
                </a:solidFill>
                <a:latin typeface="Arial"/>
                <a:ea typeface="Tahoma"/>
                <a:cs typeface="Arial"/>
              </a:rPr>
              <a:t>Student 2 may be admitted unconditionally. </a:t>
            </a:r>
            <a:r>
              <a:rPr lang="en-US" dirty="0">
                <a:solidFill>
                  <a:srgbClr val="000000"/>
                </a:solidFill>
                <a:latin typeface="Arial"/>
                <a:ea typeface="Tahoma"/>
                <a:cs typeface="Arial"/>
              </a:rPr>
              <a:t>Unconditional admission means no follow-up is required. They’re done until the next grade span at TK/kindergarten, or prior to that if their exemption is revoked.</a:t>
            </a:r>
            <a:endParaRPr lang="en-US" dirty="0">
              <a:latin typeface="Arial"/>
              <a:ea typeface="Tahoma"/>
              <a:cs typeface="Arial"/>
            </a:endParaRPr>
          </a:p>
          <a:p>
            <a:endParaRPr lang="en-US" dirty="0"/>
          </a:p>
        </p:txBody>
      </p:sp>
      <p:sp>
        <p:nvSpPr>
          <p:cNvPr id="4" name="Slide Number Placeholder 3">
            <a:extLst>
              <a:ext uri="{FF2B5EF4-FFF2-40B4-BE49-F238E27FC236}">
                <a16:creationId xmlns:a16="http://schemas.microsoft.com/office/drawing/2014/main" id="{99B99016-333E-086B-4F53-A4354F262846}"/>
              </a:ext>
            </a:extLst>
          </p:cNvPr>
          <p:cNvSpPr>
            <a:spLocks noGrp="1"/>
          </p:cNvSpPr>
          <p:nvPr>
            <p:ph type="sldNum" sz="quarter" idx="5"/>
          </p:nvPr>
        </p:nvSpPr>
        <p:spPr/>
        <p:txBody>
          <a:bodyPr/>
          <a:lstStyle/>
          <a:p>
            <a:fld id="{F7923F26-8453-43AF-9DBE-D136A2B7353D}" type="slidenum">
              <a:rPr lang="en-US" smtClean="0"/>
              <a:pPr/>
              <a:t>18</a:t>
            </a:fld>
            <a:endParaRPr lang="en-US"/>
          </a:p>
        </p:txBody>
      </p:sp>
    </p:spTree>
    <p:extLst>
      <p:ext uri="{BB962C8B-B14F-4D97-AF65-F5344CB8AC3E}">
        <p14:creationId xmlns:p14="http://schemas.microsoft.com/office/powerpoint/2010/main" val="157135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19</a:t>
            </a:fld>
            <a:endParaRPr lang="en-US"/>
          </a:p>
        </p:txBody>
      </p:sp>
    </p:spTree>
    <p:extLst>
      <p:ext uri="{BB962C8B-B14F-4D97-AF65-F5344CB8AC3E}">
        <p14:creationId xmlns:p14="http://schemas.microsoft.com/office/powerpoint/2010/main" val="41754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Thank you all for becoming Immunization Champions and helping to keep our children safe from preventable diseases.</a:t>
            </a:r>
          </a:p>
          <a:p>
            <a:endParaRPr lang="en-US" dirty="0">
              <a:cs typeface="Arial"/>
            </a:endParaRPr>
          </a:p>
          <a:p>
            <a:r>
              <a:rPr lang="en-US" dirty="0">
                <a:latin typeface="Arial"/>
                <a:cs typeface="Arial"/>
              </a:rPr>
              <a:t>These slides will emphasize what is covered in the immunization trainings posted at the Shots for School website. These trainings should also be viewed by all staff tasked with checking and documenting immunizations required for childcare entry.</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2</a:t>
            </a:fld>
            <a:endParaRPr lang="en-US"/>
          </a:p>
        </p:txBody>
      </p:sp>
    </p:spTree>
    <p:extLst>
      <p:ext uri="{BB962C8B-B14F-4D97-AF65-F5344CB8AC3E}">
        <p14:creationId xmlns:p14="http://schemas.microsoft.com/office/powerpoint/2010/main" val="329165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4474-D5CD-2EA7-424D-D2AC061C2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3E746-D95F-F832-A71A-17587DEE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4145-0900-D14D-EF82-6E65A56C7D02}"/>
              </a:ext>
            </a:extLst>
          </p:cNvPr>
          <p:cNvSpPr>
            <a:spLocks noGrp="1"/>
          </p:cNvSpPr>
          <p:nvPr>
            <p:ph type="body" idx="1"/>
          </p:nvPr>
        </p:nvSpPr>
        <p:spPr/>
        <p:txBody>
          <a:bodyPr/>
          <a:lstStyle/>
          <a:p>
            <a:pPr>
              <a:defRPr/>
            </a:pPr>
            <a:r>
              <a:rPr lang="en-US" dirty="0">
                <a:latin typeface="Tahoma"/>
                <a:ea typeface="Tahoma"/>
                <a:cs typeface="Tahoma"/>
              </a:rPr>
              <a:t>This student is registering for preschool and has a medical exemption issued from CAIR ME. We can see that it is a temporary medical exemption or TME.</a:t>
            </a:r>
          </a:p>
          <a:p>
            <a:pPr>
              <a:defRPr/>
            </a:pPr>
            <a:endParaRPr lang="en-US" dirty="0">
              <a:latin typeface="Tahoma"/>
              <a:ea typeface="Tahoma"/>
              <a:cs typeface="Tahoma"/>
            </a:endParaRPr>
          </a:p>
          <a:p>
            <a:pPr>
              <a:defRPr/>
            </a:pPr>
            <a:r>
              <a:rPr lang="en-US" dirty="0">
                <a:latin typeface="Tahoma"/>
                <a:ea typeface="Tahoma"/>
                <a:cs typeface="Tahoma"/>
              </a:rPr>
              <a:t>The student is exempt from varicella and MMR vaccines until the expiration date. </a:t>
            </a:r>
            <a:endParaRPr lang="en-US" dirty="0">
              <a:latin typeface="Tahoma" panose="020B0604030504040204" pitchFamily="34" charset="0"/>
              <a:ea typeface="Tahoma" panose="020B0604030504040204" pitchFamily="34" charset="0"/>
              <a:cs typeface="Tahoma"/>
            </a:endParaRPr>
          </a:p>
          <a:p>
            <a:pPr defTabSz="931774">
              <a:defRPr/>
            </a:pPr>
            <a:r>
              <a:rPr lang="en-US" dirty="0">
                <a:latin typeface="Tahoma"/>
                <a:ea typeface="Tahoma"/>
                <a:cs typeface="Tahoma"/>
              </a:rPr>
              <a:t>Please make a note of this expiration date as you’ll need it for following up for continued attendance.</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60B5D8A-3F7F-CDEB-B472-F5EEA2B596BC}"/>
              </a:ext>
            </a:extLst>
          </p:cNvPr>
          <p:cNvSpPr>
            <a:spLocks noGrp="1"/>
          </p:cNvSpPr>
          <p:nvPr>
            <p:ph type="sldNum" sz="quarter" idx="5"/>
          </p:nvPr>
        </p:nvSpPr>
        <p:spPr/>
        <p:txBody>
          <a:bodyPr/>
          <a:lstStyle/>
          <a:p>
            <a:fld id="{F7923F26-8453-43AF-9DBE-D136A2B7353D}" type="slidenum">
              <a:rPr lang="en-US" smtClean="0"/>
              <a:pPr/>
              <a:t>20</a:t>
            </a:fld>
            <a:endParaRPr lang="en-US"/>
          </a:p>
        </p:txBody>
      </p:sp>
    </p:spTree>
    <p:extLst>
      <p:ext uri="{BB962C8B-B14F-4D97-AF65-F5344CB8AC3E}">
        <p14:creationId xmlns:p14="http://schemas.microsoft.com/office/powerpoint/2010/main" val="38426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dirty="0">
                <a:latin typeface="Tahoma"/>
                <a:ea typeface="Tahoma"/>
                <a:cs typeface="Tahoma"/>
              </a:rPr>
              <a:t>Sample record from Electronic Health Record (EHR). </a:t>
            </a:r>
            <a:endParaRPr lang="en-US" dirty="0">
              <a:latin typeface="Tahoma" panose="020B0604030504040204" pitchFamily="34" charset="0"/>
              <a:ea typeface="Tahoma" panose="020B0604030504040204" pitchFamily="34" charset="0"/>
            </a:endParaRPr>
          </a:p>
          <a:p>
            <a:pPr defTabSz="931774">
              <a:defRPr/>
            </a:pPr>
            <a:endParaRPr lang="en-US" dirty="0">
              <a:latin typeface="Tahoma" panose="020B0604030504040204" pitchFamily="34" charset="0"/>
              <a:ea typeface="Tahoma" panose="020B0604030504040204" pitchFamily="34" charset="0"/>
            </a:endParaRPr>
          </a:p>
          <a:p>
            <a:pPr defTabSz="931774">
              <a:defRPr/>
            </a:pPr>
            <a:r>
              <a:rPr lang="en-US" dirty="0">
                <a:latin typeface="Tahoma"/>
                <a:ea typeface="Tahoma"/>
                <a:cs typeface="Tahoma"/>
              </a:rPr>
              <a:t>Transfer the dates for doses to the Blue Card.</a:t>
            </a:r>
          </a:p>
          <a:p>
            <a:pPr defTabSz="931774">
              <a:defRPr/>
            </a:pPr>
            <a:r>
              <a:rPr lang="en-US" dirty="0">
                <a:latin typeface="Tahoma"/>
                <a:ea typeface="Tahoma"/>
                <a:cs typeface="Tahoma"/>
              </a:rPr>
              <a:t>Note that the dates go in order of most recent first.</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21</a:t>
            </a:fld>
            <a:endParaRPr lang="en-US"/>
          </a:p>
        </p:txBody>
      </p:sp>
    </p:spTree>
    <p:extLst>
      <p:ext uri="{BB962C8B-B14F-4D97-AF65-F5344CB8AC3E}">
        <p14:creationId xmlns:p14="http://schemas.microsoft.com/office/powerpoint/2010/main" val="4776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3451-048B-8292-181D-C5569D1C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B8E2-B31F-AEA3-466A-3B3B6B04B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4C0B3-4952-F68D-424F-34315F56D717}"/>
              </a:ext>
            </a:extLst>
          </p:cNvPr>
          <p:cNvSpPr>
            <a:spLocks noGrp="1"/>
          </p:cNvSpPr>
          <p:nvPr>
            <p:ph type="body" idx="1"/>
          </p:nvPr>
        </p:nvSpPr>
        <p:spPr/>
        <p:txBody>
          <a:bodyPr/>
          <a:lstStyle/>
          <a:p>
            <a:pPr defTabSz="931774">
              <a:defRPr/>
            </a:pPr>
            <a:r>
              <a:rPr lang="en-US" dirty="0">
                <a:latin typeface="Tahoma" panose="020B0604030504040204" pitchFamily="34" charset="0"/>
                <a:ea typeface="Tahoma" panose="020B0604030504040204" pitchFamily="34" charset="0"/>
              </a:rPr>
              <a:t>Now, transfer the dates for required doses on page 2.</a:t>
            </a:r>
            <a:endParaRPr lang="en-US" dirty="0"/>
          </a:p>
        </p:txBody>
      </p:sp>
      <p:sp>
        <p:nvSpPr>
          <p:cNvPr id="4" name="Slide Number Placeholder 3">
            <a:extLst>
              <a:ext uri="{FF2B5EF4-FFF2-40B4-BE49-F238E27FC236}">
                <a16:creationId xmlns:a16="http://schemas.microsoft.com/office/drawing/2014/main" id="{956E89AD-F0DE-B118-2C91-683CD74AF12F}"/>
              </a:ext>
            </a:extLst>
          </p:cNvPr>
          <p:cNvSpPr>
            <a:spLocks noGrp="1"/>
          </p:cNvSpPr>
          <p:nvPr>
            <p:ph type="sldNum" sz="quarter" idx="5"/>
          </p:nvPr>
        </p:nvSpPr>
        <p:spPr/>
        <p:txBody>
          <a:bodyPr/>
          <a:lstStyle/>
          <a:p>
            <a:fld id="{F7923F26-8453-43AF-9DBE-D136A2B7353D}" type="slidenum">
              <a:rPr lang="en-US" smtClean="0"/>
              <a:pPr/>
              <a:t>22</a:t>
            </a:fld>
            <a:endParaRPr lang="en-US"/>
          </a:p>
        </p:txBody>
      </p:sp>
    </p:spTree>
    <p:extLst>
      <p:ext uri="{BB962C8B-B14F-4D97-AF65-F5344CB8AC3E}">
        <p14:creationId xmlns:p14="http://schemas.microsoft.com/office/powerpoint/2010/main" val="2609119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defTabSz="931774">
              <a:defRPr/>
            </a:pPr>
            <a:r>
              <a:rPr lang="en-US" dirty="0">
                <a:solidFill>
                  <a:srgbClr val="000000"/>
                </a:solidFill>
                <a:latin typeface="Arial"/>
                <a:ea typeface="Tahoma"/>
                <a:cs typeface="Arial"/>
              </a:rPr>
              <a:t>After filling out all of the dates, we see that the student is missing:</a:t>
            </a:r>
            <a:br>
              <a:rPr lang="en-US" dirty="0">
                <a:ea typeface="Tahoma" panose="020B0604030504040204" pitchFamily="34" charset="0"/>
                <a:cs typeface="Arial"/>
              </a:rPr>
            </a:b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The 1</a:t>
            </a:r>
            <a:r>
              <a:rPr lang="en-US" baseline="30000" dirty="0">
                <a:solidFill>
                  <a:srgbClr val="000000"/>
                </a:solidFill>
                <a:latin typeface="Arial"/>
                <a:ea typeface="Tahoma"/>
                <a:cs typeface="Arial"/>
              </a:rPr>
              <a:t>st</a:t>
            </a:r>
            <a:r>
              <a:rPr lang="en-US" dirty="0">
                <a:solidFill>
                  <a:srgbClr val="000000"/>
                </a:solidFill>
                <a:latin typeface="Arial"/>
                <a:ea typeface="Tahoma"/>
                <a:cs typeface="Arial"/>
              </a:rPr>
              <a:t> doses of MMR and of varicella</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They have all the other required vaccines for their age.</a:t>
            </a: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23</a:t>
            </a:fld>
            <a:endParaRPr lang="en-US"/>
          </a:p>
        </p:txBody>
      </p:sp>
    </p:spTree>
    <p:extLst>
      <p:ext uri="{BB962C8B-B14F-4D97-AF65-F5344CB8AC3E}">
        <p14:creationId xmlns:p14="http://schemas.microsoft.com/office/powerpoint/2010/main" val="394285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dirty="0">
                <a:solidFill>
                  <a:srgbClr val="000000"/>
                </a:solidFill>
                <a:latin typeface="Arial"/>
                <a:ea typeface="Tahoma"/>
                <a:cs typeface="Arial"/>
              </a:rPr>
              <a:t>Remember that this child has a TME for the missing MMR and varicella doses and they have all other required doses. </a:t>
            </a:r>
            <a:endParaRPr lang="en-US" dirty="0">
              <a:solidFill>
                <a:srgbClr val="000000"/>
              </a:solidFill>
              <a:ea typeface="Tahoma" panose="020B0604030504040204" pitchFamily="34" charset="0"/>
            </a:endParaRPr>
          </a:p>
          <a:p>
            <a:pPr defTabSz="931774">
              <a:defRPr/>
            </a:pPr>
            <a:endParaRPr lang="en-US" dirty="0">
              <a:solidFill>
                <a:srgbClr val="000000"/>
              </a:solidFill>
              <a:ea typeface="Tahoma" panose="020B0604030504040204" pitchFamily="34" charset="0"/>
              <a:cs typeface="Arial"/>
            </a:endParaRPr>
          </a:p>
          <a:p>
            <a:pPr>
              <a:buFont typeface="Arial" panose="020B0604020202020204" pitchFamily="34" charset="0"/>
              <a:defRPr/>
            </a:pPr>
            <a:r>
              <a:rPr lang="en-US" dirty="0">
                <a:solidFill>
                  <a:srgbClr val="000000"/>
                </a:solidFill>
                <a:latin typeface="Arial"/>
                <a:ea typeface="Tahoma"/>
                <a:cs typeface="Arial"/>
              </a:rPr>
              <a:t>We'll process this student differently than the Permanent Medical Exemption scenario.</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endParaRPr>
          </a:p>
          <a:p>
            <a:pPr>
              <a:defRPr/>
            </a:pPr>
            <a:r>
              <a:rPr lang="en-US" b="1" dirty="0">
                <a:solidFill>
                  <a:srgbClr val="000000"/>
                </a:solidFill>
                <a:latin typeface="Arial"/>
                <a:ea typeface="Tahoma"/>
                <a:cs typeface="Arial"/>
              </a:rPr>
              <a:t>Student 3 may be admitted</a:t>
            </a:r>
            <a:r>
              <a:rPr lang="en-US" b="1" i="1" dirty="0">
                <a:solidFill>
                  <a:srgbClr val="000000"/>
                </a:solidFill>
                <a:latin typeface="Arial"/>
                <a:ea typeface="Tahoma"/>
                <a:cs typeface="Arial"/>
              </a:rPr>
              <a:t> Conditionally</a:t>
            </a:r>
            <a:r>
              <a:rPr lang="en-US" b="1" dirty="0">
                <a:solidFill>
                  <a:srgbClr val="000000"/>
                </a:solidFill>
                <a:latin typeface="Arial"/>
                <a:ea typeface="Tahoma"/>
                <a:cs typeface="Arial"/>
              </a:rPr>
              <a:t>. </a:t>
            </a:r>
            <a:endParaRPr lang="en-US" b="1" dirty="0">
              <a:solidFill>
                <a:srgbClr val="000000"/>
              </a:solidFill>
              <a:ea typeface="Tahoma" panose="020B0604030504040204" pitchFamily="34" charset="0"/>
              <a:cs typeface="Arial"/>
            </a:endParaRPr>
          </a:p>
          <a:p>
            <a:pPr marL="174708" indent="-174708">
              <a:buFont typeface="Arial" panose="020B0604020202020204" pitchFamily="34" charset="0"/>
              <a:buChar char="•"/>
              <a:defRPr/>
            </a:pPr>
            <a:r>
              <a:rPr lang="en-US" dirty="0">
                <a:solidFill>
                  <a:srgbClr val="000000"/>
                </a:solidFill>
                <a:latin typeface="Arial"/>
                <a:ea typeface="Tahoma"/>
                <a:cs typeface="Arial"/>
              </a:rPr>
              <a:t>Follow-up is required before the TME expires.</a:t>
            </a:r>
            <a:endParaRPr lang="en-US" dirty="0">
              <a:solidFill>
                <a:srgbClr val="000000"/>
              </a:solidFill>
              <a:ea typeface="Tahoma" panose="020B0604030504040204" pitchFamily="34" charset="0"/>
              <a:cs typeface="Arial"/>
            </a:endParaRPr>
          </a:p>
          <a:p>
            <a:pPr marL="174708" indent="-174708">
              <a:buFont typeface="Arial" panose="020B0604020202020204" pitchFamily="34" charset="0"/>
              <a:buChar char="•"/>
              <a:defRPr/>
            </a:pPr>
            <a:r>
              <a:rPr lang="en-US" dirty="0">
                <a:solidFill>
                  <a:srgbClr val="000000"/>
                </a:solidFill>
                <a:latin typeface="Arial"/>
                <a:ea typeface="Tahoma"/>
                <a:cs typeface="Arial"/>
              </a:rPr>
              <a:t>Make a note of the exemption expiration date in December. </a:t>
            </a:r>
          </a:p>
          <a:p>
            <a:pPr marL="174708" indent="-174708">
              <a:buFont typeface="Arial" panose="020B0604020202020204" pitchFamily="34" charset="0"/>
              <a:buChar char="•"/>
              <a:defRPr/>
            </a:pPr>
            <a:r>
              <a:rPr lang="en-US" dirty="0">
                <a:solidFill>
                  <a:srgbClr val="000000"/>
                </a:solidFill>
                <a:latin typeface="Arial"/>
                <a:ea typeface="Tahoma"/>
                <a:cs typeface="Arial"/>
              </a:rPr>
              <a:t>It’s best to send a reminder at least a month before the deadline. We'll show you how to do this with the next student.</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defTabSz="931774">
              <a:defRPr/>
            </a:pPr>
            <a:r>
              <a:rPr lang="en-US" dirty="0">
                <a:solidFill>
                  <a:srgbClr val="000000"/>
                </a:solidFill>
                <a:latin typeface="Arial"/>
                <a:ea typeface="Tahoma"/>
                <a:cs typeface="Arial"/>
              </a:rPr>
              <a:t>In the Status of Requirements section:</a:t>
            </a:r>
          </a:p>
          <a:p>
            <a:pPr marL="174708" indent="-174708">
              <a:buFont typeface="Arial" panose="020B0604020202020204" pitchFamily="34" charset="0"/>
              <a:buChar char="•"/>
              <a:defRPr/>
            </a:pPr>
            <a:r>
              <a:rPr lang="en-US" dirty="0">
                <a:solidFill>
                  <a:srgbClr val="000000"/>
                </a:solidFill>
                <a:latin typeface="Arial"/>
                <a:ea typeface="Tahoma"/>
                <a:cs typeface="Arial"/>
              </a:rPr>
              <a:t>Add your initials, and mark “Temporary Medical Exemption”. </a:t>
            </a:r>
            <a:endParaRPr lang="en-US" dirty="0">
              <a:solidFill>
                <a:srgbClr val="000000"/>
              </a:solidFill>
              <a:ea typeface="Tahoma" panose="020B0604030504040204" pitchFamily="34" charset="0"/>
              <a:cs typeface="Arial"/>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Add the follow-up date.</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defTabSz="931774">
              <a:defRPr/>
            </a:pPr>
            <a:r>
              <a:rPr lang="en-US" dirty="0">
                <a:solidFill>
                  <a:srgbClr val="000000"/>
                </a:solidFill>
                <a:latin typeface="Arial"/>
                <a:ea typeface="Tahoma"/>
                <a:cs typeface="Arial"/>
              </a:rPr>
              <a:t>Parents will need to show proof of receiving the missing doses or a new TME before the expiration date in order for the student to continue to attend preschool. </a:t>
            </a:r>
          </a:p>
          <a:p>
            <a:pPr defTabSz="931774">
              <a:defRPr/>
            </a:pPr>
            <a:endParaRPr lang="en-US" dirty="0">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24</a:t>
            </a:fld>
            <a:endParaRPr lang="en-US"/>
          </a:p>
        </p:txBody>
      </p:sp>
    </p:spTree>
    <p:extLst>
      <p:ext uri="{BB962C8B-B14F-4D97-AF65-F5344CB8AC3E}">
        <p14:creationId xmlns:p14="http://schemas.microsoft.com/office/powerpoint/2010/main" val="3677866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We’ll follow this next child from admission through several age checkpoints.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25</a:t>
            </a:fld>
            <a:endParaRPr lang="en-US"/>
          </a:p>
        </p:txBody>
      </p:sp>
    </p:spTree>
    <p:extLst>
      <p:ext uri="{BB962C8B-B14F-4D97-AF65-F5344CB8AC3E}">
        <p14:creationId xmlns:p14="http://schemas.microsoft.com/office/powerpoint/2010/main" val="428090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dirty="0">
                <a:latin typeface="Tahoma"/>
                <a:ea typeface="Tahoma"/>
                <a:cs typeface="Tahoma"/>
              </a:rPr>
              <a:t>Sample record for Student 4 at 3 months of age.</a:t>
            </a:r>
            <a:endParaRPr lang="en-US" dirty="0">
              <a:latin typeface="Tahoma" panose="020B0604030504040204" pitchFamily="34" charset="0"/>
              <a:ea typeface="Tahoma" panose="020B0604030504040204" pitchFamily="34" charset="0"/>
            </a:endParaRPr>
          </a:p>
          <a:p>
            <a:pPr defTabSz="931774">
              <a:defRPr/>
            </a:pPr>
            <a:endParaRPr lang="en-US" dirty="0">
              <a:latin typeface="Tahoma" panose="020B0604030504040204" pitchFamily="34" charset="0"/>
              <a:ea typeface="Tahoma" panose="020B0604030504040204" pitchFamily="34" charset="0"/>
            </a:endParaRPr>
          </a:p>
          <a:p>
            <a:pPr defTabSz="931774">
              <a:defRPr/>
            </a:pPr>
            <a:r>
              <a:rPr lang="en-US" dirty="0">
                <a:latin typeface="Tahoma"/>
                <a:ea typeface="Tahoma"/>
                <a:cs typeface="Tahoma"/>
              </a:rPr>
              <a:t>Transfer the dates for doses to the Blue Card.</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26</a:t>
            </a:fld>
            <a:endParaRPr lang="en-US"/>
          </a:p>
        </p:txBody>
      </p:sp>
    </p:spTree>
    <p:extLst>
      <p:ext uri="{BB962C8B-B14F-4D97-AF65-F5344CB8AC3E}">
        <p14:creationId xmlns:p14="http://schemas.microsoft.com/office/powerpoint/2010/main" val="321523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defTabSz="931774">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Let’s check the Pre-K Guide to see if this 3-month old can be admitted to child care.</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1 polio</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1 DTaP</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1 Hib</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She has two doses of Hep B, only one is required at this age.</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Student 4 meets the requirements for admission at age 3 months.</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27</a:t>
            </a:fld>
            <a:endParaRPr lang="en-US"/>
          </a:p>
        </p:txBody>
      </p:sp>
    </p:spTree>
    <p:extLst>
      <p:ext uri="{BB962C8B-B14F-4D97-AF65-F5344CB8AC3E}">
        <p14:creationId xmlns:p14="http://schemas.microsoft.com/office/powerpoint/2010/main" val="250514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Because Student 4 has more immunizations required as she gets older, this child is admitted Conditionally.</a:t>
            </a:r>
            <a:br>
              <a:rPr lang="en-US" dirty="0">
                <a:solidFill>
                  <a:srgbClr val="000000"/>
                </a:solidFill>
                <a:ea typeface="Tahoma" panose="020B0604030504040204" pitchFamily="34" charset="0"/>
              </a:rPr>
            </a:br>
            <a:r>
              <a:rPr lang="en-US" dirty="0">
                <a:solidFill>
                  <a:srgbClr val="000000"/>
                </a:solidFill>
                <a:ea typeface="Tahoma" panose="020B0604030504040204" pitchFamily="34" charset="0"/>
              </a:rPr>
              <a:t>This means that you’ll need to check again at each age check point (ages 4, 6, 15, and 18 months) to see if requirements are met. </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Let’s check the Pre-K Guide to see the next checkpoints and what’s required at 4 months of age</a:t>
            </a:r>
          </a:p>
          <a:p>
            <a:pPr defTabSz="931774">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a:t>
            </a:r>
            <a:r>
              <a:rPr lang="en-US" baseline="30000" dirty="0">
                <a:solidFill>
                  <a:srgbClr val="000000"/>
                </a:solidFill>
                <a:ea typeface="Tahoma" panose="020B0604030504040204" pitchFamily="34" charset="0"/>
              </a:rPr>
              <a:t>nd</a:t>
            </a:r>
            <a:r>
              <a:rPr lang="en-US" dirty="0">
                <a:solidFill>
                  <a:srgbClr val="000000"/>
                </a:solidFill>
                <a:ea typeface="Tahoma" panose="020B0604030504040204" pitchFamily="34" charset="0"/>
              </a:rPr>
              <a:t>  polio</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a:t>
            </a:r>
            <a:r>
              <a:rPr lang="en-US" baseline="30000" dirty="0">
                <a:solidFill>
                  <a:srgbClr val="000000"/>
                </a:solidFill>
                <a:ea typeface="Tahoma" panose="020B0604030504040204" pitchFamily="34" charset="0"/>
              </a:rPr>
              <a:t>nd</a:t>
            </a:r>
            <a:r>
              <a:rPr lang="en-US" dirty="0">
                <a:solidFill>
                  <a:srgbClr val="000000"/>
                </a:solidFill>
                <a:ea typeface="Tahoma" panose="020B0604030504040204" pitchFamily="34" charset="0"/>
              </a:rPr>
              <a:t>  DTaP</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2nd Hib</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She already has two doses of Hep B, so has met the 2-dose Hep B requirement for that checkpoint</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28</a:t>
            </a:fld>
            <a:endParaRPr lang="en-US"/>
          </a:p>
        </p:txBody>
      </p:sp>
    </p:spTree>
    <p:extLst>
      <p:ext uri="{BB962C8B-B14F-4D97-AF65-F5344CB8AC3E}">
        <p14:creationId xmlns:p14="http://schemas.microsoft.com/office/powerpoint/2010/main" val="2591284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marL="0" marR="0" fontAlgn="base">
              <a:spcBef>
                <a:spcPts val="60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rPr>
              <a:t>Let’s fill out a sticky note with all the doses which are due at 4 months of age.</a:t>
            </a:r>
            <a:endParaRPr lang="en-US" sz="1800" dirty="0">
              <a:effectLst/>
              <a:latin typeface="Times New Roman" panose="02020603050405020304" pitchFamily="18" charset="0"/>
              <a:ea typeface="Times New Roman" panose="02020603050405020304" pitchFamily="18" charset="0"/>
            </a:endParaRPr>
          </a:p>
          <a:p>
            <a:pPr>
              <a:defRPr/>
            </a:pPr>
            <a:endParaRPr lang="en-US" dirty="0">
              <a:solidFill>
                <a:srgbClr val="000000"/>
              </a:solidFill>
              <a:ea typeface="Tahoma" panose="020B0604030504040204" pitchFamily="34" charset="0"/>
            </a:endParaRPr>
          </a:p>
          <a:p>
            <a:pPr defTabSz="931774">
              <a:defRPr/>
            </a:pPr>
            <a:r>
              <a:rPr lang="en-US" dirty="0">
                <a:solidFill>
                  <a:srgbClr val="000000"/>
                </a:solidFill>
                <a:latin typeface="Arial"/>
                <a:ea typeface="Tahoma"/>
                <a:cs typeface="Arial"/>
              </a:rPr>
              <a:t>In the Status of Requirements section:</a:t>
            </a:r>
          </a:p>
          <a:p>
            <a:pPr marL="174708" indent="-174708">
              <a:buFont typeface="Arial" panose="020B0604020202020204" pitchFamily="34" charset="0"/>
              <a:buChar char="•"/>
              <a:defRPr/>
            </a:pPr>
            <a:r>
              <a:rPr lang="en-US" dirty="0">
                <a:solidFill>
                  <a:srgbClr val="000000"/>
                </a:solidFill>
                <a:latin typeface="Arial"/>
                <a:ea typeface="Tahoma"/>
                <a:cs typeface="Arial"/>
              </a:rPr>
              <a:t>Add your initials, and mark “Missing Doses Not Currently Due”. </a:t>
            </a:r>
            <a:endParaRPr lang="en-US" dirty="0">
              <a:solidFill>
                <a:srgbClr val="000000"/>
              </a:solidFill>
              <a:ea typeface="Tahoma" panose="020B0604030504040204" pitchFamily="34" charset="0"/>
              <a:cs typeface="Arial"/>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Add the follow-up date. This is usually a month before the next age checkpoint.</a:t>
            </a:r>
            <a:br>
              <a:rPr lang="en-US" dirty="0">
                <a:solidFill>
                  <a:srgbClr val="000000"/>
                </a:solidFill>
                <a:latin typeface="Arial"/>
                <a:ea typeface="Tahoma"/>
                <a:cs typeface="Arial"/>
              </a:rPr>
            </a:br>
            <a:r>
              <a:rPr lang="en-US" dirty="0">
                <a:solidFill>
                  <a:srgbClr val="000000"/>
                </a:solidFill>
                <a:latin typeface="Arial"/>
                <a:ea typeface="Tahoma"/>
                <a:cs typeface="Arial"/>
              </a:rPr>
              <a:t>In this scenario that is just a few weeks away, so let’s follow-up now.</a:t>
            </a:r>
            <a:endParaRPr lang="en-US" dirty="0">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29</a:t>
            </a:fld>
            <a:endParaRPr lang="en-US"/>
          </a:p>
        </p:txBody>
      </p:sp>
    </p:spTree>
    <p:extLst>
      <p:ext uri="{BB962C8B-B14F-4D97-AF65-F5344CB8AC3E}">
        <p14:creationId xmlns:p14="http://schemas.microsoft.com/office/powerpoint/2010/main" val="10484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poster can be posted where parents/guardians can see it. The file is available on the </a:t>
            </a:r>
            <a:r>
              <a:rPr lang="en-US" dirty="0" err="1">
                <a:latin typeface="Arial"/>
                <a:cs typeface="Arial"/>
                <a:hlinkClick r:id="rId3"/>
              </a:rPr>
              <a:t>ShotsforSchool</a:t>
            </a:r>
            <a:r>
              <a:rPr lang="en-US" dirty="0">
                <a:latin typeface="Arial"/>
                <a:cs typeface="Arial"/>
                <a:hlinkClick r:id="rId3"/>
              </a:rPr>
              <a:t> website</a:t>
            </a:r>
            <a:r>
              <a:rPr lang="en-US" dirty="0">
                <a:latin typeface="Arial"/>
                <a:cs typeface="Arial"/>
              </a:rPr>
              <a:t>. Printed copies may be available at some local health departments.</a:t>
            </a:r>
          </a:p>
          <a:p>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a:t>
            </a:fld>
            <a:endParaRPr lang="en-US"/>
          </a:p>
        </p:txBody>
      </p:sp>
    </p:spTree>
    <p:extLst>
      <p:ext uri="{BB962C8B-B14F-4D97-AF65-F5344CB8AC3E}">
        <p14:creationId xmlns:p14="http://schemas.microsoft.com/office/powerpoint/2010/main" val="405477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Fill out a Notice of Immunizations Needed letter and send it to parents. This template can be downloaded in multiple languages from the Shots for School website.</a:t>
            </a:r>
          </a:p>
          <a:p>
            <a:pPr>
              <a:defRPr/>
            </a:pPr>
            <a:endParaRPr lang="en-US" dirty="0">
              <a:latin typeface="Calibri"/>
              <a:cs typeface="Calibri"/>
            </a:endParaRPr>
          </a:p>
          <a:p>
            <a:pPr>
              <a:defRPr/>
            </a:pPr>
            <a:r>
              <a:rPr lang="en-US" dirty="0">
                <a:latin typeface="Arial"/>
                <a:cs typeface="Arial"/>
              </a:rPr>
              <a:t>Copy the </a:t>
            </a:r>
            <a:r>
              <a:rPr lang="en-US" b="1" dirty="0">
                <a:latin typeface="Arial"/>
                <a:cs typeface="Arial"/>
              </a:rPr>
              <a:t>deadline </a:t>
            </a:r>
            <a:r>
              <a:rPr lang="en-US" dirty="0">
                <a:latin typeface="Arial"/>
                <a:cs typeface="Arial"/>
              </a:rPr>
              <a:t>dates over that we already calculated on the sticky note.</a:t>
            </a:r>
          </a:p>
          <a:p>
            <a:pPr>
              <a:defRPr/>
            </a:pPr>
            <a:r>
              <a:rPr lang="en-US" dirty="0">
                <a:latin typeface="Calibri"/>
                <a:cs typeface="Calibri"/>
              </a:rPr>
              <a:t>All missing vaccines are due when she turns 4 months old on 9/2/24.  If records are not submitted by then, parents have 30 more days to submit records.  The deadline can be updated on the letter if needed.</a:t>
            </a:r>
          </a:p>
        </p:txBody>
      </p:sp>
      <p:sp>
        <p:nvSpPr>
          <p:cNvPr id="4" name="Slide Number Placeholder 3"/>
          <p:cNvSpPr>
            <a:spLocks noGrp="1"/>
          </p:cNvSpPr>
          <p:nvPr>
            <p:ph type="sldNum" sz="quarter" idx="5"/>
          </p:nvPr>
        </p:nvSpPr>
        <p:spPr/>
        <p:txBody>
          <a:bodyPr/>
          <a:lstStyle/>
          <a:p>
            <a:fld id="{F7923F26-8453-43AF-9DBE-D136A2B7353D}" type="slidenum">
              <a:rPr lang="en-US" smtClean="0"/>
              <a:pPr/>
              <a:t>30</a:t>
            </a:fld>
            <a:endParaRPr lang="en-US"/>
          </a:p>
        </p:txBody>
      </p:sp>
    </p:spTree>
    <p:extLst>
      <p:ext uri="{BB962C8B-B14F-4D97-AF65-F5344CB8AC3E}">
        <p14:creationId xmlns:p14="http://schemas.microsoft.com/office/powerpoint/2010/main" val="1842801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dirty="0">
                <a:latin typeface="Tahoma"/>
                <a:ea typeface="Tahoma"/>
                <a:cs typeface="Tahoma"/>
              </a:rPr>
              <a:t>Student 4’s parents give you an updated record at 4 months of age.</a:t>
            </a:r>
          </a:p>
          <a:p>
            <a:pPr>
              <a:defRPr/>
            </a:pPr>
            <a:endParaRPr lang="en-US" dirty="0">
              <a:latin typeface="Tahoma"/>
              <a:ea typeface="Tahoma"/>
              <a:cs typeface="Tahoma"/>
            </a:endParaRPr>
          </a:p>
          <a:p>
            <a:pPr>
              <a:defRPr/>
            </a:pPr>
            <a:r>
              <a:rPr lang="en-US" dirty="0">
                <a:latin typeface="Tahoma"/>
                <a:ea typeface="Tahoma"/>
                <a:cs typeface="Tahoma"/>
              </a:rPr>
              <a:t>Copy the new dates to the Blue Card</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31</a:t>
            </a:fld>
            <a:endParaRPr lang="en-US"/>
          </a:p>
        </p:txBody>
      </p:sp>
    </p:spTree>
    <p:extLst>
      <p:ext uri="{BB962C8B-B14F-4D97-AF65-F5344CB8AC3E}">
        <p14:creationId xmlns:p14="http://schemas.microsoft.com/office/powerpoint/2010/main" val="1617586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defTabSz="931774">
              <a:defRPr/>
            </a:pPr>
            <a:endParaRPr lang="en-US" dirty="0">
              <a:solidFill>
                <a:srgbClr val="000000"/>
              </a:solidFill>
              <a:ea typeface="Tahoma" panose="020B0604030504040204" pitchFamily="34" charset="0"/>
            </a:endParaRPr>
          </a:p>
          <a:p>
            <a:pPr defTabSz="931774">
              <a:defRPr/>
            </a:pPr>
            <a:r>
              <a:rPr lang="en-US" dirty="0">
                <a:solidFill>
                  <a:srgbClr val="000000"/>
                </a:solidFill>
                <a:ea typeface="Tahoma" panose="020B0604030504040204" pitchFamily="34" charset="0"/>
              </a:rPr>
              <a:t>Check The Guide to see if she meets the requirements for the 4-month age checkpoint: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polio</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DTaP</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Hib</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Hep B</a:t>
            </a:r>
          </a:p>
          <a:p>
            <a:pPr defTabSz="931774">
              <a:defRPr/>
            </a:pPr>
            <a:r>
              <a:rPr lang="en-US" dirty="0">
                <a:solidFill>
                  <a:srgbClr val="000000"/>
                </a:solidFill>
                <a:ea typeface="Tahoma" panose="020B0604030504040204" pitchFamily="34" charset="0"/>
              </a:rPr>
              <a:t>Yes she does meet these requirements.</a:t>
            </a:r>
          </a:p>
          <a:p>
            <a:pPr defTabSz="931774">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32</a:t>
            </a:fld>
            <a:endParaRPr lang="en-US"/>
          </a:p>
        </p:txBody>
      </p:sp>
    </p:spTree>
    <p:extLst>
      <p:ext uri="{BB962C8B-B14F-4D97-AF65-F5344CB8AC3E}">
        <p14:creationId xmlns:p14="http://schemas.microsoft.com/office/powerpoint/2010/main" val="3060891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defTabSz="931774">
              <a:defRPr/>
            </a:pPr>
            <a:r>
              <a:rPr lang="en-US" dirty="0">
                <a:solidFill>
                  <a:srgbClr val="000000"/>
                </a:solidFill>
                <a:ea typeface="Tahoma" panose="020B0604030504040204" pitchFamily="34" charset="0"/>
              </a:rPr>
              <a:t>Now, check the Pre-K Guide to see what’s due at the next check-point (6 months of age).</a:t>
            </a:r>
          </a:p>
          <a:p>
            <a:pPr defTabSz="931774">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polio- done</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Hib-done</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2 Hep B-done</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Only the 3</a:t>
            </a:r>
            <a:r>
              <a:rPr lang="en-US" baseline="30000" dirty="0">
                <a:solidFill>
                  <a:srgbClr val="000000"/>
                </a:solidFill>
                <a:ea typeface="Tahoma" panose="020B0604030504040204" pitchFamily="34" charset="0"/>
              </a:rPr>
              <a:t>rd</a:t>
            </a:r>
            <a:r>
              <a:rPr lang="en-US" dirty="0">
                <a:solidFill>
                  <a:srgbClr val="000000"/>
                </a:solidFill>
                <a:ea typeface="Tahoma" panose="020B0604030504040204" pitchFamily="34" charset="0"/>
              </a:rPr>
              <a:t> dose of DTaP is needed.</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0" indent="0" defTabSz="931774">
              <a:buFont typeface="Arial" panose="020B0604020202020204" pitchFamily="34" charset="0"/>
              <a:buNone/>
              <a:defRPr/>
            </a:pPr>
            <a:r>
              <a:rPr lang="en-US" sz="1800" dirty="0">
                <a:solidFill>
                  <a:srgbClr val="000000"/>
                </a:solidFill>
                <a:effectLst/>
                <a:latin typeface="Calibri" panose="020F0502020204030204" pitchFamily="34" charset="0"/>
                <a:ea typeface="Times New Roman" panose="02020603050405020304" pitchFamily="18" charset="0"/>
              </a:rPr>
              <a:t>Calculate the deadline and follow-up date</a:t>
            </a:r>
            <a:r>
              <a:rPr lang="en-US" sz="1800" dirty="0">
                <a:solidFill>
                  <a:srgbClr val="000000"/>
                </a:solidFill>
                <a:effectLst/>
                <a:latin typeface="Calibri" panose="020F0502020204030204" pitchFamily="34" charset="0"/>
                <a:ea typeface="Calibri" panose="020F0502020204030204" pitchFamily="34" charset="0"/>
              </a:rPr>
              <a:t> and write it on a sticky note.</a:t>
            </a:r>
            <a:r>
              <a:rPr lang="en-US" dirty="0">
                <a:effectLst/>
              </a:rPr>
              <a:t> </a:t>
            </a: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33</a:t>
            </a:fld>
            <a:endParaRPr lang="en-US"/>
          </a:p>
        </p:txBody>
      </p:sp>
    </p:spTree>
    <p:extLst>
      <p:ext uri="{BB962C8B-B14F-4D97-AF65-F5344CB8AC3E}">
        <p14:creationId xmlns:p14="http://schemas.microsoft.com/office/powerpoint/2010/main" val="2111067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b="0" dirty="0">
                <a:solidFill>
                  <a:srgbClr val="000000"/>
                </a:solidFill>
                <a:latin typeface="Arial" panose="020B0604020202020204" pitchFamily="34" charset="0"/>
                <a:ea typeface="Tahoma" panose="020B0604030504040204" pitchFamily="34" charset="0"/>
                <a:cs typeface="+mn-cs"/>
              </a:rPr>
              <a:t>This student may continue to attend child care </a:t>
            </a:r>
            <a:r>
              <a:rPr lang="en-US" b="1" i="1" dirty="0">
                <a:solidFill>
                  <a:srgbClr val="000000"/>
                </a:solidFill>
                <a:latin typeface="Arial"/>
                <a:ea typeface="Tahoma"/>
                <a:cs typeface="Arial"/>
              </a:rPr>
              <a:t>conditionally </a:t>
            </a:r>
            <a:r>
              <a:rPr lang="en-US" dirty="0">
                <a:solidFill>
                  <a:srgbClr val="000000"/>
                </a:solidFill>
                <a:latin typeface="Arial"/>
                <a:ea typeface="Tahoma"/>
                <a:cs typeface="Arial"/>
              </a:rPr>
              <a:t>until the next age checkpoint.</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endParaRPr>
          </a:p>
          <a:p>
            <a:pPr defTabSz="931774">
              <a:defRPr/>
            </a:pPr>
            <a:r>
              <a:rPr lang="en-US" dirty="0">
                <a:solidFill>
                  <a:srgbClr val="000000"/>
                </a:solidFill>
                <a:latin typeface="Arial"/>
                <a:ea typeface="Tahoma"/>
                <a:cs typeface="Arial"/>
              </a:rPr>
              <a:t>Update the Status of Requirements section:</a:t>
            </a: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Cross out the old follow-up date and add the new date, a month before she turns 6 months of age.</a:t>
            </a: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Send the reminder to parents in October and repeat the process for the 6-month age checkpoint.</a:t>
            </a:r>
          </a:p>
          <a:p>
            <a:pPr defTabSz="931774">
              <a:defRPr/>
            </a:pPr>
            <a:endParaRPr lang="en-US" dirty="0">
              <a:latin typeface="Tahoma" panose="020B0604030504040204" pitchFamily="34" charset="0"/>
              <a:ea typeface="Tahoma" panose="020B0604030504040204" pitchFamily="34" charset="0"/>
            </a:endParaRPr>
          </a:p>
          <a:p>
            <a:r>
              <a:rPr lang="en-US" i="1" dirty="0"/>
              <a:t>Note to presenter: It may help for trainees to share tips about logging multiple follow up dates; e.g., erasable pen, post-its with follow up dates, use electronic Blue Card, white out, etc.</a:t>
            </a:r>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34</a:t>
            </a:fld>
            <a:endParaRPr lang="en-US"/>
          </a:p>
        </p:txBody>
      </p:sp>
    </p:spTree>
    <p:extLst>
      <p:ext uri="{BB962C8B-B14F-4D97-AF65-F5344CB8AC3E}">
        <p14:creationId xmlns:p14="http://schemas.microsoft.com/office/powerpoint/2010/main" val="3807706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defTabSz="931774">
              <a:defRPr/>
            </a:pPr>
            <a:r>
              <a:rPr lang="en-US" dirty="0">
                <a:solidFill>
                  <a:srgbClr val="000000"/>
                </a:solidFill>
                <a:ea typeface="Tahoma" panose="020B0604030504040204" pitchFamily="34" charset="0"/>
              </a:rPr>
              <a:t>Student 4’s parents submitted another new record with the third dose of DTaP added. </a:t>
            </a:r>
          </a:p>
          <a:p>
            <a:pPr defTabSz="931774">
              <a:defRPr/>
            </a:pPr>
            <a:endParaRPr lang="en-US" dirty="0">
              <a:solidFill>
                <a:srgbClr val="000000"/>
              </a:solidFill>
              <a:ea typeface="Tahoma" panose="020B0604030504040204" pitchFamily="34" charset="0"/>
            </a:endParaRPr>
          </a:p>
          <a:p>
            <a:pPr defTabSz="931774">
              <a:defRPr/>
            </a:pPr>
            <a:r>
              <a:rPr lang="en-US" dirty="0">
                <a:solidFill>
                  <a:srgbClr val="000000"/>
                </a:solidFill>
                <a:ea typeface="Tahoma" panose="020B0604030504040204" pitchFamily="34" charset="0"/>
              </a:rPr>
              <a:t>Now that you’ve got the hang of this. Let’s try this other tool to see if she meets the requirements for 6 months of age.</a:t>
            </a:r>
          </a:p>
          <a:p>
            <a:pPr defTabSz="931774">
              <a:defRPr/>
            </a:pPr>
            <a:r>
              <a:rPr lang="en-US" dirty="0">
                <a:solidFill>
                  <a:srgbClr val="000000"/>
                </a:solidFill>
                <a:ea typeface="Tahoma" panose="020B0604030504040204" pitchFamily="34" charset="0"/>
              </a:rPr>
              <a:t>All you have to do is compare the highlighted spaces on the bottom to see if the same places on the Blue Card is filled out.</a:t>
            </a:r>
          </a:p>
          <a:p>
            <a:pPr defTabSz="931774">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Polio 1 &amp; 2: check</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DTaP 1, 2, 3: check</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Hib1 &amp; 2: check</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Hep B 1 &amp; 2: check</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defTabSz="931774">
              <a:defRPr/>
            </a:pPr>
            <a:r>
              <a:rPr lang="en-US" dirty="0">
                <a:solidFill>
                  <a:srgbClr val="000000"/>
                </a:solidFill>
                <a:ea typeface="Tahoma" panose="020B0604030504040204" pitchFamily="34" charset="0"/>
              </a:rPr>
              <a:t>She can continue to attend child care, conditionally. (Click mouse to add yellow check mark to the screen)</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i="1" dirty="0">
                <a:solidFill>
                  <a:srgbClr val="000000"/>
                </a:solidFill>
                <a:ea typeface="Tahoma" panose="020B0604030504040204" pitchFamily="34" charset="0"/>
              </a:rPr>
              <a:t>Note to presenter: Print out copies of this tool “Pre-Kindergarten Requirements Highlighted on Blue Card” and have trainees put it next to their Blue Cards</a:t>
            </a:r>
          </a:p>
          <a:p>
            <a:pPr defTabSz="931774">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35</a:t>
            </a:fld>
            <a:endParaRPr lang="en-US"/>
          </a:p>
        </p:txBody>
      </p:sp>
    </p:spTree>
    <p:extLst>
      <p:ext uri="{BB962C8B-B14F-4D97-AF65-F5344CB8AC3E}">
        <p14:creationId xmlns:p14="http://schemas.microsoft.com/office/powerpoint/2010/main" val="3461548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defTabSz="931774">
              <a:defRPr/>
            </a:pPr>
            <a:r>
              <a:rPr lang="en-US" dirty="0">
                <a:solidFill>
                  <a:srgbClr val="000000"/>
                </a:solidFill>
                <a:ea typeface="Tahoma" panose="020B0604030504040204" pitchFamily="34" charset="0"/>
              </a:rPr>
              <a:t>What’s next for Student 4? Her next checkpoint isn’t until 15 months of age.</a:t>
            </a:r>
          </a:p>
          <a:p>
            <a:pPr defTabSz="931774">
              <a:defRPr/>
            </a:pPr>
            <a:r>
              <a:rPr lang="en-US" dirty="0">
                <a:solidFill>
                  <a:srgbClr val="000000"/>
                </a:solidFill>
                <a:ea typeface="Tahoma" panose="020B0604030504040204" pitchFamily="34" charset="0"/>
              </a:rPr>
              <a:t>Use the yellow highlights to figure out which doses will be due next.</a:t>
            </a:r>
          </a:p>
          <a:p>
            <a:pPr defTabSz="931774">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Polio #3</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MMR: 1 dose on or after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Hib: 1 dose on or after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(her two doses are both before age 1 so she’ll need another dose to meet this requirement.)</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Hep B #3</a:t>
            </a:r>
          </a:p>
          <a:p>
            <a:pPr marL="174708" indent="-174708" defTabSz="931774">
              <a:buFont typeface="Arial" panose="020B0604020202020204" pitchFamily="34" charset="0"/>
              <a:buChar char="•"/>
              <a:defRPr/>
            </a:pPr>
            <a:r>
              <a:rPr lang="en-US" dirty="0">
                <a:solidFill>
                  <a:srgbClr val="000000"/>
                </a:solidFill>
                <a:ea typeface="Tahoma" panose="020B0604030504040204" pitchFamily="34" charset="0"/>
              </a:rPr>
              <a:t>Varicella #1</a:t>
            </a: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defTabSz="931774">
              <a:defRPr/>
            </a:pPr>
            <a:r>
              <a:rPr lang="en-US" dirty="0">
                <a:solidFill>
                  <a:srgbClr val="000000"/>
                </a:solidFill>
                <a:ea typeface="Tahoma" panose="020B0604030504040204" pitchFamily="34" charset="0"/>
              </a:rPr>
              <a:t>Send a reminder notice and check for required immunizations before the child turns 15 months.</a:t>
            </a:r>
            <a:br>
              <a:rPr lang="en-US" dirty="0">
                <a:solidFill>
                  <a:srgbClr val="000000"/>
                </a:solidFill>
                <a:ea typeface="Tahoma" panose="020B0604030504040204" pitchFamily="34" charset="0"/>
              </a:rPr>
            </a:br>
            <a:r>
              <a:rPr lang="en-US" dirty="0">
                <a:solidFill>
                  <a:srgbClr val="000000"/>
                </a:solidFill>
                <a:ea typeface="Tahoma" panose="020B0604030504040204" pitchFamily="34" charset="0"/>
              </a:rPr>
              <a:t>Take a look at the 18-month check point for the final list of required doses before we move on to the next student scenario.</a:t>
            </a: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36</a:t>
            </a:fld>
            <a:endParaRPr lang="en-US"/>
          </a:p>
        </p:txBody>
      </p:sp>
    </p:spTree>
    <p:extLst>
      <p:ext uri="{BB962C8B-B14F-4D97-AF65-F5344CB8AC3E}">
        <p14:creationId xmlns:p14="http://schemas.microsoft.com/office/powerpoint/2010/main" val="4132540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37</a:t>
            </a:fld>
            <a:endParaRPr lang="en-US"/>
          </a:p>
        </p:txBody>
      </p:sp>
    </p:spTree>
    <p:extLst>
      <p:ext uri="{BB962C8B-B14F-4D97-AF65-F5344CB8AC3E}">
        <p14:creationId xmlns:p14="http://schemas.microsoft.com/office/powerpoint/2010/main" val="2755601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latin typeface="Arial"/>
                <a:cs typeface="Arial"/>
              </a:rPr>
              <a:t>Transfer the dates to the Blue Card for Student 5</a:t>
            </a:r>
          </a:p>
        </p:txBody>
      </p:sp>
      <p:sp>
        <p:nvSpPr>
          <p:cNvPr id="4" name="Slide Number Placeholder 3"/>
          <p:cNvSpPr>
            <a:spLocks noGrp="1"/>
          </p:cNvSpPr>
          <p:nvPr>
            <p:ph type="sldNum" sz="quarter" idx="5"/>
          </p:nvPr>
        </p:nvSpPr>
        <p:spPr/>
        <p:txBody>
          <a:bodyPr/>
          <a:lstStyle/>
          <a:p>
            <a:fld id="{F7923F26-8453-43AF-9DBE-D136A2B7353D}" type="slidenum">
              <a:rPr lang="en-US" smtClean="0"/>
              <a:pPr/>
              <a:t>38</a:t>
            </a:fld>
            <a:endParaRPr lang="en-US"/>
          </a:p>
        </p:txBody>
      </p:sp>
    </p:spTree>
    <p:extLst>
      <p:ext uri="{BB962C8B-B14F-4D97-AF65-F5344CB8AC3E}">
        <p14:creationId xmlns:p14="http://schemas.microsoft.com/office/powerpoint/2010/main" val="39667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F85E-C28E-997C-BD24-06C48A422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9BB50-2EC6-ABD5-80DE-3F5CC6D39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63ED5-3A41-5662-DE41-B090157F1D4D}"/>
              </a:ext>
            </a:extLst>
          </p:cNvPr>
          <p:cNvSpPr>
            <a:spLocks noGrp="1"/>
          </p:cNvSpPr>
          <p:nvPr>
            <p:ph type="body" idx="1"/>
          </p:nvPr>
        </p:nvSpPr>
        <p:spPr/>
        <p:txBody>
          <a:bodyPr/>
          <a:lstStyle/>
          <a:p>
            <a:r>
              <a:rPr lang="en-US" dirty="0">
                <a:latin typeface="Arial"/>
                <a:cs typeface="Arial"/>
              </a:rPr>
              <a:t>Transfer the dates for the remaining immunizations from page 2 of the record.</a:t>
            </a:r>
          </a:p>
          <a:p>
            <a:endParaRPr lang="en-US" dirty="0">
              <a:latin typeface="Arial"/>
              <a:cs typeface="Arial"/>
            </a:endParaRPr>
          </a:p>
          <a:p>
            <a:r>
              <a:rPr lang="en-US" dirty="0">
                <a:latin typeface="Arial"/>
                <a:cs typeface="Arial"/>
              </a:rPr>
              <a:t>Now, check your Blue Card to see if Student 5 meets the requirements for their age, 2 years.</a:t>
            </a:r>
          </a:p>
          <a:p>
            <a:r>
              <a:rPr lang="en-US" dirty="0">
                <a:latin typeface="Arial"/>
                <a:cs typeface="Arial"/>
              </a:rPr>
              <a:t>You may use either the Guide or the Highlighted Blue Card tool.</a:t>
            </a:r>
          </a:p>
        </p:txBody>
      </p:sp>
      <p:sp>
        <p:nvSpPr>
          <p:cNvPr id="4" name="Slide Number Placeholder 3">
            <a:extLst>
              <a:ext uri="{FF2B5EF4-FFF2-40B4-BE49-F238E27FC236}">
                <a16:creationId xmlns:a16="http://schemas.microsoft.com/office/drawing/2014/main" id="{EB09EB46-2684-AE9A-8632-B87E6E1C84E5}"/>
              </a:ext>
            </a:extLst>
          </p:cNvPr>
          <p:cNvSpPr>
            <a:spLocks noGrp="1"/>
          </p:cNvSpPr>
          <p:nvPr>
            <p:ph type="sldNum" sz="quarter" idx="5"/>
          </p:nvPr>
        </p:nvSpPr>
        <p:spPr/>
        <p:txBody>
          <a:bodyPr/>
          <a:lstStyle/>
          <a:p>
            <a:fld id="{F7923F26-8453-43AF-9DBE-D136A2B7353D}" type="slidenum">
              <a:rPr lang="en-US" smtClean="0"/>
              <a:pPr/>
              <a:t>39</a:t>
            </a:fld>
            <a:endParaRPr lang="en-US"/>
          </a:p>
        </p:txBody>
      </p:sp>
    </p:spTree>
    <p:extLst>
      <p:ext uri="{BB962C8B-B14F-4D97-AF65-F5344CB8AC3E}">
        <p14:creationId xmlns:p14="http://schemas.microsoft.com/office/powerpoint/2010/main" val="30421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Quick reference.</a:t>
            </a:r>
          </a:p>
          <a:p>
            <a:endParaRPr lang="en-US" dirty="0"/>
          </a:p>
          <a:p>
            <a:r>
              <a:rPr lang="en-US" dirty="0">
                <a:latin typeface="Arial"/>
                <a:cs typeface="Arial"/>
              </a:rPr>
              <a:t>The laws are summarized in the Child Care Guide. You all have copies. </a:t>
            </a:r>
          </a:p>
          <a:p>
            <a:r>
              <a:rPr lang="en-US" dirty="0">
                <a:latin typeface="Arial"/>
                <a:cs typeface="Arial"/>
              </a:rPr>
              <a:t>We'll be using different parts of this guide throughout this training:</a:t>
            </a:r>
          </a:p>
          <a:p>
            <a:pPr marL="174708" indent="-174708">
              <a:buFont typeface="Arial"/>
              <a:buChar char="•"/>
            </a:pPr>
            <a:r>
              <a:rPr lang="en-US" dirty="0">
                <a:latin typeface="Arial"/>
                <a:cs typeface="Arial"/>
              </a:rPr>
              <a:t>Table with requirements</a:t>
            </a:r>
          </a:p>
          <a:p>
            <a:pPr marL="174708" indent="-174708">
              <a:buFont typeface="Arial"/>
              <a:buChar char="•"/>
            </a:pPr>
            <a:r>
              <a:rPr lang="en-US" dirty="0">
                <a:latin typeface="Arial"/>
                <a:cs typeface="Arial"/>
              </a:rPr>
              <a:t>Footnotes</a:t>
            </a:r>
          </a:p>
          <a:p>
            <a:pPr marL="174708" indent="-174708">
              <a:buFont typeface="Arial"/>
              <a:buChar char="•"/>
            </a:pPr>
            <a:r>
              <a:rPr lang="en-US" dirty="0">
                <a:latin typeface="Arial"/>
                <a:cs typeface="Arial"/>
              </a:rPr>
              <a:t>Definitions</a:t>
            </a:r>
          </a:p>
          <a:p>
            <a:pPr marL="174708" indent="-174708">
              <a:buFont typeface="Arial"/>
              <a:buChar char="•"/>
            </a:pPr>
            <a:r>
              <a:rPr lang="en-US" dirty="0">
                <a:latin typeface="Arial"/>
                <a:cs typeface="Arial"/>
              </a:rPr>
              <a:t>Conditional Admission table</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a:t>
            </a:fld>
            <a:endParaRPr lang="en-US"/>
          </a:p>
        </p:txBody>
      </p:sp>
    </p:spTree>
    <p:extLst>
      <p:ext uri="{BB962C8B-B14F-4D97-AF65-F5344CB8AC3E}">
        <p14:creationId xmlns:p14="http://schemas.microsoft.com/office/powerpoint/2010/main" val="192828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a:defRPr/>
            </a:pPr>
            <a:r>
              <a:rPr lang="en-US" dirty="0">
                <a:solidFill>
                  <a:srgbClr val="000000"/>
                </a:solidFill>
                <a:ea typeface="Tahoma" panose="020B0604030504040204" pitchFamily="34" charset="0"/>
              </a:rPr>
              <a:t>Polio: 3 doses required; missing one dose</a:t>
            </a:r>
          </a:p>
          <a:p>
            <a:pPr>
              <a:defRPr/>
            </a:pPr>
            <a:r>
              <a:rPr lang="en-US" dirty="0">
                <a:solidFill>
                  <a:srgbClr val="000000"/>
                </a:solidFill>
                <a:ea typeface="Tahoma" panose="020B0604030504040204" pitchFamily="34" charset="0"/>
              </a:rPr>
              <a:t>DTaP: 4 doses required; missing two doses.</a:t>
            </a:r>
          </a:p>
          <a:p>
            <a:pPr>
              <a:defRPr/>
            </a:pPr>
            <a:r>
              <a:rPr lang="en-US" dirty="0">
                <a:solidFill>
                  <a:srgbClr val="000000"/>
                </a:solidFill>
                <a:ea typeface="Tahoma" panose="020B0604030504040204" pitchFamily="34" charset="0"/>
              </a:rPr>
              <a:t>MMR: Has 1 dose. Is this dose on or after the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Check.</a:t>
            </a:r>
          </a:p>
          <a:p>
            <a:pPr>
              <a:defRPr/>
            </a:pPr>
            <a:r>
              <a:rPr lang="en-US" dirty="0">
                <a:solidFill>
                  <a:srgbClr val="000000"/>
                </a:solidFill>
                <a:ea typeface="Tahoma" panose="020B0604030504040204" pitchFamily="34" charset="0"/>
              </a:rPr>
              <a:t>Hib: Has 2 doses. Was one given on or after the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Yes, the 2</a:t>
            </a:r>
            <a:r>
              <a:rPr lang="en-US" baseline="30000" dirty="0">
                <a:solidFill>
                  <a:srgbClr val="000000"/>
                </a:solidFill>
                <a:ea typeface="Tahoma" panose="020B0604030504040204" pitchFamily="34" charset="0"/>
              </a:rPr>
              <a:t>nd</a:t>
            </a:r>
            <a:r>
              <a:rPr lang="en-US" dirty="0">
                <a:solidFill>
                  <a:srgbClr val="000000"/>
                </a:solidFill>
                <a:ea typeface="Tahoma" panose="020B0604030504040204" pitchFamily="34" charset="0"/>
              </a:rPr>
              <a:t> dose was.</a:t>
            </a:r>
          </a:p>
          <a:p>
            <a:pPr>
              <a:defRPr/>
            </a:pPr>
            <a:r>
              <a:rPr lang="en-US" dirty="0">
                <a:solidFill>
                  <a:srgbClr val="000000"/>
                </a:solidFill>
                <a:ea typeface="Tahoma" panose="020B0604030504040204" pitchFamily="34" charset="0"/>
              </a:rPr>
              <a:t>Hep B: 3 doses, check</a:t>
            </a:r>
          </a:p>
          <a:p>
            <a:pPr>
              <a:defRPr/>
            </a:pPr>
            <a:r>
              <a:rPr lang="en-US" dirty="0">
                <a:solidFill>
                  <a:srgbClr val="000000"/>
                </a:solidFill>
                <a:ea typeface="Tahoma" panose="020B0604030504040204" pitchFamily="34" charset="0"/>
              </a:rPr>
              <a:t>Varicella: 1 dose, check.</a:t>
            </a: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40</a:t>
            </a:fld>
            <a:endParaRPr lang="en-US"/>
          </a:p>
        </p:txBody>
      </p:sp>
    </p:spTree>
    <p:extLst>
      <p:ext uri="{BB962C8B-B14F-4D97-AF65-F5344CB8AC3E}">
        <p14:creationId xmlns:p14="http://schemas.microsoft.com/office/powerpoint/2010/main" val="2505142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Arial"/>
                <a:ea typeface="Tahoma"/>
                <a:cs typeface="Arial"/>
              </a:rPr>
              <a:t>The child is in the last age group, so for any missing doses we’ll check the conditional admission schedule for when the deadlines are for these missing doses. Turn to the Conditional Admission Schedule on page 2 of the Guide.</a:t>
            </a:r>
          </a:p>
          <a:p>
            <a:endParaRPr lang="en-US" dirty="0">
              <a:solidFill>
                <a:srgbClr val="000000"/>
              </a:solidFill>
              <a:ea typeface="Tahoma" panose="020B0604030504040204" pitchFamily="34" charset="0"/>
            </a:endParaRPr>
          </a:p>
          <a:p>
            <a:pPr marL="174708" indent="-174708">
              <a:buFont typeface="Arial" panose="020B0604020202020204" pitchFamily="34" charset="0"/>
              <a:buChar char="•"/>
            </a:pPr>
            <a:r>
              <a:rPr lang="en-US" dirty="0">
                <a:latin typeface="Arial"/>
                <a:cs typeface="Arial"/>
              </a:rPr>
              <a:t>Polio #3 is not due until 12 months after the 2</a:t>
            </a:r>
            <a:r>
              <a:rPr lang="en-US" baseline="30000" dirty="0">
                <a:latin typeface="Arial"/>
                <a:cs typeface="Arial"/>
              </a:rPr>
              <a:t>nd</a:t>
            </a:r>
            <a:r>
              <a:rPr lang="en-US" dirty="0">
                <a:latin typeface="Arial"/>
                <a:cs typeface="Arial"/>
              </a:rPr>
              <a:t> dose.</a:t>
            </a:r>
          </a:p>
          <a:p>
            <a:pPr marL="174708" indent="-174708">
              <a:buFont typeface="Arial" panose="020B0604020202020204" pitchFamily="34" charset="0"/>
              <a:buChar char="•"/>
            </a:pPr>
            <a:r>
              <a:rPr lang="en-US" dirty="0">
                <a:latin typeface="Arial"/>
                <a:cs typeface="Arial"/>
              </a:rPr>
              <a:t>DTaP #3 is due much sooner, but not until 8 weeks after the 1</a:t>
            </a:r>
            <a:r>
              <a:rPr lang="en-US" baseline="30000" dirty="0">
                <a:latin typeface="Arial"/>
                <a:cs typeface="Arial"/>
              </a:rPr>
              <a:t>st</a:t>
            </a:r>
            <a:r>
              <a:rPr lang="en-US" dirty="0">
                <a:latin typeface="Arial"/>
                <a:cs typeface="Arial"/>
              </a:rPr>
              <a:t> dose.</a:t>
            </a:r>
          </a:p>
          <a:p>
            <a:pPr marL="174708" indent="-174708">
              <a:buFont typeface="Arial" panose="020B0604020202020204" pitchFamily="34" charset="0"/>
              <a:buChar char="•"/>
            </a:pPr>
            <a:endParaRPr lang="en-US" dirty="0">
              <a:latin typeface="Arial"/>
              <a:cs typeface="Arial"/>
            </a:endParaRPr>
          </a:p>
          <a:p>
            <a:r>
              <a:rPr lang="en-US" dirty="0">
                <a:latin typeface="Arial"/>
                <a:cs typeface="Arial"/>
              </a:rPr>
              <a:t>Checking the Blue Card</a:t>
            </a:r>
            <a:endParaRPr lang="en-US" dirty="0">
              <a:cs typeface="Arial"/>
            </a:endParaRPr>
          </a:p>
          <a:p>
            <a:pPr marL="291179" indent="-291179">
              <a:buFont typeface="Arial"/>
              <a:buChar char="•"/>
            </a:pPr>
            <a:r>
              <a:rPr lang="en-US" dirty="0">
                <a:latin typeface="Arial"/>
                <a:cs typeface="Arial"/>
              </a:rPr>
              <a:t>Polio #2 was given on July 24, 2024. Polio #3 is due 12 months later which is July 24, 2025. So, the deadline for Polio #3 is not until next year.</a:t>
            </a:r>
          </a:p>
          <a:p>
            <a:pPr marL="291179" indent="-291179">
              <a:buFont typeface="Arial"/>
              <a:buChar char="•"/>
            </a:pPr>
            <a:r>
              <a:rPr lang="en-US" dirty="0">
                <a:latin typeface="Arial"/>
                <a:cs typeface="Arial"/>
              </a:rPr>
              <a:t>DTaP #2 was given on July 24, 2024. DTaP #3 is due 8 weeks later which is September 18, 2024. </a:t>
            </a:r>
          </a:p>
          <a:p>
            <a:pPr marL="291179" indent="-291179">
              <a:buFont typeface="Arial"/>
              <a:buChar char="•"/>
            </a:pPr>
            <a:endParaRPr lang="en-US" dirty="0">
              <a:latin typeface="Arial"/>
              <a:cs typeface="Arial"/>
            </a:endParaRPr>
          </a:p>
          <a:p>
            <a:r>
              <a:rPr lang="en-US" dirty="0">
                <a:latin typeface="Arial"/>
                <a:cs typeface="Arial"/>
              </a:rPr>
              <a:t>Both doses are not due before the child will be attending preschool on August 15, 2024.</a:t>
            </a:r>
            <a:endParaRPr lang="en-US" dirty="0">
              <a:cs typeface="Arial"/>
            </a:endParaRPr>
          </a:p>
          <a:p>
            <a:endParaRPr lang="en-US" dirty="0"/>
          </a:p>
          <a:p>
            <a:r>
              <a:rPr lang="en-US" dirty="0">
                <a:latin typeface="Arial"/>
                <a:cs typeface="Arial"/>
              </a:rPr>
              <a:t>Can this child be admitted to preschool? </a:t>
            </a:r>
            <a:endParaRPr lang="en-US" dirty="0">
              <a:cs typeface="Arial"/>
            </a:endParaRPr>
          </a:p>
          <a:p>
            <a:pPr marL="291179" indent="-291179">
              <a:buFont typeface="Arial" panose="020B0604020202020204" pitchFamily="34" charset="0"/>
              <a:buChar char="•"/>
            </a:pPr>
            <a:r>
              <a:rPr lang="en-US" dirty="0">
                <a:latin typeface="Arial"/>
                <a:cs typeface="Arial"/>
              </a:rPr>
              <a:t>Yes, since the missing doses are not due before preschool starts, </a:t>
            </a:r>
            <a:r>
              <a:rPr lang="en-US" b="1" dirty="0">
                <a:latin typeface="Arial"/>
                <a:cs typeface="Arial"/>
              </a:rPr>
              <a:t>Student 5 may be admitted conditionally.</a:t>
            </a:r>
            <a:r>
              <a:rPr lang="en-US" dirty="0">
                <a:latin typeface="Arial"/>
                <a:cs typeface="Arial"/>
              </a:rPr>
              <a:t> They may attend preschool on the “condition” that the receive the missing doses by the deadline.</a:t>
            </a:r>
          </a:p>
          <a:p>
            <a:pPr marL="174708" indent="-174708">
              <a:buFont typeface="Arial" panose="020B0604020202020204" pitchFamily="34" charset="0"/>
              <a:buChar char="•"/>
            </a:pPr>
            <a:endParaRPr lang="en-US" dirty="0"/>
          </a:p>
          <a:p>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41</a:t>
            </a:fld>
            <a:endParaRPr lang="en-US"/>
          </a:p>
        </p:txBody>
      </p:sp>
    </p:spTree>
    <p:extLst>
      <p:ext uri="{BB962C8B-B14F-4D97-AF65-F5344CB8AC3E}">
        <p14:creationId xmlns:p14="http://schemas.microsoft.com/office/powerpoint/2010/main" val="3825011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should we follow up with parents about the missing doses?</a:t>
            </a:r>
            <a:br>
              <a:rPr lang="en-US" dirty="0"/>
            </a:br>
            <a:r>
              <a:rPr lang="en-US" dirty="0"/>
              <a:t>Check the earliest dose may be given column. The third doses for both vaccines can be given as early as 4 weeks after the 2</a:t>
            </a:r>
            <a:r>
              <a:rPr lang="en-US" baseline="30000" dirty="0"/>
              <a:t>nd</a:t>
            </a:r>
            <a:r>
              <a:rPr lang="en-US" dirty="0"/>
              <a:t> doses.</a:t>
            </a:r>
          </a:p>
          <a:p>
            <a:endParaRPr lang="en-US" dirty="0"/>
          </a:p>
          <a:p>
            <a:r>
              <a:rPr lang="en-US" dirty="0">
                <a:latin typeface="Arial"/>
                <a:cs typeface="Arial"/>
              </a:rPr>
              <a:t>Send a reminder to parents about the deadlines for both vaccines.  If there are different reminder dates, use the earlier date to send the reminder. </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42</a:t>
            </a:fld>
            <a:endParaRPr lang="en-US"/>
          </a:p>
        </p:txBody>
      </p:sp>
    </p:spTree>
    <p:extLst>
      <p:ext uri="{BB962C8B-B14F-4D97-AF65-F5344CB8AC3E}">
        <p14:creationId xmlns:p14="http://schemas.microsoft.com/office/powerpoint/2010/main" val="1555114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FBF6-A175-8E8D-ADE2-74679B889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F76FD-4210-4C42-8698-567B7E67C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64AE-3317-3BE6-E687-95E8578A537A}"/>
              </a:ext>
            </a:extLst>
          </p:cNvPr>
          <p:cNvSpPr>
            <a:spLocks noGrp="1"/>
          </p:cNvSpPr>
          <p:nvPr>
            <p:ph type="body" idx="1"/>
          </p:nvPr>
        </p:nvSpPr>
        <p:spPr/>
        <p:txBody>
          <a:bodyPr/>
          <a:lstStyle/>
          <a:p>
            <a:pPr>
              <a:defRPr/>
            </a:pPr>
            <a:r>
              <a:rPr lang="en-US" dirty="0">
                <a:latin typeface="Arial"/>
                <a:cs typeface="Arial"/>
              </a:rPr>
              <a:t>Since we determined the missing doses are not due yet, </a:t>
            </a:r>
            <a:r>
              <a:rPr lang="en-US" b="1" dirty="0">
                <a:latin typeface="Arial"/>
                <a:cs typeface="Arial"/>
              </a:rPr>
              <a:t>Student 5 may be admitted conditionally</a:t>
            </a:r>
            <a:r>
              <a:rPr lang="en-US" dirty="0">
                <a:latin typeface="Arial"/>
                <a:cs typeface="Arial"/>
              </a:rPr>
              <a:t>. Mark the Missing Doses Not Currently Due column and add the follow-up date for when you will send a reminder.</a:t>
            </a:r>
          </a:p>
          <a:p>
            <a:pPr>
              <a:defRPr/>
            </a:pP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9A1A3732-FD71-4E2B-9136-2E732C15A7D9}"/>
              </a:ext>
            </a:extLst>
          </p:cNvPr>
          <p:cNvSpPr>
            <a:spLocks noGrp="1"/>
          </p:cNvSpPr>
          <p:nvPr>
            <p:ph type="sldNum" sz="quarter" idx="5"/>
          </p:nvPr>
        </p:nvSpPr>
        <p:spPr/>
        <p:txBody>
          <a:bodyPr/>
          <a:lstStyle/>
          <a:p>
            <a:fld id="{F7923F26-8453-43AF-9DBE-D136A2B7353D}" type="slidenum">
              <a:rPr lang="en-US" smtClean="0"/>
              <a:pPr/>
              <a:t>43</a:t>
            </a:fld>
            <a:endParaRPr lang="en-US"/>
          </a:p>
        </p:txBody>
      </p:sp>
    </p:spTree>
    <p:extLst>
      <p:ext uri="{BB962C8B-B14F-4D97-AF65-F5344CB8AC3E}">
        <p14:creationId xmlns:p14="http://schemas.microsoft.com/office/powerpoint/2010/main" val="4032692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When it's time to follow-up, fill out a Notice of Immunizations Needed letter and send it to parents. </a:t>
            </a:r>
          </a:p>
          <a:p>
            <a:pPr>
              <a:defRPr/>
            </a:pPr>
            <a:endParaRPr lang="en-US" dirty="0">
              <a:latin typeface="Calibri"/>
              <a:cs typeface="Calibri"/>
            </a:endParaRPr>
          </a:p>
          <a:p>
            <a:pPr>
              <a:defRPr/>
            </a:pPr>
            <a:r>
              <a:rPr lang="en-US" dirty="0">
                <a:latin typeface="Arial"/>
                <a:cs typeface="Arial"/>
              </a:rPr>
              <a:t>Copy the </a:t>
            </a:r>
            <a:r>
              <a:rPr lang="en-US" b="1" dirty="0">
                <a:latin typeface="Arial"/>
                <a:cs typeface="Arial"/>
              </a:rPr>
              <a:t>deadline </a:t>
            </a:r>
            <a:r>
              <a:rPr lang="en-US" dirty="0">
                <a:latin typeface="Arial"/>
                <a:cs typeface="Arial"/>
              </a:rPr>
              <a:t>dates over that we already calculated on the sticky note.</a:t>
            </a:r>
          </a:p>
          <a:p>
            <a:pPr>
              <a:defRPr/>
            </a:pPr>
            <a:endParaRPr lang="en-US" dirty="0">
              <a:latin typeface="Calibri"/>
              <a:cs typeface="Calibri"/>
            </a:endParaRPr>
          </a:p>
          <a:p>
            <a:pPr>
              <a:defRPr/>
            </a:pPr>
            <a:r>
              <a:rPr lang="en-US" dirty="0">
                <a:latin typeface="Arial"/>
                <a:cs typeface="Arial"/>
              </a:rPr>
              <a:t>At the bottom where it states that "according to state law, we cannot allow your child to attend unless we receive proof that the above requirements are met by this date", insert the earliest deadline. In Student 5's case, this is the deadline for DTaP vaccine in September.</a:t>
            </a:r>
          </a:p>
        </p:txBody>
      </p:sp>
      <p:sp>
        <p:nvSpPr>
          <p:cNvPr id="4" name="Slide Number Placeholder 3"/>
          <p:cNvSpPr>
            <a:spLocks noGrp="1"/>
          </p:cNvSpPr>
          <p:nvPr>
            <p:ph type="sldNum" sz="quarter" idx="5"/>
          </p:nvPr>
        </p:nvSpPr>
        <p:spPr/>
        <p:txBody>
          <a:bodyPr/>
          <a:lstStyle/>
          <a:p>
            <a:fld id="{F7923F26-8453-43AF-9DBE-D136A2B7353D}" type="slidenum">
              <a:rPr lang="en-US" smtClean="0"/>
              <a:pPr/>
              <a:t>44</a:t>
            </a:fld>
            <a:endParaRPr lang="en-US"/>
          </a:p>
        </p:txBody>
      </p:sp>
    </p:spTree>
    <p:extLst>
      <p:ext uri="{BB962C8B-B14F-4D97-AF65-F5344CB8AC3E}">
        <p14:creationId xmlns:p14="http://schemas.microsoft.com/office/powerpoint/2010/main" val="76857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a:defRPr/>
            </a:pPr>
            <a:r>
              <a:rPr lang="en-US" dirty="0">
                <a:solidFill>
                  <a:srgbClr val="000000"/>
                </a:solidFill>
                <a:ea typeface="Tahoma" panose="020B0604030504040204" pitchFamily="34" charset="0"/>
              </a:rPr>
              <a:t>We received an updated immunization record for Student 5 with the 3</a:t>
            </a:r>
            <a:r>
              <a:rPr lang="en-US" baseline="30000" dirty="0">
                <a:solidFill>
                  <a:srgbClr val="000000"/>
                </a:solidFill>
                <a:ea typeface="Tahoma" panose="020B0604030504040204" pitchFamily="34" charset="0"/>
              </a:rPr>
              <a:t>rd</a:t>
            </a:r>
            <a:r>
              <a:rPr lang="en-US" dirty="0">
                <a:solidFill>
                  <a:srgbClr val="000000"/>
                </a:solidFill>
                <a:ea typeface="Tahoma" panose="020B0604030504040204" pitchFamily="34" charset="0"/>
              </a:rPr>
              <a:t> doses for polio and DTaP, already filled in here.</a:t>
            </a:r>
          </a:p>
          <a:p>
            <a:pPr>
              <a:defRPr/>
            </a:pPr>
            <a:endParaRPr lang="en-US" dirty="0">
              <a:solidFill>
                <a:srgbClr val="000000"/>
              </a:solidFill>
              <a:ea typeface="Tahoma" panose="020B0604030504040204" pitchFamily="34" charset="0"/>
            </a:endParaRPr>
          </a:p>
          <a:p>
            <a:pPr>
              <a:defRPr/>
            </a:pPr>
            <a:r>
              <a:rPr lang="en-US" dirty="0">
                <a:solidFill>
                  <a:srgbClr val="000000"/>
                </a:solidFill>
                <a:ea typeface="Tahoma" panose="020B0604030504040204" pitchFamily="34" charset="0"/>
              </a:rPr>
              <a:t>Update your Blue Card and check to see if requirements are met now. He is still 2 years old</a:t>
            </a:r>
          </a:p>
          <a:p>
            <a:pPr>
              <a:defRPr/>
            </a:pPr>
            <a:endParaRPr lang="en-US" dirty="0">
              <a:solidFill>
                <a:srgbClr val="000000"/>
              </a:solidFill>
              <a:ea typeface="Tahoma" panose="020B0604030504040204" pitchFamily="34" charset="0"/>
            </a:endParaRPr>
          </a:p>
          <a:p>
            <a:pPr>
              <a:defRPr/>
            </a:pPr>
            <a:r>
              <a:rPr lang="en-US" dirty="0">
                <a:solidFill>
                  <a:srgbClr val="000000"/>
                </a:solidFill>
                <a:ea typeface="Tahoma" panose="020B0604030504040204" pitchFamily="34" charset="0"/>
              </a:rPr>
              <a:t>Polio: 3 doses meets requirement.</a:t>
            </a:r>
          </a:p>
          <a:p>
            <a:pPr>
              <a:defRPr/>
            </a:pPr>
            <a:r>
              <a:rPr lang="en-US" dirty="0">
                <a:solidFill>
                  <a:srgbClr val="000000"/>
                </a:solidFill>
                <a:ea typeface="Tahoma" panose="020B0604030504040204" pitchFamily="34" charset="0"/>
              </a:rPr>
              <a:t>DTaP: 4 doses required, still missing the 4</a:t>
            </a:r>
            <a:r>
              <a:rPr lang="en-US" baseline="30000" dirty="0">
                <a:solidFill>
                  <a:srgbClr val="000000"/>
                </a:solidFill>
                <a:ea typeface="Tahoma" panose="020B0604030504040204" pitchFamily="34" charset="0"/>
              </a:rPr>
              <a:t>th</a:t>
            </a:r>
            <a:r>
              <a:rPr lang="en-US" dirty="0">
                <a:solidFill>
                  <a:srgbClr val="000000"/>
                </a:solidFill>
                <a:ea typeface="Tahoma" panose="020B0604030504040204" pitchFamily="34" charset="0"/>
              </a:rPr>
              <a:t> dose.</a:t>
            </a:r>
          </a:p>
          <a:p>
            <a:pPr>
              <a:defRPr/>
            </a:pPr>
            <a:r>
              <a:rPr lang="en-US" dirty="0">
                <a:solidFill>
                  <a:srgbClr val="000000"/>
                </a:solidFill>
                <a:ea typeface="Tahoma" panose="020B0604030504040204" pitchFamily="34" charset="0"/>
              </a:rPr>
              <a:t>MMR: we already know this dose was given after the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a:t>
            </a:r>
          </a:p>
          <a:p>
            <a:pPr>
              <a:defRPr/>
            </a:pPr>
            <a:r>
              <a:rPr lang="en-US" dirty="0">
                <a:solidFill>
                  <a:srgbClr val="000000"/>
                </a:solidFill>
                <a:ea typeface="Tahoma" panose="020B0604030504040204" pitchFamily="34" charset="0"/>
              </a:rPr>
              <a:t>Hib: we already know the 2nd dose was given after the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a:t>
            </a:r>
          </a:p>
          <a:p>
            <a:pPr>
              <a:defRPr/>
            </a:pPr>
            <a:r>
              <a:rPr lang="en-US" dirty="0">
                <a:solidFill>
                  <a:srgbClr val="000000"/>
                </a:solidFill>
                <a:ea typeface="Tahoma" panose="020B0604030504040204" pitchFamily="34" charset="0"/>
              </a:rPr>
              <a:t>Hep B: 3 doses, already met</a:t>
            </a:r>
          </a:p>
          <a:p>
            <a:pPr>
              <a:defRPr/>
            </a:pPr>
            <a:r>
              <a:rPr lang="en-US" dirty="0">
                <a:solidFill>
                  <a:srgbClr val="000000"/>
                </a:solidFill>
                <a:ea typeface="Tahoma" panose="020B0604030504040204" pitchFamily="34" charset="0"/>
              </a:rPr>
              <a:t>Varicella: 1 dose, already met</a:t>
            </a: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45</a:t>
            </a:fld>
            <a:endParaRPr lang="en-US"/>
          </a:p>
        </p:txBody>
      </p:sp>
    </p:spTree>
    <p:extLst>
      <p:ext uri="{BB962C8B-B14F-4D97-AF65-F5344CB8AC3E}">
        <p14:creationId xmlns:p14="http://schemas.microsoft.com/office/powerpoint/2010/main" val="1334579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Arial"/>
                <a:ea typeface="Tahoma"/>
                <a:cs typeface="Arial"/>
              </a:rPr>
              <a:t>Let’s check when the deadline is for the missing dose of DTaP.</a:t>
            </a:r>
            <a:br>
              <a:rPr lang="en-US" i="1" dirty="0">
                <a:solidFill>
                  <a:srgbClr val="000000"/>
                </a:solidFill>
                <a:latin typeface="Arial"/>
                <a:ea typeface="Tahoma"/>
                <a:cs typeface="Arial"/>
              </a:rPr>
            </a:br>
            <a:r>
              <a:rPr lang="en-US" dirty="0">
                <a:solidFill>
                  <a:srgbClr val="000000"/>
                </a:solidFill>
                <a:latin typeface="Arial"/>
                <a:ea typeface="Tahoma"/>
                <a:cs typeface="Arial"/>
              </a:rPr>
              <a:t>Turn to the Conditional Admission Schedule on page 2 of the Guide.</a:t>
            </a:r>
          </a:p>
          <a:p>
            <a:endParaRPr lang="en-US" dirty="0">
              <a:solidFill>
                <a:srgbClr val="000000"/>
              </a:solidFill>
              <a:ea typeface="Tahoma" panose="020B0604030504040204" pitchFamily="34" charset="0"/>
            </a:endParaRPr>
          </a:p>
          <a:p>
            <a:pPr marL="174708" indent="-174708">
              <a:buFont typeface="Arial" panose="020B0604020202020204" pitchFamily="34" charset="0"/>
              <a:buChar char="•"/>
            </a:pPr>
            <a:r>
              <a:rPr lang="en-US" dirty="0">
                <a:latin typeface="Arial"/>
                <a:cs typeface="Arial"/>
              </a:rPr>
              <a:t>When is DTaP #4 due? Not until 12 months after the 3rd dose.</a:t>
            </a:r>
          </a:p>
          <a:p>
            <a:pPr marL="174708" indent="-174708">
              <a:buFont typeface="Arial" panose="020B0604020202020204" pitchFamily="34" charset="0"/>
              <a:buChar char="•"/>
            </a:pPr>
            <a:endParaRPr lang="en-US" dirty="0">
              <a:latin typeface="Arial"/>
              <a:cs typeface="Arial"/>
            </a:endParaRPr>
          </a:p>
          <a:p>
            <a:r>
              <a:rPr lang="en-US" dirty="0">
                <a:latin typeface="Arial"/>
                <a:cs typeface="Arial"/>
              </a:rPr>
              <a:t>Checking the Blue Card.</a:t>
            </a:r>
            <a:endParaRPr lang="en-US" dirty="0">
              <a:cs typeface="Arial"/>
            </a:endParaRPr>
          </a:p>
          <a:p>
            <a:pPr marL="291179" indent="-291179">
              <a:buFont typeface="Arial"/>
              <a:buChar char="•"/>
            </a:pPr>
            <a:r>
              <a:rPr lang="en-US" dirty="0">
                <a:latin typeface="Arial"/>
                <a:cs typeface="Arial"/>
              </a:rPr>
              <a:t>DTaP #3 was given on September 9, 2024. The 4</a:t>
            </a:r>
            <a:r>
              <a:rPr lang="en-US" baseline="30000" dirty="0">
                <a:latin typeface="Arial"/>
                <a:cs typeface="Arial"/>
              </a:rPr>
              <a:t>th</a:t>
            </a:r>
            <a:r>
              <a:rPr lang="en-US" dirty="0">
                <a:latin typeface="Arial"/>
                <a:cs typeface="Arial"/>
              </a:rPr>
              <a:t> dose is due 12 months later which is September 9, 2025. </a:t>
            </a:r>
          </a:p>
          <a:p>
            <a:pPr marL="291179" indent="-291179">
              <a:buFont typeface="Arial"/>
              <a:buChar char="•"/>
            </a:pPr>
            <a:endParaRPr lang="en-US" dirty="0"/>
          </a:p>
          <a:p>
            <a:r>
              <a:rPr lang="en-US" dirty="0">
                <a:latin typeface="Arial"/>
                <a:cs typeface="Arial"/>
              </a:rPr>
              <a:t>Can this child continue attending preschool? </a:t>
            </a:r>
            <a:endParaRPr lang="en-US" dirty="0">
              <a:cs typeface="Arial"/>
            </a:endParaRPr>
          </a:p>
          <a:p>
            <a:pPr marL="291179" indent="-291179">
              <a:buFont typeface="Arial" panose="020B0604020202020204" pitchFamily="34" charset="0"/>
              <a:buChar char="•"/>
            </a:pPr>
            <a:r>
              <a:rPr lang="en-US" dirty="0">
                <a:latin typeface="Arial"/>
                <a:cs typeface="Arial"/>
              </a:rPr>
              <a:t>Yes, since the missing dose is not due until next year</a:t>
            </a:r>
            <a:r>
              <a:rPr lang="en-US" b="1" dirty="0">
                <a:latin typeface="Arial"/>
                <a:cs typeface="Arial"/>
              </a:rPr>
              <a:t>.</a:t>
            </a:r>
            <a:r>
              <a:rPr lang="en-US" dirty="0">
                <a:latin typeface="Arial"/>
                <a:cs typeface="Arial"/>
              </a:rPr>
              <a:t> They may attend school on the “condition” that he receives the missing dose by the deadline.</a:t>
            </a:r>
          </a:p>
          <a:p>
            <a:pPr marL="174708" indent="-174708">
              <a:buFont typeface="Arial" panose="020B0604020202020204" pitchFamily="34" charset="0"/>
              <a:buChar char="•"/>
            </a:pPr>
            <a:endParaRPr lang="en-US" dirty="0"/>
          </a:p>
          <a:p>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46</a:t>
            </a:fld>
            <a:endParaRPr lang="en-US"/>
          </a:p>
        </p:txBody>
      </p:sp>
    </p:spTree>
    <p:extLst>
      <p:ext uri="{BB962C8B-B14F-4D97-AF65-F5344CB8AC3E}">
        <p14:creationId xmlns:p14="http://schemas.microsoft.com/office/powerpoint/2010/main" val="696860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should we follow-up with parents about the missing doses?</a:t>
            </a:r>
            <a:br>
              <a:rPr lang="en-US" dirty="0"/>
            </a:br>
            <a:r>
              <a:rPr lang="en-US" dirty="0"/>
              <a:t>Check the earliest dose may be given column. The fourth dose can be given as early as 6 months after the 3rd dose, which is not until March 9 of next year.</a:t>
            </a:r>
          </a:p>
          <a:p>
            <a:endParaRPr lang="en-US" dirty="0"/>
          </a:p>
          <a:p>
            <a:r>
              <a:rPr lang="en-US" dirty="0"/>
              <a:t>Make sure you set up a reminder system so that you can remember to notify this child’s parents in March.</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47</a:t>
            </a:fld>
            <a:endParaRPr lang="en-US"/>
          </a:p>
        </p:txBody>
      </p:sp>
    </p:spTree>
    <p:extLst>
      <p:ext uri="{BB962C8B-B14F-4D97-AF65-F5344CB8AC3E}">
        <p14:creationId xmlns:p14="http://schemas.microsoft.com/office/powerpoint/2010/main" val="2495139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5099-D82D-F7D9-2184-D24A2A5A7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A3C3A-C022-45D5-285A-1458EA997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26390-9355-8C9A-84BD-3DD1FFD52F86}"/>
              </a:ext>
            </a:extLst>
          </p:cNvPr>
          <p:cNvSpPr>
            <a:spLocks noGrp="1"/>
          </p:cNvSpPr>
          <p:nvPr>
            <p:ph type="body" idx="1"/>
          </p:nvPr>
        </p:nvSpPr>
        <p:spPr/>
        <p:txBody>
          <a:bodyPr/>
          <a:lstStyle/>
          <a:p>
            <a:pPr>
              <a:defRPr/>
            </a:pPr>
            <a:r>
              <a:rPr lang="en-US" dirty="0">
                <a:latin typeface="Arial"/>
                <a:cs typeface="Arial"/>
              </a:rPr>
              <a:t>When you receive the updated immunization record, fill in the missing dose on the Blue Card: 4</a:t>
            </a:r>
            <a:r>
              <a:rPr lang="en-US" baseline="30000" dirty="0">
                <a:latin typeface="Arial"/>
                <a:cs typeface="Arial"/>
              </a:rPr>
              <a:t>th</a:t>
            </a:r>
            <a:r>
              <a:rPr lang="en-US" dirty="0">
                <a:latin typeface="Arial"/>
                <a:cs typeface="Arial"/>
              </a:rPr>
              <a:t> dose of DTaP was given on April 25, 2025.</a:t>
            </a:r>
          </a:p>
          <a:p>
            <a:pPr>
              <a:defRPr/>
            </a:pPr>
            <a:endParaRPr lang="en-US" dirty="0">
              <a:latin typeface="Arial"/>
              <a:cs typeface="Arial"/>
            </a:endParaRPr>
          </a:p>
          <a:p>
            <a:pPr marL="174708" indent="-174708">
              <a:buFont typeface="Arial"/>
              <a:buChar char="•"/>
              <a:defRPr/>
            </a:pPr>
            <a:r>
              <a:rPr lang="en-US" dirty="0">
                <a:latin typeface="Arial"/>
                <a:cs typeface="Arial"/>
              </a:rPr>
              <a:t>Add the date to the Blue Card. Next, take a look at the Guide. Are all requirements met now? Yes.</a:t>
            </a:r>
          </a:p>
          <a:p>
            <a:pPr marL="174708" indent="-174708">
              <a:buFont typeface="Arial"/>
              <a:buChar char="•"/>
              <a:defRPr/>
            </a:pPr>
            <a:r>
              <a:rPr lang="en-US" b="1" dirty="0">
                <a:latin typeface="Arial"/>
                <a:cs typeface="Arial"/>
              </a:rPr>
              <a:t>Student 5's status is now unconditional.</a:t>
            </a:r>
            <a:r>
              <a:rPr lang="en-US" dirty="0">
                <a:latin typeface="Arial"/>
                <a:cs typeface="Arial"/>
              </a:rPr>
              <a:t> They may attend preschool with no further follow-up until TK/K.</a:t>
            </a:r>
          </a:p>
          <a:p>
            <a:pPr marL="174708" indent="-174708">
              <a:buFont typeface="Arial"/>
              <a:buChar char="•"/>
              <a:defRPr/>
            </a:pPr>
            <a:r>
              <a:rPr lang="en-US" dirty="0">
                <a:latin typeface="Arial"/>
                <a:cs typeface="Arial"/>
              </a:rPr>
              <a:t>Update the Status of Requirements section by crossing out the “x” in the Missing Doses Not Currently Due column and the Follow-Up Date.</a:t>
            </a:r>
          </a:p>
          <a:p>
            <a:pPr marL="174708" indent="-174708">
              <a:buFont typeface="Arial"/>
              <a:buChar char="•"/>
              <a:defRPr/>
            </a:pPr>
            <a:r>
              <a:rPr lang="en-US" dirty="0">
                <a:latin typeface="Arial"/>
                <a:cs typeface="Arial"/>
              </a:rPr>
              <a:t>Put an "x" in the Has All Required Vaccine Doses column and add the date when you received the updated records and requirements were met.</a:t>
            </a:r>
          </a:p>
        </p:txBody>
      </p:sp>
      <p:sp>
        <p:nvSpPr>
          <p:cNvPr id="4" name="Slide Number Placeholder 3">
            <a:extLst>
              <a:ext uri="{FF2B5EF4-FFF2-40B4-BE49-F238E27FC236}">
                <a16:creationId xmlns:a16="http://schemas.microsoft.com/office/drawing/2014/main" id="{04AF6EA0-6688-7C4F-A2AF-2822C2DA1358}"/>
              </a:ext>
            </a:extLst>
          </p:cNvPr>
          <p:cNvSpPr>
            <a:spLocks noGrp="1"/>
          </p:cNvSpPr>
          <p:nvPr>
            <p:ph type="sldNum" sz="quarter" idx="5"/>
          </p:nvPr>
        </p:nvSpPr>
        <p:spPr/>
        <p:txBody>
          <a:bodyPr/>
          <a:lstStyle/>
          <a:p>
            <a:fld id="{F7923F26-8453-43AF-9DBE-D136A2B7353D}" type="slidenum">
              <a:rPr lang="en-US" smtClean="0"/>
              <a:pPr/>
              <a:t>48</a:t>
            </a:fld>
            <a:endParaRPr lang="en-US"/>
          </a:p>
        </p:txBody>
      </p:sp>
    </p:spTree>
    <p:extLst>
      <p:ext uri="{BB962C8B-B14F-4D97-AF65-F5344CB8AC3E}">
        <p14:creationId xmlns:p14="http://schemas.microsoft.com/office/powerpoint/2010/main" val="3556191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One year old student being admitted in August 2024</a:t>
            </a:r>
          </a:p>
        </p:txBody>
      </p:sp>
      <p:sp>
        <p:nvSpPr>
          <p:cNvPr id="4" name="Slide Number Placeholder 3"/>
          <p:cNvSpPr>
            <a:spLocks noGrp="1"/>
          </p:cNvSpPr>
          <p:nvPr>
            <p:ph type="sldNum" sz="quarter" idx="5"/>
          </p:nvPr>
        </p:nvSpPr>
        <p:spPr/>
        <p:txBody>
          <a:bodyPr/>
          <a:lstStyle/>
          <a:p>
            <a:fld id="{F7923F26-8453-43AF-9DBE-D136A2B7353D}" type="slidenum">
              <a:rPr lang="en-US" smtClean="0"/>
              <a:pPr/>
              <a:t>49</a:t>
            </a:fld>
            <a:endParaRPr lang="en-US"/>
          </a:p>
        </p:txBody>
      </p:sp>
    </p:spTree>
    <p:extLst>
      <p:ext uri="{BB962C8B-B14F-4D97-AF65-F5344CB8AC3E}">
        <p14:creationId xmlns:p14="http://schemas.microsoft.com/office/powerpoint/2010/main" val="386937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reference.</a:t>
            </a:r>
          </a:p>
          <a:p>
            <a:endParaRPr lang="en-US" dirty="0"/>
          </a:p>
          <a:p>
            <a:r>
              <a:rPr lang="en-US" dirty="0"/>
              <a:t>You all also have copies of the California Pre-K and School Immunization Record, also known as the Blue Card. </a:t>
            </a:r>
          </a:p>
          <a:p>
            <a:endParaRPr lang="en-US" dirty="0"/>
          </a:p>
          <a:p>
            <a:r>
              <a:rPr lang="en-US" dirty="0"/>
              <a:t>The Notes section on the Blue Card does not apply to Pre-K requirements. Please disregard them.</a:t>
            </a:r>
          </a:p>
          <a:p>
            <a:endParaRPr lang="en-US" dirty="0"/>
          </a:p>
          <a:p>
            <a:r>
              <a:rPr lang="en-US" dirty="0"/>
              <a:t>Some of your facilities may have Student Immunization Information Systems, but for the purpose of this training we're going to use the paper Blue Cards to create records.</a:t>
            </a:r>
          </a:p>
          <a:p>
            <a:endParaRPr lang="en-US" dirty="0">
              <a:latin typeface="Calibri"/>
              <a:cs typeface="Calibri"/>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a:t>
            </a:fld>
            <a:endParaRPr lang="en-US"/>
          </a:p>
        </p:txBody>
      </p:sp>
    </p:spTree>
    <p:extLst>
      <p:ext uri="{BB962C8B-B14F-4D97-AF65-F5344CB8AC3E}">
        <p14:creationId xmlns:p14="http://schemas.microsoft.com/office/powerpoint/2010/main" val="1766165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F147-1F8B-2307-5F77-187307009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A3A43-6F92-89B8-C056-BA12D7C73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09B09-061B-582C-4249-BB0BA27EA87D}"/>
              </a:ext>
            </a:extLst>
          </p:cNvPr>
          <p:cNvSpPr>
            <a:spLocks noGrp="1"/>
          </p:cNvSpPr>
          <p:nvPr>
            <p:ph type="body" idx="1"/>
          </p:nvPr>
        </p:nvSpPr>
        <p:spPr/>
        <p:txBody>
          <a:bodyPr/>
          <a:lstStyle/>
          <a:p>
            <a:r>
              <a:rPr lang="en-US" dirty="0">
                <a:latin typeface="Arial"/>
                <a:cs typeface="Arial"/>
              </a:rPr>
              <a:t>Transfer dates to the Blue Card.</a:t>
            </a:r>
          </a:p>
        </p:txBody>
      </p:sp>
      <p:sp>
        <p:nvSpPr>
          <p:cNvPr id="4" name="Slide Number Placeholder 3">
            <a:extLst>
              <a:ext uri="{FF2B5EF4-FFF2-40B4-BE49-F238E27FC236}">
                <a16:creationId xmlns:a16="http://schemas.microsoft.com/office/drawing/2014/main" id="{AFBB199B-86FD-5756-6087-AF666C8272D2}"/>
              </a:ext>
            </a:extLst>
          </p:cNvPr>
          <p:cNvSpPr>
            <a:spLocks noGrp="1"/>
          </p:cNvSpPr>
          <p:nvPr>
            <p:ph type="sldNum" sz="quarter" idx="5"/>
          </p:nvPr>
        </p:nvSpPr>
        <p:spPr/>
        <p:txBody>
          <a:bodyPr/>
          <a:lstStyle/>
          <a:p>
            <a:fld id="{F7923F26-8453-43AF-9DBE-D136A2B7353D}" type="slidenum">
              <a:rPr lang="en-US" smtClean="0"/>
              <a:pPr/>
              <a:t>50</a:t>
            </a:fld>
            <a:endParaRPr lang="en-US"/>
          </a:p>
        </p:txBody>
      </p:sp>
    </p:spTree>
    <p:extLst>
      <p:ext uri="{BB962C8B-B14F-4D97-AF65-F5344CB8AC3E}">
        <p14:creationId xmlns:p14="http://schemas.microsoft.com/office/powerpoint/2010/main" val="3093328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B8AF-577D-C2DC-7037-F2D574E1C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1B22-0BE1-4F07-9CA1-52C72B9B1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0B03-1F4A-EE06-2F85-91BE77F2BDBF}"/>
              </a:ext>
            </a:extLst>
          </p:cNvPr>
          <p:cNvSpPr>
            <a:spLocks noGrp="1"/>
          </p:cNvSpPr>
          <p:nvPr>
            <p:ph type="body" idx="1"/>
          </p:nvPr>
        </p:nvSpPr>
        <p:spPr/>
        <p:txBody>
          <a:bodyPr/>
          <a:lstStyle/>
          <a:p>
            <a:pPr>
              <a:defRPr/>
            </a:pPr>
            <a:r>
              <a:rPr lang="en-US" dirty="0">
                <a:solidFill>
                  <a:srgbClr val="000000"/>
                </a:solidFill>
                <a:latin typeface="Arial"/>
                <a:ea typeface="Tahoma"/>
                <a:cs typeface="Arial"/>
              </a:rPr>
              <a:t>Now that you’ve filled out the dates, let’s check if student 6 meets immunization requirements.</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She was born on January 11, 2023. How old is she in August 2024? You can use an online age calculator to see she’s 19 months old on that date. So, we’ll compare the doses to the last age checkpoint for 18 months – 5 years.</a:t>
            </a:r>
          </a:p>
          <a:p>
            <a:pPr>
              <a:defRPr/>
            </a:pPr>
            <a:endParaRPr lang="en-US" dirty="0">
              <a:solidFill>
                <a:srgbClr val="000000"/>
              </a:solidFill>
              <a:latin typeface="Arial"/>
              <a:ea typeface="Tahoma"/>
              <a:cs typeface="Arial"/>
            </a:endParaRPr>
          </a:p>
          <a:p>
            <a:pPr marL="174708" indent="-174708">
              <a:buFont typeface="Arial" panose="020B0604020202020204" pitchFamily="34" charset="0"/>
              <a:buChar char="•"/>
              <a:defRPr/>
            </a:pPr>
            <a:r>
              <a:rPr lang="en-US" dirty="0">
                <a:solidFill>
                  <a:srgbClr val="000000"/>
                </a:solidFill>
                <a:latin typeface="Arial"/>
                <a:ea typeface="Tahoma"/>
                <a:cs typeface="Arial"/>
              </a:rPr>
              <a:t>3 polio: check</a:t>
            </a:r>
          </a:p>
          <a:p>
            <a:pPr marL="174708" indent="-174708">
              <a:buFont typeface="Arial" panose="020B0604020202020204" pitchFamily="34" charset="0"/>
              <a:buChar char="•"/>
              <a:defRPr/>
            </a:pPr>
            <a:r>
              <a:rPr lang="en-US" dirty="0">
                <a:solidFill>
                  <a:srgbClr val="000000"/>
                </a:solidFill>
                <a:latin typeface="Arial"/>
                <a:ea typeface="Tahoma"/>
                <a:cs typeface="Arial"/>
              </a:rPr>
              <a:t>4</a:t>
            </a:r>
            <a:r>
              <a:rPr lang="en-US" baseline="30000" dirty="0">
                <a:solidFill>
                  <a:srgbClr val="000000"/>
                </a:solidFill>
                <a:latin typeface="Arial"/>
                <a:ea typeface="Tahoma"/>
                <a:cs typeface="Arial"/>
              </a:rPr>
              <a:t>th</a:t>
            </a:r>
            <a:r>
              <a:rPr lang="en-US" dirty="0">
                <a:solidFill>
                  <a:srgbClr val="000000"/>
                </a:solidFill>
                <a:latin typeface="Arial"/>
                <a:ea typeface="Tahoma"/>
                <a:cs typeface="Arial"/>
              </a:rPr>
              <a:t> DTaP dose is missing. We’ll have to figure out if this is overdue or not</a:t>
            </a:r>
          </a:p>
          <a:p>
            <a:pPr marL="174708" indent="-174708">
              <a:buFont typeface="Arial" panose="020B0604020202020204" pitchFamily="34" charset="0"/>
              <a:buChar char="•"/>
              <a:defRPr/>
            </a:pPr>
            <a:r>
              <a:rPr lang="en-US" dirty="0">
                <a:solidFill>
                  <a:srgbClr val="000000"/>
                </a:solidFill>
                <a:latin typeface="Arial"/>
                <a:ea typeface="Tahoma"/>
                <a:cs typeface="Arial"/>
              </a:rPr>
              <a:t>1 MMR: missing</a:t>
            </a:r>
          </a:p>
          <a:p>
            <a:pPr marL="174708" indent="-174708">
              <a:buFont typeface="Arial" panose="020B0604020202020204" pitchFamily="34" charset="0"/>
              <a:buChar char="•"/>
              <a:defRPr/>
            </a:pPr>
            <a:r>
              <a:rPr lang="en-US" dirty="0">
                <a:solidFill>
                  <a:srgbClr val="000000"/>
                </a:solidFill>
                <a:latin typeface="Arial"/>
                <a:ea typeface="Tahoma"/>
                <a:cs typeface="Arial"/>
              </a:rPr>
              <a:t>1 Hib: were any of the doses given on or after 1 year of age (after Jan 11, 2024)? No… so she’ll need another dose of Hib.</a:t>
            </a:r>
          </a:p>
          <a:p>
            <a:pPr marL="174708" indent="-174708">
              <a:buFont typeface="Arial" panose="020B0604020202020204" pitchFamily="34" charset="0"/>
              <a:buChar char="•"/>
              <a:defRPr/>
            </a:pPr>
            <a:r>
              <a:rPr lang="en-US" dirty="0">
                <a:solidFill>
                  <a:srgbClr val="000000"/>
                </a:solidFill>
                <a:latin typeface="Arial"/>
                <a:ea typeface="Tahoma"/>
                <a:cs typeface="Arial"/>
              </a:rPr>
              <a:t>3 Hep B: check</a:t>
            </a:r>
          </a:p>
          <a:p>
            <a:pPr marL="174708" indent="-174708">
              <a:buFont typeface="Arial" panose="020B0604020202020204" pitchFamily="34" charset="0"/>
              <a:buChar char="•"/>
              <a:defRPr/>
            </a:pPr>
            <a:r>
              <a:rPr lang="en-US" dirty="0">
                <a:solidFill>
                  <a:srgbClr val="000000"/>
                </a:solidFill>
                <a:latin typeface="Arial"/>
                <a:ea typeface="Tahoma"/>
                <a:cs typeface="Arial"/>
              </a:rPr>
              <a:t>1 Varicella: missing</a:t>
            </a:r>
          </a:p>
          <a:p>
            <a:pPr marL="174708" indent="-174708">
              <a:buFont typeface="Arial" panose="020B0604020202020204" pitchFamily="34" charset="0"/>
              <a:buChar char="•"/>
              <a:defRPr/>
            </a:pPr>
            <a:endParaRPr lang="en-US" dirty="0">
              <a:solidFill>
                <a:srgbClr val="000000"/>
              </a:solidFill>
              <a:latin typeface="Arial"/>
              <a:ea typeface="Tahoma"/>
              <a:cs typeface="Arial"/>
            </a:endParaRPr>
          </a:p>
          <a:p>
            <a:pPr defTabSz="931774">
              <a:defRPr/>
            </a:pPr>
            <a:r>
              <a:rPr lang="en-US" dirty="0">
                <a:solidFill>
                  <a:srgbClr val="000000"/>
                </a:solidFill>
                <a:latin typeface="Arial"/>
                <a:ea typeface="Tahoma"/>
                <a:cs typeface="Arial"/>
              </a:rPr>
              <a:t>So this child is missing MMR and Varicella vaccines. And 1 Hib after 1</a:t>
            </a:r>
            <a:r>
              <a:rPr lang="en-US" baseline="30000" dirty="0">
                <a:solidFill>
                  <a:srgbClr val="000000"/>
                </a:solidFill>
                <a:latin typeface="Arial"/>
                <a:ea typeface="Tahoma"/>
                <a:cs typeface="Arial"/>
              </a:rPr>
              <a:t>st</a:t>
            </a:r>
            <a:r>
              <a:rPr lang="en-US" dirty="0">
                <a:solidFill>
                  <a:srgbClr val="000000"/>
                </a:solidFill>
                <a:latin typeface="Arial"/>
                <a:ea typeface="Tahoma"/>
                <a:cs typeface="Arial"/>
              </a:rPr>
              <a:t> birthday. </a:t>
            </a:r>
            <a:r>
              <a:rPr lang="en-US" i="1" dirty="0">
                <a:solidFill>
                  <a:srgbClr val="000000"/>
                </a:solidFill>
                <a:latin typeface="Arial"/>
                <a:ea typeface="Tahoma"/>
                <a:cs typeface="Arial"/>
              </a:rPr>
              <a:t>(Click mouse to highlight missing Hib dose.)</a:t>
            </a:r>
          </a:p>
          <a:p>
            <a:pPr defTabSz="931774">
              <a:defRPr/>
            </a:pPr>
            <a:endParaRPr lang="en-US" i="1" dirty="0">
              <a:solidFill>
                <a:srgbClr val="000000"/>
              </a:solidFill>
              <a:latin typeface="Arial"/>
              <a:ea typeface="Tahoma"/>
              <a:cs typeface="Arial"/>
            </a:endParaRPr>
          </a:p>
          <a:p>
            <a:pPr defTabSz="931774">
              <a:defRPr/>
            </a:pPr>
            <a:r>
              <a:rPr lang="en-US" dirty="0">
                <a:solidFill>
                  <a:srgbClr val="000000"/>
                </a:solidFill>
                <a:latin typeface="Arial"/>
                <a:ea typeface="Tahoma"/>
                <a:cs typeface="Arial"/>
              </a:rPr>
              <a:t>Let’s check to see if the 4</a:t>
            </a:r>
            <a:r>
              <a:rPr lang="en-US" baseline="30000" dirty="0">
                <a:solidFill>
                  <a:srgbClr val="000000"/>
                </a:solidFill>
                <a:latin typeface="Arial"/>
                <a:ea typeface="Tahoma"/>
                <a:cs typeface="Arial"/>
              </a:rPr>
              <a:t>th</a:t>
            </a:r>
            <a:r>
              <a:rPr lang="en-US" dirty="0">
                <a:solidFill>
                  <a:srgbClr val="000000"/>
                </a:solidFill>
                <a:latin typeface="Arial"/>
                <a:ea typeface="Tahoma"/>
                <a:cs typeface="Arial"/>
              </a:rPr>
              <a:t> DTaP is overdue or not.</a:t>
            </a:r>
          </a:p>
          <a:p>
            <a:pPr>
              <a:defRPr/>
            </a:pPr>
            <a:endParaRPr lang="en-US" dirty="0">
              <a:solidFill>
                <a:srgbClr val="000000"/>
              </a:solidFill>
              <a:latin typeface="Arial"/>
              <a:ea typeface="Tahoma"/>
              <a:cs typeface="Arial"/>
            </a:endParaRPr>
          </a:p>
          <a:p>
            <a:pPr defTabSz="931774">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078D174D-E583-1C01-F2D1-57BAD6EB0F05}"/>
              </a:ext>
            </a:extLst>
          </p:cNvPr>
          <p:cNvSpPr>
            <a:spLocks noGrp="1"/>
          </p:cNvSpPr>
          <p:nvPr>
            <p:ph type="sldNum" sz="quarter" idx="5"/>
          </p:nvPr>
        </p:nvSpPr>
        <p:spPr/>
        <p:txBody>
          <a:bodyPr/>
          <a:lstStyle/>
          <a:p>
            <a:fld id="{F7923F26-8453-43AF-9DBE-D136A2B7353D}" type="slidenum">
              <a:rPr lang="en-US" smtClean="0"/>
              <a:pPr/>
              <a:t>51</a:t>
            </a:fld>
            <a:endParaRPr lang="en-US"/>
          </a:p>
        </p:txBody>
      </p:sp>
    </p:spTree>
    <p:extLst>
      <p:ext uri="{BB962C8B-B14F-4D97-AF65-F5344CB8AC3E}">
        <p14:creationId xmlns:p14="http://schemas.microsoft.com/office/powerpoint/2010/main" val="3353225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3348E-AA0D-8759-654E-47F26A36A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A8807-9A5B-294F-47B9-D1DBE7025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9765-9C0E-EABB-8AAC-6F2269C04FCD}"/>
              </a:ext>
            </a:extLst>
          </p:cNvPr>
          <p:cNvSpPr>
            <a:spLocks noGrp="1"/>
          </p:cNvSpPr>
          <p:nvPr>
            <p:ph type="body" idx="1"/>
          </p:nvPr>
        </p:nvSpPr>
        <p:spPr/>
        <p:txBody>
          <a:bodyPr/>
          <a:lstStyle/>
          <a:p>
            <a:r>
              <a:rPr lang="en-US" dirty="0">
                <a:latin typeface="Arial"/>
                <a:cs typeface="Arial"/>
              </a:rPr>
              <a:t>Refer to </a:t>
            </a:r>
            <a:r>
              <a:rPr lang="en-US" dirty="0">
                <a:solidFill>
                  <a:srgbClr val="000000"/>
                </a:solidFill>
                <a:latin typeface="Arial"/>
                <a:ea typeface="Tahoma"/>
                <a:cs typeface="Arial"/>
              </a:rPr>
              <a:t>the Conditional Admission Schedule for the </a:t>
            </a:r>
            <a:r>
              <a:rPr lang="en-US" u="sng" dirty="0">
                <a:solidFill>
                  <a:srgbClr val="000000"/>
                </a:solidFill>
                <a:latin typeface="Arial"/>
                <a:ea typeface="Tahoma"/>
                <a:cs typeface="Arial"/>
              </a:rPr>
              <a:t>deadline</a:t>
            </a:r>
            <a:r>
              <a:rPr lang="en-US" dirty="0">
                <a:solidFill>
                  <a:srgbClr val="000000"/>
                </a:solidFill>
                <a:latin typeface="Arial"/>
                <a:ea typeface="Tahoma"/>
                <a:cs typeface="Arial"/>
              </a:rPr>
              <a:t> (Exclude if Not Given By dates)…</a:t>
            </a:r>
          </a:p>
          <a:p>
            <a:endParaRPr lang="en-US" dirty="0">
              <a:ea typeface="Tahoma" panose="020B0604030504040204" pitchFamily="34" charset="0"/>
            </a:endParaRPr>
          </a:p>
          <a:p>
            <a:pPr marL="174708" indent="-174708">
              <a:buFont typeface="Arial" panose="020B0604020202020204" pitchFamily="34" charset="0"/>
              <a:buChar char="•"/>
            </a:pPr>
            <a:r>
              <a:rPr lang="en-US" dirty="0">
                <a:latin typeface="Arial"/>
                <a:cs typeface="Arial"/>
              </a:rPr>
              <a:t>DTaP #4 is due 12 months after the 3rd dose. </a:t>
            </a:r>
          </a:p>
          <a:p>
            <a:pPr marL="174708" indent="-174708">
              <a:buFont typeface="Arial" panose="020B0604020202020204" pitchFamily="34" charset="0"/>
              <a:buChar char="•"/>
            </a:pPr>
            <a:r>
              <a:rPr lang="en-US" dirty="0">
                <a:latin typeface="Arial"/>
                <a:cs typeface="Arial"/>
              </a:rPr>
              <a:t>Since the 3rd dose was given on 7/14/23, over 12 months ago, this date has passed.</a:t>
            </a:r>
          </a:p>
          <a:p>
            <a:pPr marL="174708" indent="-174708">
              <a:buFont typeface="Arial" panose="020B0604020202020204" pitchFamily="34" charset="0"/>
              <a:buChar char="•"/>
            </a:pPr>
            <a:r>
              <a:rPr lang="en-US" dirty="0">
                <a:latin typeface="Arial"/>
                <a:cs typeface="Arial"/>
              </a:rPr>
              <a:t>This means the 4th dose is overdue. </a:t>
            </a:r>
            <a:endParaRPr lang="en-US" dirty="0">
              <a:cs typeface="Arial"/>
            </a:endParaRP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latin typeface="Arial"/>
                <a:cs typeface="Arial"/>
              </a:rPr>
              <a:t>Can Student 6 be admitted to school? </a:t>
            </a:r>
            <a:r>
              <a:rPr lang="en-US" i="1" dirty="0">
                <a:latin typeface="Arial"/>
                <a:cs typeface="Arial"/>
              </a:rPr>
              <a:t>(advance to next slide before answering question)</a:t>
            </a:r>
          </a:p>
        </p:txBody>
      </p:sp>
      <p:sp>
        <p:nvSpPr>
          <p:cNvPr id="4" name="Slide Number Placeholder 3">
            <a:extLst>
              <a:ext uri="{FF2B5EF4-FFF2-40B4-BE49-F238E27FC236}">
                <a16:creationId xmlns:a16="http://schemas.microsoft.com/office/drawing/2014/main" id="{AA47783B-0525-0C81-684D-743664528195}"/>
              </a:ext>
            </a:extLst>
          </p:cNvPr>
          <p:cNvSpPr>
            <a:spLocks noGrp="1"/>
          </p:cNvSpPr>
          <p:nvPr>
            <p:ph type="sldNum" sz="quarter" idx="5"/>
          </p:nvPr>
        </p:nvSpPr>
        <p:spPr/>
        <p:txBody>
          <a:bodyPr/>
          <a:lstStyle/>
          <a:p>
            <a:fld id="{F7923F26-8453-43AF-9DBE-D136A2B7353D}" type="slidenum">
              <a:rPr lang="en-US" smtClean="0"/>
              <a:pPr/>
              <a:t>52</a:t>
            </a:fld>
            <a:endParaRPr lang="en-US"/>
          </a:p>
        </p:txBody>
      </p:sp>
    </p:spTree>
    <p:extLst>
      <p:ext uri="{BB962C8B-B14F-4D97-AF65-F5344CB8AC3E}">
        <p14:creationId xmlns:p14="http://schemas.microsoft.com/office/powerpoint/2010/main" val="1752675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D7E-C8A9-D729-653D-8E913C8B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1FBD9-20CB-B1FD-6DD7-DF8FBE609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28D21-7DBC-EBFB-33E9-BAF2B96ABE13}"/>
              </a:ext>
            </a:extLst>
          </p:cNvPr>
          <p:cNvSpPr>
            <a:spLocks noGrp="1"/>
          </p:cNvSpPr>
          <p:nvPr>
            <p:ph type="body" idx="1"/>
          </p:nvPr>
        </p:nvSpPr>
        <p:spPr/>
        <p:txBody>
          <a:bodyPr/>
          <a:lstStyle/>
          <a:p>
            <a:pPr marL="174708" indent="-174708">
              <a:buFont typeface="Arial" panose="020B0604020202020204" pitchFamily="34" charset="0"/>
              <a:buChar char="•"/>
              <a:defRPr/>
            </a:pPr>
            <a:r>
              <a:rPr lang="en-US" dirty="0">
                <a:latin typeface="Arial"/>
                <a:cs typeface="Arial"/>
              </a:rPr>
              <a:t>No, </a:t>
            </a:r>
            <a:r>
              <a:rPr lang="en-US" b="1" dirty="0">
                <a:latin typeface="Arial"/>
                <a:cs typeface="Arial"/>
              </a:rPr>
              <a:t>Student 6 cannot be admitted to preschool until her parents show proof of having received the overdue DTaP dose, MMR, Hib and varicella doses. They are currently not in compliance with CA law.</a:t>
            </a:r>
          </a:p>
          <a:p>
            <a:pPr marL="174708" indent="-174708">
              <a:buFont typeface="Arial" panose="020B0604020202020204" pitchFamily="34" charset="0"/>
              <a:buChar char="•"/>
              <a:defRPr/>
            </a:pPr>
            <a:r>
              <a:rPr lang="en-US" dirty="0">
                <a:solidFill>
                  <a:srgbClr val="000000"/>
                </a:solidFill>
                <a:latin typeface="Arial"/>
                <a:ea typeface="Tahoma"/>
                <a:cs typeface="Arial"/>
              </a:rPr>
              <a:t>Fill out the Notice of Immunizations Needed letter and give it to the family to take to their doctor to receive the missing doses as soon as possible.</a:t>
            </a:r>
            <a:endParaRPr lang="en-US" dirty="0">
              <a:solidFill>
                <a:srgbClr val="000000"/>
              </a:solidFill>
              <a:latin typeface="Arial"/>
              <a:ea typeface="Tahoma" panose="020B0604030504040204" pitchFamily="34" charset="0"/>
              <a:cs typeface="Arial"/>
            </a:endParaRPr>
          </a:p>
          <a:p>
            <a:pPr marL="174708" indent="-174708">
              <a:buFont typeface="Arial" panose="020B0604020202020204" pitchFamily="34" charset="0"/>
              <a:buChar char="•"/>
              <a:defRPr/>
            </a:pPr>
            <a:r>
              <a:rPr lang="en-US" dirty="0">
                <a:solidFill>
                  <a:srgbClr val="000000"/>
                </a:solidFill>
                <a:latin typeface="Arial"/>
                <a:ea typeface="Tahoma"/>
                <a:cs typeface="Arial"/>
              </a:rPr>
              <a:t>In the Status of Requirements section, add your initials, and mark “Missing Doses Are Overdue.” </a:t>
            </a:r>
            <a:endParaRPr lang="en-US" dirty="0">
              <a:solidFill>
                <a:srgbClr val="000000"/>
              </a:solidFill>
              <a:ea typeface="Tahoma" panose="020B0604030504040204" pitchFamily="34" charset="0"/>
              <a:cs typeface="Arial"/>
            </a:endParaRP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ACECFD3A-0B9A-D2B7-8922-A430D31C40E0}"/>
              </a:ext>
            </a:extLst>
          </p:cNvPr>
          <p:cNvSpPr>
            <a:spLocks noGrp="1"/>
          </p:cNvSpPr>
          <p:nvPr>
            <p:ph type="sldNum" sz="quarter" idx="5"/>
          </p:nvPr>
        </p:nvSpPr>
        <p:spPr/>
        <p:txBody>
          <a:bodyPr/>
          <a:lstStyle/>
          <a:p>
            <a:fld id="{F7923F26-8453-43AF-9DBE-D136A2B7353D}" type="slidenum">
              <a:rPr lang="en-US" smtClean="0"/>
              <a:pPr/>
              <a:t>53</a:t>
            </a:fld>
            <a:endParaRPr lang="en-US"/>
          </a:p>
        </p:txBody>
      </p:sp>
    </p:spTree>
    <p:extLst>
      <p:ext uri="{BB962C8B-B14F-4D97-AF65-F5344CB8AC3E}">
        <p14:creationId xmlns:p14="http://schemas.microsoft.com/office/powerpoint/2010/main" val="962836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D7E-C8A9-D729-653D-8E913C8B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1FBD9-20CB-B1FD-6DD7-DF8FBE609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28D21-7DBC-EBFB-33E9-BAF2B96ABE13}"/>
              </a:ext>
            </a:extLst>
          </p:cNvPr>
          <p:cNvSpPr>
            <a:spLocks noGrp="1"/>
          </p:cNvSpPr>
          <p:nvPr>
            <p:ph type="body" idx="1"/>
          </p:nvPr>
        </p:nvSpPr>
        <p:spPr/>
        <p:txBody>
          <a:bodyPr/>
          <a:lstStyle/>
          <a:p>
            <a:pPr defTabSz="931774">
              <a:defRPr/>
            </a:pPr>
            <a:r>
              <a:rPr lang="en-US" dirty="0">
                <a:solidFill>
                  <a:srgbClr val="000000"/>
                </a:solidFill>
                <a:latin typeface="Arial"/>
                <a:ea typeface="Tahoma"/>
                <a:cs typeface="Arial"/>
              </a:rPr>
              <a:t>Once you receive an updated immunization record for the overdue doses... </a:t>
            </a:r>
          </a:p>
          <a:p>
            <a:pPr defTabSz="931774">
              <a:defRPr/>
            </a:pPr>
            <a:endParaRPr lang="en-US" dirty="0">
              <a:solidFill>
                <a:srgbClr val="000000"/>
              </a:solidFill>
              <a:ea typeface="Tahoma" panose="020B0604030504040204" pitchFamily="34" charset="0"/>
              <a:cs typeface="Arial"/>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Add the dates to the Blue Card.</a:t>
            </a: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Check the Guide to see if requirements are met for admission at age 19 months</a:t>
            </a:r>
          </a:p>
          <a:p>
            <a:pPr marL="640594" lvl="1" indent="-174708" defTabSz="931774">
              <a:buFont typeface="Arial" panose="020B0604020202020204" pitchFamily="34" charset="0"/>
              <a:buChar char="•"/>
              <a:defRPr/>
            </a:pPr>
            <a:r>
              <a:rPr lang="en-US" dirty="0">
                <a:solidFill>
                  <a:srgbClr val="000000"/>
                </a:solidFill>
                <a:latin typeface="Arial"/>
                <a:ea typeface="Tahoma"/>
                <a:cs typeface="Arial"/>
              </a:rPr>
              <a:t>3 polio: already met</a:t>
            </a:r>
          </a:p>
          <a:p>
            <a:pPr marL="640594" lvl="1" indent="-174708" defTabSz="931774">
              <a:buFont typeface="Arial" panose="020B0604020202020204" pitchFamily="34" charset="0"/>
              <a:buChar char="•"/>
              <a:defRPr/>
            </a:pPr>
            <a:r>
              <a:rPr lang="en-US" dirty="0">
                <a:solidFill>
                  <a:srgbClr val="000000"/>
                </a:solidFill>
                <a:latin typeface="Arial"/>
                <a:ea typeface="Tahoma"/>
                <a:cs typeface="Arial"/>
              </a:rPr>
              <a:t>4 DTaP: Now this child has 4 doses and meets the requirement.</a:t>
            </a:r>
          </a:p>
          <a:p>
            <a:pPr marL="640594" lvl="1" indent="-174708" defTabSz="931774">
              <a:buFont typeface="Arial" panose="020B0604020202020204" pitchFamily="34" charset="0"/>
              <a:buChar char="•"/>
              <a:defRPr/>
            </a:pPr>
            <a:r>
              <a:rPr lang="en-US" dirty="0">
                <a:solidFill>
                  <a:srgbClr val="000000"/>
                </a:solidFill>
                <a:latin typeface="Arial"/>
                <a:ea typeface="Tahoma"/>
                <a:cs typeface="Arial"/>
              </a:rPr>
              <a:t>1 MMR </a:t>
            </a:r>
            <a:r>
              <a:rPr lang="en-US" dirty="0">
                <a:solidFill>
                  <a:srgbClr val="000000"/>
                </a:solidFill>
                <a:ea typeface="Tahoma" panose="020B0604030504040204" pitchFamily="34" charset="0"/>
              </a:rPr>
              <a:t>after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her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was on Jan 11, 2024. </a:t>
            </a:r>
            <a:r>
              <a:rPr lang="en-US" dirty="0">
                <a:solidFill>
                  <a:srgbClr val="000000"/>
                </a:solidFill>
                <a:latin typeface="Arial"/>
                <a:ea typeface="Tahoma"/>
                <a:cs typeface="Arial"/>
              </a:rPr>
              <a:t>This dose was given after that so it meets the requirement.</a:t>
            </a:r>
          </a:p>
          <a:p>
            <a:pPr marL="640594" lvl="1" indent="-174708" defTabSz="931774">
              <a:buFont typeface="Arial" panose="020B0604020202020204" pitchFamily="34" charset="0"/>
              <a:buChar char="•"/>
              <a:defRPr/>
            </a:pPr>
            <a:r>
              <a:rPr lang="en-US" dirty="0">
                <a:solidFill>
                  <a:srgbClr val="000000"/>
                </a:solidFill>
                <a:ea typeface="Tahoma" panose="020B0604030504040204" pitchFamily="34" charset="0"/>
              </a:rPr>
              <a:t>1 Hib after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this 4</a:t>
            </a:r>
            <a:r>
              <a:rPr lang="en-US" baseline="30000" dirty="0">
                <a:solidFill>
                  <a:srgbClr val="000000"/>
                </a:solidFill>
                <a:ea typeface="Tahoma" panose="020B0604030504040204" pitchFamily="34" charset="0"/>
              </a:rPr>
              <a:t>th </a:t>
            </a:r>
            <a:r>
              <a:rPr lang="en-US" dirty="0">
                <a:solidFill>
                  <a:srgbClr val="000000"/>
                </a:solidFill>
                <a:ea typeface="Tahoma" panose="020B0604030504040204" pitchFamily="34" charset="0"/>
              </a:rPr>
              <a:t>dose of Hib was also given after her 1</a:t>
            </a:r>
            <a:r>
              <a:rPr lang="en-US" baseline="30000" dirty="0">
                <a:solidFill>
                  <a:srgbClr val="000000"/>
                </a:solidFill>
                <a:ea typeface="Tahoma" panose="020B0604030504040204" pitchFamily="34" charset="0"/>
              </a:rPr>
              <a:t>st</a:t>
            </a:r>
            <a:r>
              <a:rPr lang="en-US" dirty="0">
                <a:solidFill>
                  <a:srgbClr val="000000"/>
                </a:solidFill>
                <a:ea typeface="Tahoma" panose="020B0604030504040204" pitchFamily="34" charset="0"/>
              </a:rPr>
              <a:t> birthday, so it meets the requirement.</a:t>
            </a:r>
          </a:p>
          <a:p>
            <a:pPr marL="640594" lvl="1" indent="-174708" defTabSz="931774">
              <a:buFont typeface="Arial" panose="020B0604020202020204" pitchFamily="34" charset="0"/>
              <a:buChar char="•"/>
              <a:defRPr/>
            </a:pPr>
            <a:r>
              <a:rPr lang="en-US" dirty="0">
                <a:solidFill>
                  <a:srgbClr val="000000"/>
                </a:solidFill>
                <a:ea typeface="Tahoma" panose="020B0604030504040204" pitchFamily="34" charset="0"/>
              </a:rPr>
              <a:t>1 Varicella: This dose was received, and meets the requirement</a:t>
            </a:r>
          </a:p>
          <a:p>
            <a:pPr marL="640594" lvl="1"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Student 6 meets requirements for admission at 18 months–5 years.</a:t>
            </a: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There are no more checkpoints for Pre-K, so she can be admitted unconditionally. No more requirements until she goes to TK/Kindergarten.</a:t>
            </a: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In the Status of Requirements section, cross out the x on the “Missing Doses Are Overdue” column.</a:t>
            </a:r>
            <a:endParaRPr lang="en-US" dirty="0">
              <a:solidFill>
                <a:srgbClr val="000000"/>
              </a:solidFill>
              <a:ea typeface="Tahoma" panose="020B0604030504040204" pitchFamily="34" charset="0"/>
              <a:cs typeface="Arial"/>
            </a:endParaRPr>
          </a:p>
          <a:p>
            <a:pPr marL="174708" indent="-174708" defTabSz="931774">
              <a:buFont typeface="Arial" panose="020B0604020202020204" pitchFamily="34" charset="0"/>
              <a:buChar char="•"/>
              <a:defRPr/>
            </a:pPr>
            <a:r>
              <a:rPr lang="en-US" dirty="0">
                <a:solidFill>
                  <a:srgbClr val="000000"/>
                </a:solidFill>
                <a:latin typeface="Arial"/>
                <a:ea typeface="Tahoma"/>
                <a:cs typeface="Arial"/>
              </a:rPr>
              <a:t>Add an “x” to the “Has All Required Vaccine Doses” column.</a:t>
            </a:r>
          </a:p>
          <a:p>
            <a:pPr marL="174708" indent="-174708" defTabSz="931774">
              <a:buFont typeface="Arial" panose="020B0604020202020204" pitchFamily="34" charset="0"/>
              <a:buChar char="•"/>
              <a:defRPr/>
            </a:pPr>
            <a:r>
              <a:rPr lang="en-US" dirty="0">
                <a:latin typeface="Arial"/>
                <a:cs typeface="Arial"/>
              </a:rPr>
              <a:t>Add the date when you received the updated records and requirements were met</a:t>
            </a:r>
            <a:endParaRPr lang="en-US" dirty="0">
              <a:solidFill>
                <a:srgbClr val="000000"/>
              </a:solidFill>
              <a:latin typeface="Arial"/>
              <a:ea typeface="Tahoma"/>
              <a:cs typeface="Arial"/>
            </a:endParaRPr>
          </a:p>
          <a:p>
            <a:pPr marL="174708" indent="-174708" defTabSz="931774">
              <a:buFont typeface="Arial" panose="020B0604020202020204" pitchFamily="34" charset="0"/>
              <a:buChar char="•"/>
              <a:defRPr/>
            </a:pPr>
            <a:endParaRPr lang="en-US" dirty="0">
              <a:solidFill>
                <a:srgbClr val="000000"/>
              </a:solidFill>
              <a:ea typeface="Tahoma" panose="020B0604030504040204" pitchFamily="34" charset="0"/>
            </a:endParaRPr>
          </a:p>
        </p:txBody>
      </p:sp>
      <p:sp>
        <p:nvSpPr>
          <p:cNvPr id="4" name="Slide Number Placeholder 3">
            <a:extLst>
              <a:ext uri="{FF2B5EF4-FFF2-40B4-BE49-F238E27FC236}">
                <a16:creationId xmlns:a16="http://schemas.microsoft.com/office/drawing/2014/main" id="{ACECFD3A-0B9A-D2B7-8922-A430D31C40E0}"/>
              </a:ext>
            </a:extLst>
          </p:cNvPr>
          <p:cNvSpPr>
            <a:spLocks noGrp="1"/>
          </p:cNvSpPr>
          <p:nvPr>
            <p:ph type="sldNum" sz="quarter" idx="5"/>
          </p:nvPr>
        </p:nvSpPr>
        <p:spPr/>
        <p:txBody>
          <a:bodyPr/>
          <a:lstStyle/>
          <a:p>
            <a:fld id="{F7923F26-8453-43AF-9DBE-D136A2B7353D}" type="slidenum">
              <a:rPr lang="en-US" smtClean="0"/>
              <a:pPr/>
              <a:t>54</a:t>
            </a:fld>
            <a:endParaRPr lang="en-US"/>
          </a:p>
        </p:txBody>
      </p:sp>
    </p:spTree>
    <p:extLst>
      <p:ext uri="{BB962C8B-B14F-4D97-AF65-F5344CB8AC3E}">
        <p14:creationId xmlns:p14="http://schemas.microsoft.com/office/powerpoint/2010/main" val="3645902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Now for a few more general items</a:t>
            </a:r>
          </a:p>
        </p:txBody>
      </p:sp>
      <p:sp>
        <p:nvSpPr>
          <p:cNvPr id="4" name="Slide Number Placeholder 3"/>
          <p:cNvSpPr>
            <a:spLocks noGrp="1"/>
          </p:cNvSpPr>
          <p:nvPr>
            <p:ph type="sldNum" sz="quarter" idx="5"/>
          </p:nvPr>
        </p:nvSpPr>
        <p:spPr/>
        <p:txBody>
          <a:bodyPr/>
          <a:lstStyle/>
          <a:p>
            <a:fld id="{F7923F26-8453-43AF-9DBE-D136A2B7353D}" type="slidenum">
              <a:rPr lang="en-US" smtClean="0"/>
              <a:pPr/>
              <a:t>55</a:t>
            </a:fld>
            <a:endParaRPr lang="en-US"/>
          </a:p>
        </p:txBody>
      </p:sp>
    </p:spTree>
    <p:extLst>
      <p:ext uri="{BB962C8B-B14F-4D97-AF65-F5344CB8AC3E}">
        <p14:creationId xmlns:p14="http://schemas.microsoft.com/office/powerpoint/2010/main" val="532842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60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rPr>
              <a:t>Now for a few more general items.</a:t>
            </a:r>
            <a:endParaRPr lang="en-US" sz="1800" dirty="0">
              <a:effectLst/>
              <a:latin typeface="Times New Roman" panose="02020603050405020304" pitchFamily="18" charset="0"/>
              <a:ea typeface="Times New Roman" panose="02020603050405020304" pitchFamily="18" charset="0"/>
            </a:endParaRPr>
          </a:p>
          <a:p>
            <a:pPr marL="0" marR="0" fontAlgn="base">
              <a:spcBef>
                <a:spcPts val="60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rPr>
              <a:t>It's helpful to list all the children who are missing doses to have as an easy reference during outbreaks and Immunization Reporting to the California Department of Public Health (CDPH).</a:t>
            </a:r>
          </a:p>
          <a:p>
            <a:pPr marL="0" marR="0" fontAlgn="base">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60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rPr>
              <a:t>Remember the 7 categories we went over at the beginning when we were on slide 7? There are corresponding columns on the Worksheet.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You'll need to </a:t>
            </a:r>
            <a:r>
              <a:rPr lang="en-US" sz="1800" b="1" dirty="0">
                <a:solidFill>
                  <a:srgbClr val="000000"/>
                </a:solidFill>
                <a:effectLst/>
                <a:latin typeface="Calibri" panose="020F0502020204030204" pitchFamily="34" charset="0"/>
                <a:ea typeface="Times New Roman" panose="02020603050405020304" pitchFamily="18" charset="0"/>
              </a:rPr>
              <a:t>report</a:t>
            </a:r>
            <a:r>
              <a:rPr lang="en-US" sz="1800" dirty="0">
                <a:solidFill>
                  <a:srgbClr val="000000"/>
                </a:solidFill>
                <a:effectLst/>
                <a:latin typeface="Calibri" panose="020F0502020204030204" pitchFamily="34" charset="0"/>
                <a:ea typeface="Times New Roman" panose="02020603050405020304" pitchFamily="18" charset="0"/>
              </a:rPr>
              <a:t> the number children who are 2 years of age or older in each of the</a:t>
            </a:r>
            <a:r>
              <a:rPr lang="en-US" sz="1800" dirty="0">
                <a:solidFill>
                  <a:srgbClr val="000000"/>
                </a:solidFill>
                <a:effectLst/>
                <a:latin typeface="Calibri" panose="020F0502020204030204" pitchFamily="34" charset="0"/>
                <a:ea typeface="Calibri" panose="020F0502020204030204" pitchFamily="34" charset="0"/>
              </a:rPr>
              <a:t>se</a:t>
            </a:r>
            <a:r>
              <a:rPr lang="en-US" sz="1800" dirty="0">
                <a:solidFill>
                  <a:srgbClr val="000000"/>
                </a:solidFill>
                <a:effectLst/>
                <a:latin typeface="Calibri" panose="020F0502020204030204" pitchFamily="34" charset="0"/>
                <a:ea typeface="Times New Roman" panose="02020603050405020304" pitchFamily="18" charset="0"/>
              </a:rPr>
              <a:t> categories to CDPH in the fall.</a:t>
            </a:r>
            <a:r>
              <a:rPr lang="en-US" dirty="0">
                <a:effectLst/>
              </a:rPr>
              <a:t> </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56</a:t>
            </a:fld>
            <a:endParaRPr lang="en-US"/>
          </a:p>
        </p:txBody>
      </p:sp>
    </p:spTree>
    <p:extLst>
      <p:ext uri="{BB962C8B-B14F-4D97-AF65-F5344CB8AC3E}">
        <p14:creationId xmlns:p14="http://schemas.microsoft.com/office/powerpoint/2010/main" val="427964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For students experiencing homelessness: </a:t>
            </a:r>
          </a:p>
          <a:p>
            <a:pPr marL="174625" indent="-174625">
              <a:buFont typeface="Arial"/>
              <a:buChar char="•"/>
            </a:pPr>
            <a:r>
              <a:rPr lang="en-US" b="0" i="0" dirty="0">
                <a:solidFill>
                  <a:srgbClr val="000000"/>
                </a:solidFill>
                <a:effectLst/>
                <a:latin typeface="Helvetica Neue"/>
              </a:rPr>
              <a:t>Allow immediate enrollment of families </a:t>
            </a:r>
            <a:r>
              <a:rPr lang="en-US" dirty="0">
                <a:solidFill>
                  <a:srgbClr val="000000"/>
                </a:solidFill>
                <a:latin typeface="Helvetica Neue"/>
              </a:rPr>
              <a:t>experiencing homelessness </a:t>
            </a:r>
            <a:r>
              <a:rPr lang="en-US" b="0" i="0" dirty="0">
                <a:solidFill>
                  <a:srgbClr val="000000"/>
                </a:solidFill>
                <a:effectLst/>
                <a:latin typeface="Helvetica Neue"/>
              </a:rPr>
              <a:t>without immunization records, giving families a grace period to obtain/provide proof of immunizations. The grace period for obtaining the immunization records can also be considered the 30 day period between the parent signing the application of services and the day the contractor accepts or denies the application.</a:t>
            </a:r>
          </a:p>
          <a:p>
            <a:pPr marL="174708" indent="-174708">
              <a:buFont typeface="Arial"/>
              <a:buChar char="•"/>
            </a:pPr>
            <a:endParaRPr lang="en-US" b="0" i="0" dirty="0">
              <a:solidFill>
                <a:srgbClr val="000000"/>
              </a:solidFill>
              <a:effectLst/>
              <a:latin typeface="Helvetica Neue"/>
              <a:cs typeface="Arial"/>
            </a:endParaRPr>
          </a:p>
          <a:p>
            <a:pPr marL="174708" indent="-174708">
              <a:buFont typeface="Arial"/>
              <a:buChar char="•"/>
            </a:pPr>
            <a:endParaRPr lang="en"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57</a:t>
            </a:fld>
            <a:endParaRPr lang="en-US"/>
          </a:p>
        </p:txBody>
      </p:sp>
    </p:spTree>
    <p:extLst>
      <p:ext uri="{BB962C8B-B14F-4D97-AF65-F5344CB8AC3E}">
        <p14:creationId xmlns:p14="http://schemas.microsoft.com/office/powerpoint/2010/main" val="1430439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i="1" dirty="0">
                <a:solidFill>
                  <a:srgbClr val="000000"/>
                </a:solidFill>
                <a:ea typeface="Times New Roman" panose="02020603050405020304" pitchFamily="18" charset="0"/>
              </a:rPr>
              <a:t>These topics can be covered with more advanced groups or skipped for beginners.</a:t>
            </a:r>
          </a:p>
          <a:p>
            <a:pPr fontAlgn="base"/>
            <a:endParaRPr lang="en-US" dirty="0">
              <a:latin typeface="Times New Roman" panose="02020603050405020304" pitchFamily="18" charset="0"/>
              <a:ea typeface="Times New Roman" panose="02020603050405020304" pitchFamily="18" charset="0"/>
            </a:endParaRPr>
          </a:p>
          <a:p>
            <a:pPr marL="349415" indent="-349415" fontAlgn="base">
              <a:buFont typeface="Arial,Sans-Serif"/>
              <a:buChar char="•"/>
              <a:tabLst>
                <a:tab pos="465887" algn="l"/>
              </a:tabLst>
            </a:pPr>
            <a:r>
              <a:rPr lang="en-US" dirty="0">
                <a:solidFill>
                  <a:srgbClr val="000000"/>
                </a:solidFill>
                <a:ea typeface="Times New Roman" panose="02020603050405020304" pitchFamily="18" charset="0"/>
              </a:rPr>
              <a:t>Intervals too small (example: 3rd Hep B dose for student admitted conditionally was given too early): If a dose is given before the earliest dose may be given date on the conditional admission schedule, it still counts towards the requirement. See </a:t>
            </a:r>
            <a:r>
              <a:rPr lang="en-US" u="sng" dirty="0">
                <a:solidFill>
                  <a:srgbClr val="000000"/>
                </a:solidFill>
                <a:ea typeface="Times New Roman" panose="02020603050405020304" pitchFamily="18" charset="0"/>
                <a:hlinkClick r:id="rId3"/>
              </a:rPr>
              <a:t>California Immunization Handbook</a:t>
            </a:r>
            <a:r>
              <a:rPr lang="en-US" dirty="0">
                <a:solidFill>
                  <a:srgbClr val="000000"/>
                </a:solidFill>
                <a:ea typeface="Times New Roman" panose="02020603050405020304" pitchFamily="18" charset="0"/>
              </a:rPr>
              <a:t> pages 10-11 for additional details about which doses to check the timing of.  </a:t>
            </a:r>
            <a:endParaRPr lang="en-US" dirty="0">
              <a:latin typeface="Times New Roman" panose="02020603050405020304" pitchFamily="18" charset="0"/>
              <a:ea typeface="Times New Roman" panose="02020603050405020304" pitchFamily="18" charset="0"/>
            </a:endParaRPr>
          </a:p>
          <a:p>
            <a:pPr marL="349415" indent="-349415" fontAlgn="base">
              <a:buFont typeface="Arial,Sans-Serif"/>
              <a:buChar char="•"/>
              <a:tabLst>
                <a:tab pos="465887" algn="l"/>
              </a:tabLst>
            </a:pPr>
            <a:r>
              <a:rPr lang="en-US" dirty="0">
                <a:solidFill>
                  <a:srgbClr val="000000"/>
                </a:solidFill>
                <a:ea typeface="Times New Roman" panose="02020603050405020304" pitchFamily="18" charset="0"/>
              </a:rPr>
              <a:t>For international students, any doses of OPV given on or after April 1, 2016, do not count. The student must show proof of IPV.  Referenced on pages 9 and 11 of the CA Immunization Handbook and the childcare guides.</a:t>
            </a:r>
            <a:endParaRPr lang="en-US" dirty="0">
              <a:latin typeface="Times New Roman" panose="02020603050405020304" pitchFamily="18" charset="0"/>
              <a:ea typeface="Times New Roman" panose="02020603050405020304" pitchFamily="18" charset="0"/>
            </a:endParaRPr>
          </a:p>
          <a:p>
            <a:endParaRPr lang="en"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58</a:t>
            </a:fld>
            <a:endParaRPr lang="en-US"/>
          </a:p>
        </p:txBody>
      </p:sp>
    </p:spTree>
    <p:extLst>
      <p:ext uri="{BB962C8B-B14F-4D97-AF65-F5344CB8AC3E}">
        <p14:creationId xmlns:p14="http://schemas.microsoft.com/office/powerpoint/2010/main" val="1948422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Y</a:t>
            </a:r>
            <a:r>
              <a:rPr lang="en-US" dirty="0">
                <a:latin typeface="Arial"/>
                <a:cs typeface="Arial"/>
              </a:rPr>
              <a:t>ou can find all the resources that we used in this training and more on the Shots For School website.</a:t>
            </a:r>
          </a:p>
          <a:p>
            <a:endParaRPr lang="en-US" dirty="0">
              <a:latin typeface="Arial"/>
              <a:cs typeface="Arial"/>
            </a:endParaRPr>
          </a:p>
          <a:p>
            <a:r>
              <a:rPr lang="en-US" dirty="0">
                <a:latin typeface="Arial"/>
                <a:cs typeface="Arial"/>
              </a:rPr>
              <a:t>Most can be found by selecting the Tools for Schools section in the navigation, and the Guides, Blue Cards &amp; More section.</a:t>
            </a:r>
          </a:p>
        </p:txBody>
      </p:sp>
      <p:sp>
        <p:nvSpPr>
          <p:cNvPr id="4" name="Slide Number Placeholder 3"/>
          <p:cNvSpPr>
            <a:spLocks noGrp="1"/>
          </p:cNvSpPr>
          <p:nvPr>
            <p:ph type="sldNum" sz="quarter" idx="5"/>
          </p:nvPr>
        </p:nvSpPr>
        <p:spPr/>
        <p:txBody>
          <a:bodyPr/>
          <a:lstStyle/>
          <a:p>
            <a:fld id="{F7923F26-8453-43AF-9DBE-D136A2B7353D}" type="slidenum">
              <a:rPr lang="en-US" smtClean="0"/>
              <a:pPr/>
              <a:t>59</a:t>
            </a:fld>
            <a:endParaRPr lang="en-US"/>
          </a:p>
        </p:txBody>
      </p:sp>
    </p:spTree>
    <p:extLst>
      <p:ext uri="{BB962C8B-B14F-4D97-AF65-F5344CB8AC3E}">
        <p14:creationId xmlns:p14="http://schemas.microsoft.com/office/powerpoint/2010/main" val="303957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four basic steps to processing immunization records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a:t>
            </a:fld>
            <a:endParaRPr lang="en-US"/>
          </a:p>
        </p:txBody>
      </p:sp>
    </p:spTree>
    <p:extLst>
      <p:ext uri="{BB962C8B-B14F-4D97-AF65-F5344CB8AC3E}">
        <p14:creationId xmlns:p14="http://schemas.microsoft.com/office/powerpoint/2010/main" val="3342193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Resources include tips for communicating with parents about the immunization requirements and this job aid which highlights the number of doses that are required at all the age checkpoints.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60</a:t>
            </a:fld>
            <a:endParaRPr lang="en-US"/>
          </a:p>
        </p:txBody>
      </p:sp>
    </p:spTree>
    <p:extLst>
      <p:ext uri="{BB962C8B-B14F-4D97-AF65-F5344CB8AC3E}">
        <p14:creationId xmlns:p14="http://schemas.microsoft.com/office/powerpoint/2010/main" val="22776743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If you need more answers, </a:t>
            </a:r>
          </a:p>
          <a:p>
            <a:pPr marL="174708" indent="-174708">
              <a:buFont typeface="Arial"/>
              <a:buChar char="•"/>
            </a:pPr>
            <a:r>
              <a:rPr lang="en-US" dirty="0">
                <a:latin typeface="Arial"/>
                <a:cs typeface="Arial"/>
              </a:rPr>
              <a:t>check out the California Immunization Handbook in the Tools for School section, or</a:t>
            </a:r>
          </a:p>
          <a:p>
            <a:pPr marL="174708" indent="-174708">
              <a:buFont typeface="Arial"/>
              <a:buChar char="•"/>
            </a:pPr>
            <a:r>
              <a:rPr lang="en-US" dirty="0">
                <a:latin typeface="Arial"/>
                <a:cs typeface="Arial"/>
              </a:rPr>
              <a:t>You can also check the FAQs in the Laws section of the Shots for School website or</a:t>
            </a:r>
          </a:p>
          <a:p>
            <a:pPr marL="174708" indent="-174708">
              <a:buFont typeface="Arial"/>
              <a:buChar char="•"/>
            </a:pPr>
            <a:r>
              <a:rPr lang="en-US" dirty="0">
                <a:latin typeface="Arial"/>
                <a:cs typeface="Arial"/>
              </a:rPr>
              <a:t>Send me an email </a:t>
            </a:r>
            <a:r>
              <a:rPr lang="en-US" i="1" dirty="0">
                <a:latin typeface="Arial"/>
                <a:cs typeface="Arial"/>
              </a:rPr>
              <a:t>(instructor: fill in the email on the slide with your local contact)</a:t>
            </a:r>
            <a:r>
              <a:rPr lang="en-US" dirty="0">
                <a:latin typeface="Arial"/>
                <a:cs typeface="Arial"/>
              </a:rPr>
              <a:t> or</a:t>
            </a:r>
          </a:p>
          <a:p>
            <a:pPr marL="174708" indent="-174708">
              <a:buFont typeface="Arial"/>
              <a:buChar char="•"/>
            </a:pPr>
            <a:r>
              <a:rPr lang="en-US" dirty="0">
                <a:latin typeface="Arial"/>
                <a:cs typeface="Arial"/>
              </a:rPr>
              <a:t>Email </a:t>
            </a:r>
            <a:r>
              <a:rPr lang="en-US" dirty="0" err="1">
                <a:latin typeface="Arial"/>
                <a:cs typeface="Arial"/>
              </a:rPr>
              <a:t>Shotsforschool@cdph.ca.gov</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61</a:t>
            </a:fld>
            <a:endParaRPr lang="en-US"/>
          </a:p>
        </p:txBody>
      </p:sp>
    </p:spTree>
    <p:extLst>
      <p:ext uri="{BB962C8B-B14F-4D97-AF65-F5344CB8AC3E}">
        <p14:creationId xmlns:p14="http://schemas.microsoft.com/office/powerpoint/2010/main" val="495765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62</a:t>
            </a:fld>
            <a:endParaRPr lang="en-US"/>
          </a:p>
        </p:txBody>
      </p:sp>
    </p:spTree>
    <p:extLst>
      <p:ext uri="{BB962C8B-B14F-4D97-AF65-F5344CB8AC3E}">
        <p14:creationId xmlns:p14="http://schemas.microsoft.com/office/powerpoint/2010/main" val="232631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"Conditional Admission" and "Do Not Admit" sections are timed to appear when you click the mouse.</a:t>
            </a:r>
          </a:p>
          <a:p>
            <a:endParaRPr lang="en-US" dirty="0">
              <a:cs typeface="Arial"/>
            </a:endParaRPr>
          </a:p>
          <a:p>
            <a:r>
              <a:rPr lang="en-US" dirty="0">
                <a:latin typeface="Arial"/>
                <a:cs typeface="Arial"/>
              </a:rPr>
              <a:t>It is your job to determine which category a child falls under and if they can attend pre-k or not. There are 7 categories under which students can fall:</a:t>
            </a:r>
          </a:p>
          <a:p>
            <a:endParaRPr lang="en-US" dirty="0">
              <a:latin typeface="Arial"/>
              <a:cs typeface="Arial"/>
            </a:endParaRPr>
          </a:p>
          <a:p>
            <a:pPr>
              <a:lnSpc>
                <a:spcPct val="90000"/>
              </a:lnSpc>
              <a:spcBef>
                <a:spcPts val="1121"/>
              </a:spcBef>
            </a:pPr>
            <a:r>
              <a:rPr lang="en-US" b="1" dirty="0">
                <a:latin typeface="Arial"/>
                <a:cs typeface="Arial"/>
              </a:rPr>
              <a:t>Unconditional Admission means that children have met all requirements and can attend pre-k.</a:t>
            </a:r>
            <a:endParaRPr lang="en-US" dirty="0"/>
          </a:p>
          <a:p>
            <a:pPr marL="524123" indent="-524123">
              <a:lnSpc>
                <a:spcPct val="90000"/>
              </a:lnSpc>
              <a:spcBef>
                <a:spcPts val="1121"/>
              </a:spcBef>
              <a:buAutoNum type="arabicPeriod"/>
            </a:pPr>
            <a:r>
              <a:rPr lang="en-US" dirty="0">
                <a:latin typeface="Arial"/>
                <a:cs typeface="Arial"/>
              </a:rPr>
              <a:t>18 months or older and has all required doses OR </a:t>
            </a:r>
          </a:p>
          <a:p>
            <a:pPr marL="524123" indent="-524123">
              <a:lnSpc>
                <a:spcPct val="90000"/>
              </a:lnSpc>
              <a:spcBef>
                <a:spcPts val="1121"/>
              </a:spcBef>
              <a:buAutoNum type="arabicPeriod"/>
            </a:pPr>
            <a:r>
              <a:rPr lang="en-US" dirty="0">
                <a:latin typeface="Arial"/>
                <a:cs typeface="Arial"/>
              </a:rPr>
              <a:t>Permanent medical exemption (PME) for missing doses OR</a:t>
            </a:r>
          </a:p>
          <a:p>
            <a:pPr marL="524123" indent="-524123">
              <a:lnSpc>
                <a:spcPct val="90000"/>
              </a:lnSpc>
              <a:spcBef>
                <a:spcPts val="1121"/>
              </a:spcBef>
              <a:buAutoNum type="arabicPeriod"/>
            </a:pPr>
            <a:r>
              <a:rPr lang="en-US" dirty="0">
                <a:latin typeface="Arial"/>
                <a:cs typeface="Arial"/>
              </a:rPr>
              <a:t>Other: Children should receive services identified in their individualized education program (IEP) regardless of their immunization status. Y</a:t>
            </a:r>
            <a:r>
              <a:rPr lang="en" dirty="0">
                <a:latin typeface="Arial"/>
                <a:cs typeface="Arial"/>
              </a:rPr>
              <a:t>ou'll still keep a Blue Card for these students with any immunization information they provide.</a:t>
            </a:r>
          </a:p>
          <a:p>
            <a:pPr marL="524123" indent="-524123">
              <a:lnSpc>
                <a:spcPct val="90000"/>
              </a:lnSpc>
              <a:spcBef>
                <a:spcPts val="1121"/>
              </a:spcBef>
              <a:buAutoNum type="arabicPeriod"/>
            </a:pPr>
            <a:endParaRPr lang="en-US" dirty="0">
              <a:latin typeface="Arial"/>
              <a:cs typeface="Arial"/>
            </a:endParaRPr>
          </a:p>
          <a:p>
            <a:pPr>
              <a:lnSpc>
                <a:spcPct val="90000"/>
              </a:lnSpc>
              <a:spcBef>
                <a:spcPts val="1732"/>
              </a:spcBef>
            </a:pPr>
            <a:r>
              <a:rPr lang="en-US" b="1" dirty="0">
                <a:latin typeface="Arial"/>
                <a:cs typeface="Arial"/>
              </a:rPr>
              <a:t>Conditional Admission means that children may attend pre-k on the condition they get the remaining doses when they are due.</a:t>
            </a:r>
            <a:endParaRPr lang="en-US" dirty="0"/>
          </a:p>
          <a:p>
            <a:pPr defTabSz="931774">
              <a:lnSpc>
                <a:spcPct val="90000"/>
              </a:lnSpc>
              <a:spcBef>
                <a:spcPts val="1732"/>
              </a:spcBef>
              <a:defRPr/>
            </a:pPr>
            <a:r>
              <a:rPr lang="en-US" b="1" dirty="0">
                <a:latin typeface="Arial"/>
                <a:cs typeface="Arial"/>
              </a:rPr>
              <a:t>These children will require follow-up.</a:t>
            </a:r>
          </a:p>
          <a:p>
            <a:pPr marL="232943" indent="-232943" defTabSz="931774">
              <a:lnSpc>
                <a:spcPct val="90000"/>
              </a:lnSpc>
              <a:spcBef>
                <a:spcPts val="1121"/>
              </a:spcBef>
              <a:buFont typeface="+mj-lt"/>
              <a:buAutoNum type="arabicPeriod" startAt="4"/>
              <a:defRPr/>
            </a:pPr>
            <a:r>
              <a:rPr lang="en-US" dirty="0">
                <a:latin typeface="Arial"/>
                <a:cs typeface="Arial"/>
              </a:rPr>
              <a:t>Missing doses are not due yet (has at least 1 dose of every required vaccine) OR</a:t>
            </a:r>
          </a:p>
          <a:p>
            <a:pPr marL="232943" indent="-232943" defTabSz="931774">
              <a:lnSpc>
                <a:spcPct val="90000"/>
              </a:lnSpc>
              <a:spcBef>
                <a:spcPts val="1121"/>
              </a:spcBef>
              <a:buFont typeface="+mj-lt"/>
              <a:buAutoNum type="arabicPeriod" startAt="4"/>
              <a:defRPr/>
            </a:pPr>
            <a:r>
              <a:rPr lang="en-US" dirty="0">
                <a:latin typeface="Arial"/>
                <a:cs typeface="Arial"/>
              </a:rPr>
              <a:t>Children younger than 18 months old who have all required doses for their age. See the earlier age checkpoints on the Guide. OR</a:t>
            </a:r>
          </a:p>
          <a:p>
            <a:pPr marL="232943" indent="-232943" defTabSz="931774">
              <a:lnSpc>
                <a:spcPct val="90000"/>
              </a:lnSpc>
              <a:spcBef>
                <a:spcPts val="1121"/>
              </a:spcBef>
              <a:buFont typeface="+mj-lt"/>
              <a:buAutoNum type="arabicPeriod" startAt="4"/>
              <a:defRPr/>
            </a:pPr>
            <a:r>
              <a:rPr lang="en-US" dirty="0">
                <a:latin typeface="Arial"/>
                <a:cs typeface="Arial"/>
              </a:rPr>
              <a:t>Temporary medical exemption (TME) for missing doses </a:t>
            </a:r>
            <a:br>
              <a:rPr lang="en-US" dirty="0">
                <a:latin typeface="Arial"/>
                <a:cs typeface="Arial"/>
              </a:rPr>
            </a:br>
            <a:endParaRPr lang="en-US" dirty="0">
              <a:latin typeface="Arial"/>
              <a:cs typeface="Arial"/>
            </a:endParaRPr>
          </a:p>
          <a:p>
            <a:pPr>
              <a:lnSpc>
                <a:spcPct val="90000"/>
              </a:lnSpc>
              <a:spcBef>
                <a:spcPts val="1732"/>
              </a:spcBef>
            </a:pPr>
            <a:r>
              <a:rPr lang="en-US" b="1" dirty="0">
                <a:latin typeface="Arial"/>
                <a:cs typeface="Arial"/>
              </a:rPr>
              <a:t>Children may not be admitted to pre-k if they are in this last category...</a:t>
            </a:r>
            <a:endParaRPr lang="en-US" dirty="0">
              <a:latin typeface="Arial"/>
              <a:cs typeface="Arial"/>
            </a:endParaRPr>
          </a:p>
          <a:p>
            <a:pPr>
              <a:lnSpc>
                <a:spcPct val="90000"/>
              </a:lnSpc>
              <a:spcBef>
                <a:spcPts val="1121"/>
              </a:spcBef>
            </a:pPr>
            <a:r>
              <a:rPr lang="en-US" dirty="0">
                <a:latin typeface="Arial"/>
                <a:cs typeface="Arial"/>
              </a:rPr>
              <a:t>7.  Missing doses are overdue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7</a:t>
            </a:fld>
            <a:endParaRPr lang="en-US"/>
          </a:p>
        </p:txBody>
      </p:sp>
    </p:spTree>
    <p:extLst>
      <p:ext uri="{BB962C8B-B14F-4D97-AF65-F5344CB8AC3E}">
        <p14:creationId xmlns:p14="http://schemas.microsoft.com/office/powerpoint/2010/main" val="406090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Let's </a:t>
            </a:r>
            <a:r>
              <a:rPr lang="en-US" dirty="0">
                <a:latin typeface="Arial"/>
                <a:cs typeface="Arial"/>
              </a:rPr>
              <a:t>practice</a:t>
            </a:r>
            <a:r>
              <a:rPr lang="en-US" dirty="0">
                <a:latin typeface="Calibri"/>
                <a:cs typeface="Calibri"/>
              </a:rPr>
              <a:t> going through the steps and determining which category each child falls under and if they may be admitted to pre-k.</a:t>
            </a:r>
          </a:p>
          <a:p>
            <a:endParaRPr lang="en-US" dirty="0">
              <a:latin typeface="Calibri"/>
              <a:cs typeface="Calibri"/>
            </a:endParaRPr>
          </a:p>
          <a:p>
            <a:r>
              <a:rPr lang="en-US" dirty="0">
                <a:latin typeface="Arial"/>
                <a:cs typeface="Arial"/>
              </a:rPr>
              <a:t>For this overall training, we'll say that the start of pre-K will be on August 15, 2024. </a:t>
            </a:r>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8</a:t>
            </a:fld>
            <a:endParaRPr lang="en-US"/>
          </a:p>
        </p:txBody>
      </p:sp>
    </p:spTree>
    <p:extLst>
      <p:ext uri="{BB962C8B-B14F-4D97-AF65-F5344CB8AC3E}">
        <p14:creationId xmlns:p14="http://schemas.microsoft.com/office/powerpoint/2010/main" val="5017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Here's our first example: an immunization record (yellow card) for a child who is 2 years old. </a:t>
            </a:r>
            <a:endParaRPr lang="en-US" dirty="0">
              <a:cs typeface="Arial"/>
            </a:endParaRPr>
          </a:p>
          <a:p>
            <a:pPr>
              <a:defRPr/>
            </a:pPr>
            <a:endParaRPr lang="en-US" dirty="0">
              <a:latin typeface="Arial"/>
              <a:cs typeface="Arial"/>
            </a:endParaRPr>
          </a:p>
          <a:p>
            <a:pPr>
              <a:defRPr/>
            </a:pPr>
            <a:r>
              <a:rPr lang="en-US" dirty="0">
                <a:latin typeface="Arial"/>
                <a:cs typeface="Arial"/>
              </a:rPr>
              <a:t>Let’s start filling out a Blue Card with this information.</a:t>
            </a:r>
            <a:endParaRPr lang="en-US" dirty="0">
              <a:cs typeface="Arial"/>
            </a:endParaRPr>
          </a:p>
          <a:p>
            <a:pPr defTabSz="931774">
              <a:defRPr/>
            </a:pPr>
            <a:endParaRPr lang="en-US" dirty="0"/>
          </a:p>
          <a:p>
            <a:r>
              <a:rPr lang="en-US" dirty="0">
                <a:latin typeface="Arial"/>
                <a:cs typeface="Arial"/>
              </a:rPr>
              <a:t>Note: when you receive a child’s immunization record, check for all these required elements: </a:t>
            </a:r>
          </a:p>
          <a:p>
            <a:pPr marL="171450" indent="-171450">
              <a:buFont typeface="Arial" panose="020B0604020202020204" pitchFamily="34" charset="0"/>
              <a:buChar char="•"/>
            </a:pPr>
            <a:r>
              <a:rPr lang="en-US" dirty="0">
                <a:latin typeface="Arial"/>
                <a:cs typeface="Arial"/>
              </a:rPr>
              <a:t>Name, </a:t>
            </a:r>
          </a:p>
          <a:p>
            <a:pPr marL="171450" indent="-171450">
              <a:buFont typeface="Arial" panose="020B0604020202020204" pitchFamily="34" charset="0"/>
              <a:buChar char="•"/>
            </a:pPr>
            <a:r>
              <a:rPr lang="en-US" dirty="0">
                <a:latin typeface="Arial"/>
                <a:cs typeface="Arial"/>
              </a:rPr>
              <a:t>Birthdate, </a:t>
            </a:r>
          </a:p>
          <a:p>
            <a:pPr marL="171450" indent="-171450">
              <a:buFont typeface="Arial" panose="020B0604020202020204" pitchFamily="34" charset="0"/>
              <a:buChar char="•"/>
            </a:pPr>
            <a:r>
              <a:rPr lang="en-US" dirty="0">
                <a:latin typeface="Arial"/>
                <a:cs typeface="Arial"/>
              </a:rPr>
              <a:t>Vaccine, </a:t>
            </a:r>
          </a:p>
          <a:p>
            <a:pPr marL="171450" indent="-171450">
              <a:buFont typeface="Arial" panose="020B0604020202020204" pitchFamily="34" charset="0"/>
              <a:buChar char="•"/>
            </a:pPr>
            <a:r>
              <a:rPr lang="en-US" dirty="0">
                <a:latin typeface="Arial"/>
                <a:cs typeface="Arial"/>
              </a:rPr>
              <a:t>Date Given, </a:t>
            </a:r>
          </a:p>
          <a:p>
            <a:pPr marL="171450" indent="-171450">
              <a:buFont typeface="Arial" panose="020B0604020202020204" pitchFamily="34" charset="0"/>
              <a:buChar char="•"/>
            </a:pPr>
            <a:r>
              <a:rPr lang="en-US" dirty="0">
                <a:latin typeface="Arial"/>
                <a:cs typeface="Arial"/>
              </a:rPr>
              <a:t>Health Care Provider</a:t>
            </a:r>
          </a:p>
          <a:p>
            <a:pPr marL="171450" indent="-171450">
              <a:buFont typeface="Arial" panose="020B0604020202020204" pitchFamily="34" charset="0"/>
              <a:buChar char="•"/>
            </a:pPr>
            <a:endParaRPr lang="en-US" dirty="0">
              <a:cs typeface="Arial"/>
            </a:endParaRPr>
          </a:p>
          <a:p>
            <a:r>
              <a:rPr lang="en-US" dirty="0">
                <a:latin typeface="Arial"/>
                <a:cs typeface="Arial"/>
              </a:rPr>
              <a:t>Note: Vaccines and dates are on the next slide.</a:t>
            </a:r>
          </a:p>
          <a:p>
            <a:endParaRPr lang="en-US" i="1" dirty="0">
              <a:cs typeface="Arial"/>
            </a:endParaRPr>
          </a:p>
          <a:p>
            <a:endParaRPr lang="en-US" i="1" dirty="0">
              <a:cs typeface="Arial"/>
            </a:endParaRPr>
          </a:p>
          <a:p>
            <a:r>
              <a:rPr lang="en-US" i="1" dirty="0">
                <a:latin typeface="Arial"/>
                <a:cs typeface="Arial"/>
              </a:rPr>
              <a:t>(To save time, Student 1 can be presented as a demonstration of steps rather than having the class fill out the Blue Card for this student.)</a:t>
            </a:r>
          </a:p>
        </p:txBody>
      </p:sp>
      <p:sp>
        <p:nvSpPr>
          <p:cNvPr id="4" name="Slide Number Placeholder 3"/>
          <p:cNvSpPr>
            <a:spLocks noGrp="1"/>
          </p:cNvSpPr>
          <p:nvPr>
            <p:ph type="sldNum" sz="quarter" idx="5"/>
          </p:nvPr>
        </p:nvSpPr>
        <p:spPr/>
        <p:txBody>
          <a:bodyPr/>
          <a:lstStyle/>
          <a:p>
            <a:fld id="{F7923F26-8453-43AF-9DBE-D136A2B7353D}" type="slidenum">
              <a:rPr lang="en-US" smtClean="0"/>
              <a:pPr/>
              <a:t>9</a:t>
            </a:fld>
            <a:endParaRPr lang="en-US"/>
          </a:p>
        </p:txBody>
      </p:sp>
    </p:spTree>
    <p:extLst>
      <p:ext uri="{BB962C8B-B14F-4D97-AF65-F5344CB8AC3E}">
        <p14:creationId xmlns:p14="http://schemas.microsoft.com/office/powerpoint/2010/main" val="22197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rgbClr val="DEF3FC">
                <a:alpha val="0"/>
              </a:srgbClr>
            </a:gs>
            <a:gs pos="0">
              <a:schemeClr val="bg1"/>
            </a:gs>
            <a:gs pos="100000">
              <a:srgbClr val="00B0F0">
                <a:alpha val="20357"/>
              </a:srgbClr>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542502"/>
            <a:ext cx="7543800" cy="1416337"/>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5583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8F14CEF-D232-922D-D1D4-CAC453E8DE4B}"/>
              </a:ext>
            </a:extLst>
          </p:cNvPr>
          <p:cNvSpPr>
            <a:spLocks noGrp="1"/>
          </p:cNvSpPr>
          <p:nvPr>
            <p:ph type="body" sz="quarter" idx="13"/>
          </p:nvPr>
        </p:nvSpPr>
        <p:spPr>
          <a:xfrm>
            <a:off x="508000" y="7267365"/>
            <a:ext cx="4521200" cy="413808"/>
          </a:xfrm>
        </p:spPr>
        <p:txBody>
          <a:bodyPr anchor="ctr">
            <a:normAutofit/>
          </a:bodyPr>
          <a:lstStyle>
            <a:lvl1pPr marL="0" indent="0">
              <a:lnSpc>
                <a:spcPct val="100000"/>
              </a:lnSpc>
              <a:buNone/>
              <a:defRPr sz="1400">
                <a:solidFill>
                  <a:schemeClr val="bg1"/>
                </a:solidFill>
              </a:defRPr>
            </a:lvl1pPr>
          </a:lstStyle>
          <a:p>
            <a:pPr lvl="0"/>
            <a:r>
              <a:rPr lang="en-US"/>
              <a:t>Click to edit Master text</a:t>
            </a:r>
          </a:p>
        </p:txBody>
      </p:sp>
      <p:sp>
        <p:nvSpPr>
          <p:cNvPr id="6" name="Slide Number Placeholder 5"/>
          <p:cNvSpPr>
            <a:spLocks noGrp="1"/>
          </p:cNvSpPr>
          <p:nvPr>
            <p:ph type="sldNum" sz="quarter" idx="12"/>
          </p:nvPr>
        </p:nvSpPr>
        <p:spPr>
          <a:xfrm>
            <a:off x="7103745" y="7267365"/>
            <a:ext cx="2263140" cy="413808"/>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662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08EF6279-DCD6-1B42-D12D-2EB71B8E1DDF}"/>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5D3E327-AC10-3CE4-1A4E-650E49C7E33D}"/>
              </a:ext>
            </a:extLst>
          </p:cNvPr>
          <p:cNvSpPr>
            <a:spLocks noGrp="1"/>
          </p:cNvSpPr>
          <p:nvPr>
            <p:ph type="body" sz="quarter" idx="13"/>
          </p:nvPr>
        </p:nvSpPr>
        <p:spPr>
          <a:xfrm>
            <a:off x="691516" y="6634975"/>
            <a:ext cx="8675370" cy="568890"/>
          </a:xfrm>
        </p:spPr>
        <p:txBody>
          <a:bodyPr anchor="ctr">
            <a:normAutofit/>
          </a:bodyPr>
          <a:lstStyle>
            <a:lvl1pPr>
              <a:defRPr sz="2000" b="1"/>
            </a:lvl1pPr>
          </a:lstStyle>
          <a:p>
            <a:pPr lvl="0"/>
            <a:r>
              <a:rPr lang="en-US"/>
              <a:t>Click to edit Master text styles</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7" name="Text Placeholder 6">
            <a:extLst>
              <a:ext uri="{FF2B5EF4-FFF2-40B4-BE49-F238E27FC236}">
                <a16:creationId xmlns:a16="http://schemas.microsoft.com/office/drawing/2014/main" id="{DBD7CDE8-A149-27AD-410C-CFA62FC0C365}"/>
              </a:ext>
            </a:extLst>
          </p:cNvPr>
          <p:cNvSpPr>
            <a:spLocks noGrp="1"/>
          </p:cNvSpPr>
          <p:nvPr>
            <p:ph type="body" sz="quarter" idx="14"/>
          </p:nvPr>
        </p:nvSpPr>
        <p:spPr>
          <a:xfrm>
            <a:off x="691514" y="1390372"/>
            <a:ext cx="8675370" cy="1816081"/>
          </a:xfrm>
        </p:spPr>
        <p:txBody>
          <a:bodyPr>
            <a:normAutofit/>
          </a:bodyPr>
          <a:lstStyle>
            <a:lvl1pPr marL="0" indent="0">
              <a:buNone/>
              <a:defRPr sz="2800" b="1"/>
            </a:lvl1pPr>
          </a:lstStyle>
          <a:p>
            <a:pPr lvl="0"/>
            <a:r>
              <a:rPr lang="en-US"/>
              <a:t>Click to edit Master text styles</a:t>
            </a:r>
          </a:p>
        </p:txBody>
      </p:sp>
    </p:spTree>
    <p:extLst>
      <p:ext uri="{BB962C8B-B14F-4D97-AF65-F5344CB8AC3E}">
        <p14:creationId xmlns:p14="http://schemas.microsoft.com/office/powerpoint/2010/main" val="33907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07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1514" y="7203865"/>
            <a:ext cx="5493385" cy="413808"/>
          </a:xfrm>
          <a:prstGeom prst="rect">
            <a:avLst/>
          </a:prstGeom>
        </p:spPr>
        <p:txBody>
          <a:bodyPr/>
          <a:lstStyle>
            <a:lvl1pPr>
              <a:defRPr>
                <a:solidFill>
                  <a:schemeClr val="bg1"/>
                </a:solidFill>
              </a:defRPr>
            </a:lvl1pPr>
          </a:lstStyle>
          <a:p>
            <a:fld id="{129BDE79-103B-2647-9BB3-32270EDDECAB}" type="datetime1">
              <a:rPr lang="en-US" smtClean="0"/>
              <a:pPr/>
              <a:t>9/11/2024</a:t>
            </a:fld>
            <a:endParaRPr lang="en-US"/>
          </a:p>
        </p:txBody>
      </p:sp>
      <p:sp>
        <p:nvSpPr>
          <p:cNvPr id="7" name="Slide Number Placeholder 6"/>
          <p:cNvSpPr>
            <a:spLocks noGrp="1"/>
          </p:cNvSpPr>
          <p:nvPr>
            <p:ph type="sldNum" sz="quarter" idx="12"/>
          </p:nvPr>
        </p:nvSpPr>
        <p:spPr/>
        <p:txBody>
          <a:bodyPr/>
          <a:lstStyle/>
          <a:p>
            <a:fld id="{13D703BF-151A-0D40-8508-CABBAD09F9A9}" type="slidenum">
              <a:rPr lang="en-US" smtClean="0"/>
              <a:pPr/>
              <a:t>‹#›</a:t>
            </a:fld>
            <a:endParaRPr lang="en-US">
              <a:solidFill>
                <a:schemeClr val="bg1"/>
              </a:solidFill>
            </a:endParaRPr>
          </a:p>
        </p:txBody>
      </p:sp>
    </p:spTree>
    <p:extLst>
      <p:ext uri="{BB962C8B-B14F-4D97-AF65-F5344CB8AC3E}">
        <p14:creationId xmlns:p14="http://schemas.microsoft.com/office/powerpoint/2010/main" val="1589026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723614"/>
          </a:xfrm>
          <a:prstGeom prst="rect">
            <a:avLst/>
          </a:prstGeom>
        </p:spPr>
        <p:txBody>
          <a:bodyPr vert="horz" lIns="91440" tIns="45720" rIns="91440" bIns="45720" rtlCol="0" anchor="ctr">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A7AAB07-744E-D614-3733-C428E01B1E20}"/>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91515" y="1616932"/>
            <a:ext cx="8675370" cy="5184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1C1FD6-CBAA-4EB1-91D4-F9E1D7FD41E8}"/>
              </a:ext>
              <a:ext uri="{C183D7F6-B498-43B3-948B-1728B52AA6E4}">
                <adec:decorative xmlns:adec="http://schemas.microsoft.com/office/drawing/2017/decorative" val="1"/>
              </a:ext>
            </a:extLst>
          </p:cNvPr>
          <p:cNvSpPr/>
          <p:nvPr userDrawn="1"/>
        </p:nvSpPr>
        <p:spPr>
          <a:xfrm>
            <a:off x="0" y="7203865"/>
            <a:ext cx="10058400" cy="5685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400">
                <a:solidFill>
                  <a:schemeClr val="bg1"/>
                </a:solidFill>
              </a:defRPr>
            </a:lvl1pPr>
          </a:lstStyle>
          <a:p>
            <a:fld id="{13D703BF-151A-0D40-8508-CABBAD09F9A9}" type="slidenum">
              <a:rPr lang="en-US" smtClean="0"/>
              <a:pPr/>
              <a:t>‹#›</a:t>
            </a:fld>
            <a:endParaRPr lang="en-US"/>
          </a:p>
        </p:txBody>
      </p:sp>
    </p:spTree>
    <p:extLst>
      <p:ext uri="{BB962C8B-B14F-4D97-AF65-F5344CB8AC3E}">
        <p14:creationId xmlns:p14="http://schemas.microsoft.com/office/powerpoint/2010/main" val="2619491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78" r:id="rId3"/>
    <p:sldLayoutId id="2147484079" r:id="rId4"/>
    <p:sldLayoutId id="2147484068" r:id="rId5"/>
  </p:sldLayoutIdLst>
  <p:hf hdr="0" dt="0"/>
  <p:txStyles>
    <p:title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sv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1.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ca.gov/sp/cd/ci/mb1804.as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6F64-33F8-719E-0B6B-CE043088BC6D}"/>
              </a:ext>
            </a:extLst>
          </p:cNvPr>
          <p:cNvSpPr>
            <a:spLocks noGrp="1"/>
          </p:cNvSpPr>
          <p:nvPr>
            <p:ph type="ctrTitle"/>
          </p:nvPr>
        </p:nvSpPr>
        <p:spPr>
          <a:xfrm>
            <a:off x="754380" y="559450"/>
            <a:ext cx="8549640" cy="2705947"/>
          </a:xfrm>
        </p:spPr>
        <p:txBody>
          <a:bodyPr>
            <a:noAutofit/>
          </a:bodyPr>
          <a:lstStyle/>
          <a:p>
            <a:pPr algn="l">
              <a:lnSpc>
                <a:spcPct val="100000"/>
              </a:lnSpc>
            </a:pPr>
            <a:r>
              <a:rPr lang="en-US" sz="4400" b="1" dirty="0"/>
              <a:t>California </a:t>
            </a:r>
            <a:br>
              <a:rPr lang="en-US" sz="4400" b="1" dirty="0"/>
            </a:br>
            <a:r>
              <a:rPr lang="en-US" sz="4400" b="1" dirty="0"/>
              <a:t>Pre-Kindergarten (Child Care) </a:t>
            </a:r>
            <a:br>
              <a:rPr lang="en-US" sz="4400" b="1" dirty="0"/>
            </a:br>
            <a:r>
              <a:rPr lang="en-US" sz="4400" b="1" dirty="0"/>
              <a:t>Immunization Requirements</a:t>
            </a:r>
            <a:endParaRPr lang="en-US" sz="4400" dirty="0"/>
          </a:p>
        </p:txBody>
      </p:sp>
      <p:sp>
        <p:nvSpPr>
          <p:cNvPr id="3" name="Subtitle 2">
            <a:extLst>
              <a:ext uri="{FF2B5EF4-FFF2-40B4-BE49-F238E27FC236}">
                <a16:creationId xmlns:a16="http://schemas.microsoft.com/office/drawing/2014/main" id="{0D933346-0ECE-0F47-6EA3-6D1BF8C5F182}"/>
              </a:ext>
            </a:extLst>
          </p:cNvPr>
          <p:cNvSpPr>
            <a:spLocks noGrp="1"/>
          </p:cNvSpPr>
          <p:nvPr>
            <p:ph type="subTitle" idx="1"/>
          </p:nvPr>
        </p:nvSpPr>
        <p:spPr>
          <a:xfrm>
            <a:off x="884903" y="5569942"/>
            <a:ext cx="7916197" cy="1416337"/>
          </a:xfrm>
        </p:spPr>
        <p:txBody>
          <a:bodyPr>
            <a:normAutofit lnSpcReduction="10000"/>
          </a:bodyPr>
          <a:lstStyle/>
          <a:p>
            <a:pPr algn="l"/>
            <a:r>
              <a:rPr lang="en-US"/>
              <a:t>Organization Name</a:t>
            </a:r>
          </a:p>
          <a:p>
            <a:pPr algn="l"/>
            <a:r>
              <a:rPr lang="en-US"/>
              <a:t>Presenter Name</a:t>
            </a:r>
          </a:p>
          <a:p>
            <a:pPr algn="l"/>
            <a:r>
              <a:rPr lang="en-US"/>
              <a:t>Date</a:t>
            </a:r>
          </a:p>
        </p:txBody>
      </p:sp>
      <p:pic>
        <p:nvPicPr>
          <p:cNvPr id="5" name="Picture 4">
            <a:extLst>
              <a:ext uri="{FF2B5EF4-FFF2-40B4-BE49-F238E27FC236}">
                <a16:creationId xmlns:a16="http://schemas.microsoft.com/office/drawing/2014/main" id="{02B7FF49-380B-9002-3391-0345C9444E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4658" y="3806243"/>
            <a:ext cx="3706761" cy="3833850"/>
          </a:xfrm>
          <a:prstGeom prst="rect">
            <a:avLst/>
          </a:prstGeom>
        </p:spPr>
      </p:pic>
      <p:pic>
        <p:nvPicPr>
          <p:cNvPr id="7" name="Picture Placeholder 8">
            <a:extLst>
              <a:ext uri="{FF2B5EF4-FFF2-40B4-BE49-F238E27FC236}">
                <a16:creationId xmlns:a16="http://schemas.microsoft.com/office/drawing/2014/main" id="{C8045816-5C68-679F-9254-EAC7C181FCE0}"/>
              </a:ext>
              <a:ext uri="{C183D7F6-B498-43B3-948B-1728B52AA6E4}">
                <adec:decorative xmlns:adec="http://schemas.microsoft.com/office/drawing/2017/decorative" val="1"/>
              </a:ext>
            </a:extLst>
          </p:cNvPr>
          <p:cNvPicPr>
            <a:picLocks noChangeAspect="1"/>
          </p:cNvPicPr>
          <p:nvPr/>
        </p:nvPicPr>
        <p:blipFill rotWithShape="1">
          <a:blip r:embed="rId4"/>
          <a:srcRect l="-15037" t="-9177" r="-18694" b="-13826"/>
          <a:stretch/>
        </p:blipFill>
        <p:spPr>
          <a:xfrm>
            <a:off x="6578432" y="5500220"/>
            <a:ext cx="927146" cy="888913"/>
          </a:xfrm>
          <a:prstGeom prst="rect">
            <a:avLst/>
          </a:prstGeom>
        </p:spPr>
      </p:pic>
      <p:pic>
        <p:nvPicPr>
          <p:cNvPr id="9" name="Picture Placeholder 16">
            <a:extLst>
              <a:ext uri="{FF2B5EF4-FFF2-40B4-BE49-F238E27FC236}">
                <a16:creationId xmlns:a16="http://schemas.microsoft.com/office/drawing/2014/main" id="{24BF5BE8-0DF5-4848-6BF9-462AA58665DD}"/>
              </a:ext>
              <a:ext uri="{C183D7F6-B498-43B3-948B-1728B52AA6E4}">
                <adec:decorative xmlns:adec="http://schemas.microsoft.com/office/drawing/2017/decorative" val="1"/>
              </a:ext>
            </a:extLst>
          </p:cNvPr>
          <p:cNvPicPr>
            <a:picLocks noChangeAspect="1"/>
          </p:cNvPicPr>
          <p:nvPr/>
        </p:nvPicPr>
        <p:blipFill rotWithShape="1">
          <a:blip r:embed="rId5"/>
          <a:srcRect l="-11367" t="-12919" r="-13708" b="-12158"/>
          <a:stretch/>
        </p:blipFill>
        <p:spPr>
          <a:xfrm>
            <a:off x="7889688" y="5964406"/>
            <a:ext cx="1071930" cy="1071931"/>
          </a:xfrm>
          <a:prstGeom prst="rect">
            <a:avLst/>
          </a:prstGeom>
        </p:spPr>
      </p:pic>
      <p:pic>
        <p:nvPicPr>
          <p:cNvPr id="6" name="Picture 5">
            <a:extLst>
              <a:ext uri="{FF2B5EF4-FFF2-40B4-BE49-F238E27FC236}">
                <a16:creationId xmlns:a16="http://schemas.microsoft.com/office/drawing/2014/main" id="{DC1FAAC6-7F02-8D3A-2314-2D7008CECC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55034" y="4197661"/>
            <a:ext cx="1189942" cy="1226821"/>
          </a:xfrm>
          <a:prstGeom prst="rect">
            <a:avLst/>
          </a:prstGeom>
        </p:spPr>
      </p:pic>
    </p:spTree>
    <p:extLst>
      <p:ext uri="{BB962C8B-B14F-4D97-AF65-F5344CB8AC3E}">
        <p14:creationId xmlns:p14="http://schemas.microsoft.com/office/powerpoint/2010/main" val="244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dirty="0"/>
              <a:t>Student 1: Immunization Record</a:t>
            </a:r>
          </a:p>
        </p:txBody>
      </p:sp>
      <p:pic>
        <p:nvPicPr>
          <p:cNvPr id="32" name="Picture 31" descr="Immunization Record section for vaccines.">
            <a:extLst>
              <a:ext uri="{FF2B5EF4-FFF2-40B4-BE49-F238E27FC236}">
                <a16:creationId xmlns:a16="http://schemas.microsoft.com/office/drawing/2014/main" id="{9B10754D-45F1-B8F6-3EF2-A770B7E5C72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54" b="4047"/>
          <a:stretch/>
        </p:blipFill>
        <p:spPr>
          <a:xfrm>
            <a:off x="185599" y="669851"/>
            <a:ext cx="9628251" cy="7102549"/>
          </a:xfrm>
          <a:prstGeom prst="rect">
            <a:avLst/>
          </a:prstGeom>
          <a:ln>
            <a:solidFill>
              <a:schemeClr val="tx1"/>
            </a:solidFill>
          </a:ln>
        </p:spPr>
      </p:pic>
      <p:grpSp>
        <p:nvGrpSpPr>
          <p:cNvPr id="6" name="Group 5" descr="Vaccine: Hepatitis B, space for 3 or 4 entries">
            <a:extLst>
              <a:ext uri="{FF2B5EF4-FFF2-40B4-BE49-F238E27FC236}">
                <a16:creationId xmlns:a16="http://schemas.microsoft.com/office/drawing/2014/main" id="{993311AA-FC53-8172-1C74-F5DF9C5F733C}"/>
              </a:ext>
              <a:ext uri="{C183D7F6-B498-43B3-948B-1728B52AA6E4}">
                <adec:decorative xmlns:adec="http://schemas.microsoft.com/office/drawing/2017/decorative" val="0"/>
              </a:ext>
            </a:extLst>
          </p:cNvPr>
          <p:cNvGrpSpPr/>
          <p:nvPr/>
        </p:nvGrpSpPr>
        <p:grpSpPr>
          <a:xfrm>
            <a:off x="1277392" y="1046767"/>
            <a:ext cx="2718979" cy="1139767"/>
            <a:chOff x="1277392" y="1046767"/>
            <a:chExt cx="2718979" cy="1139767"/>
          </a:xfrm>
        </p:grpSpPr>
        <p:sp>
          <p:nvSpPr>
            <p:cNvPr id="34" name="TextBox 33">
              <a:extLst>
                <a:ext uri="{FF2B5EF4-FFF2-40B4-BE49-F238E27FC236}">
                  <a16:creationId xmlns:a16="http://schemas.microsoft.com/office/drawing/2014/main" id="{DA0C1093-7B73-C085-CB7B-16DCB55BCDE4}"/>
                </a:ext>
                <a:ext uri="{C183D7F6-B498-43B3-948B-1728B52AA6E4}">
                  <adec:decorative xmlns:adec="http://schemas.microsoft.com/office/drawing/2017/decorative" val="0"/>
                </a:ext>
              </a:extLst>
            </p:cNvPr>
            <p:cNvSpPr txBox="1"/>
            <p:nvPr/>
          </p:nvSpPr>
          <p:spPr>
            <a:xfrm>
              <a:off x="1296824" y="1047524"/>
              <a:ext cx="1085554" cy="369332"/>
            </a:xfrm>
            <a:prstGeom prst="rect">
              <a:avLst/>
            </a:prstGeom>
            <a:noFill/>
          </p:spPr>
          <p:txBody>
            <a:bodyPr wrap="square" rtlCol="0">
              <a:spAutoFit/>
            </a:bodyPr>
            <a:lstStyle/>
            <a:p>
              <a:pPr algn="l"/>
              <a:r>
                <a:rPr lang="en-US" sz="1800" b="1" dirty="0"/>
                <a:t>09/27/21</a:t>
              </a:r>
              <a:endParaRPr lang="en-US" dirty="0"/>
            </a:p>
          </p:txBody>
        </p:sp>
        <p:sp>
          <p:nvSpPr>
            <p:cNvPr id="35" name="TextBox 34">
              <a:extLst>
                <a:ext uri="{FF2B5EF4-FFF2-40B4-BE49-F238E27FC236}">
                  <a16:creationId xmlns:a16="http://schemas.microsoft.com/office/drawing/2014/main" id="{443D5091-B22D-9833-E8CB-76401B879DE8}"/>
                </a:ext>
                <a:ext uri="{C183D7F6-B498-43B3-948B-1728B52AA6E4}">
                  <adec:decorative xmlns:adec="http://schemas.microsoft.com/office/drawing/2017/decorative" val="1"/>
                </a:ext>
              </a:extLst>
            </p:cNvPr>
            <p:cNvSpPr txBox="1"/>
            <p:nvPr/>
          </p:nvSpPr>
          <p:spPr>
            <a:xfrm>
              <a:off x="2424146" y="1046767"/>
              <a:ext cx="1572225" cy="338554"/>
            </a:xfrm>
            <a:prstGeom prst="rect">
              <a:avLst/>
            </a:prstGeom>
            <a:noFill/>
          </p:spPr>
          <p:txBody>
            <a:bodyPr wrap="none" rtlCol="0">
              <a:spAutoFit/>
            </a:bodyPr>
            <a:lstStyle/>
            <a:p>
              <a:r>
                <a:rPr lang="en-US" sz="1600"/>
                <a:t>Happy Pediatrics</a:t>
              </a:r>
            </a:p>
          </p:txBody>
        </p:sp>
        <p:sp>
          <p:nvSpPr>
            <p:cNvPr id="37" name="TextBox 36">
              <a:extLst>
                <a:ext uri="{FF2B5EF4-FFF2-40B4-BE49-F238E27FC236}">
                  <a16:creationId xmlns:a16="http://schemas.microsoft.com/office/drawing/2014/main" id="{DD989877-E767-D967-7B19-ADA5FD6F49CA}"/>
                </a:ext>
                <a:ext uri="{C183D7F6-B498-43B3-948B-1728B52AA6E4}">
                  <adec:decorative xmlns:adec="http://schemas.microsoft.com/office/drawing/2017/decorative" val="1"/>
                </a:ext>
              </a:extLst>
            </p:cNvPr>
            <p:cNvSpPr txBox="1"/>
            <p:nvPr/>
          </p:nvSpPr>
          <p:spPr>
            <a:xfrm>
              <a:off x="1296866" y="1419373"/>
              <a:ext cx="1085554" cy="369332"/>
            </a:xfrm>
            <a:prstGeom prst="rect">
              <a:avLst/>
            </a:prstGeom>
            <a:noFill/>
          </p:spPr>
          <p:txBody>
            <a:bodyPr wrap="none" rtlCol="0">
              <a:spAutoFit/>
            </a:bodyPr>
            <a:lstStyle/>
            <a:p>
              <a:pPr algn="l"/>
              <a:r>
                <a:rPr lang="en-US" sz="1800" b="1" dirty="0"/>
                <a:t>10/24/21</a:t>
              </a:r>
              <a:endParaRPr lang="en-US" dirty="0"/>
            </a:p>
          </p:txBody>
        </p:sp>
        <p:sp>
          <p:nvSpPr>
            <p:cNvPr id="38" name="TextBox 37">
              <a:extLst>
                <a:ext uri="{FF2B5EF4-FFF2-40B4-BE49-F238E27FC236}">
                  <a16:creationId xmlns:a16="http://schemas.microsoft.com/office/drawing/2014/main" id="{1E85A197-DBBC-D088-A4D1-C48352AFF113}"/>
                </a:ext>
                <a:ext uri="{C183D7F6-B498-43B3-948B-1728B52AA6E4}">
                  <adec:decorative xmlns:adec="http://schemas.microsoft.com/office/drawing/2017/decorative" val="1"/>
                </a:ext>
              </a:extLst>
            </p:cNvPr>
            <p:cNvSpPr txBox="1"/>
            <p:nvPr/>
          </p:nvSpPr>
          <p:spPr>
            <a:xfrm>
              <a:off x="2408698" y="1440499"/>
              <a:ext cx="1572225" cy="338554"/>
            </a:xfrm>
            <a:prstGeom prst="rect">
              <a:avLst/>
            </a:prstGeom>
            <a:noFill/>
          </p:spPr>
          <p:txBody>
            <a:bodyPr wrap="none" rtlCol="0">
              <a:spAutoFit/>
            </a:bodyPr>
            <a:lstStyle/>
            <a:p>
              <a:r>
                <a:rPr lang="en-US" sz="1600" dirty="0"/>
                <a:t>Happy Pediatrics</a:t>
              </a:r>
            </a:p>
          </p:txBody>
        </p:sp>
        <p:sp>
          <p:nvSpPr>
            <p:cNvPr id="39" name="TextBox 38">
              <a:extLst>
                <a:ext uri="{FF2B5EF4-FFF2-40B4-BE49-F238E27FC236}">
                  <a16:creationId xmlns:a16="http://schemas.microsoft.com/office/drawing/2014/main" id="{E63B58EF-C558-52D6-61E7-7F9270E7BD04}"/>
                </a:ext>
                <a:ext uri="{C183D7F6-B498-43B3-948B-1728B52AA6E4}">
                  <adec:decorative xmlns:adec="http://schemas.microsoft.com/office/drawing/2017/decorative" val="1"/>
                </a:ext>
              </a:extLst>
            </p:cNvPr>
            <p:cNvSpPr txBox="1"/>
            <p:nvPr/>
          </p:nvSpPr>
          <p:spPr>
            <a:xfrm>
              <a:off x="1277392" y="1817202"/>
              <a:ext cx="1085554" cy="369332"/>
            </a:xfrm>
            <a:prstGeom prst="rect">
              <a:avLst/>
            </a:prstGeom>
            <a:noFill/>
          </p:spPr>
          <p:txBody>
            <a:bodyPr wrap="none" rtlCol="0">
              <a:spAutoFit/>
            </a:bodyPr>
            <a:lstStyle/>
            <a:p>
              <a:pPr algn="l"/>
              <a:r>
                <a:rPr lang="en-US" sz="1800" b="1" dirty="0"/>
                <a:t>06/30/22</a:t>
              </a:r>
              <a:endParaRPr lang="en-US" dirty="0"/>
            </a:p>
          </p:txBody>
        </p:sp>
        <p:sp>
          <p:nvSpPr>
            <p:cNvPr id="40" name="TextBox 39">
              <a:extLst>
                <a:ext uri="{FF2B5EF4-FFF2-40B4-BE49-F238E27FC236}">
                  <a16:creationId xmlns:a16="http://schemas.microsoft.com/office/drawing/2014/main" id="{A841ECE8-7C75-9855-0D39-A2D515D492D6}"/>
                </a:ext>
                <a:ext uri="{C183D7F6-B498-43B3-948B-1728B52AA6E4}">
                  <adec:decorative xmlns:adec="http://schemas.microsoft.com/office/drawing/2017/decorative" val="1"/>
                </a:ext>
              </a:extLst>
            </p:cNvPr>
            <p:cNvSpPr txBox="1"/>
            <p:nvPr/>
          </p:nvSpPr>
          <p:spPr>
            <a:xfrm>
              <a:off x="2413962" y="1827868"/>
              <a:ext cx="1572225" cy="338554"/>
            </a:xfrm>
            <a:prstGeom prst="rect">
              <a:avLst/>
            </a:prstGeom>
            <a:noFill/>
          </p:spPr>
          <p:txBody>
            <a:bodyPr wrap="none" rtlCol="0">
              <a:spAutoFit/>
            </a:bodyPr>
            <a:lstStyle/>
            <a:p>
              <a:pPr algn="ctr"/>
              <a:r>
                <a:rPr lang="en-US" sz="1600"/>
                <a:t>Happy Pediatrics</a:t>
              </a:r>
            </a:p>
          </p:txBody>
        </p:sp>
      </p:grpSp>
      <p:grpSp>
        <p:nvGrpSpPr>
          <p:cNvPr id="7" name="Group 6" descr="Vaccine: Rotovirus (RV), space for 3 entries">
            <a:extLst>
              <a:ext uri="{FF2B5EF4-FFF2-40B4-BE49-F238E27FC236}">
                <a16:creationId xmlns:a16="http://schemas.microsoft.com/office/drawing/2014/main" id="{D44BC3B5-006D-D9C0-A358-619A0CFDC11F}"/>
              </a:ext>
            </a:extLst>
          </p:cNvPr>
          <p:cNvGrpSpPr/>
          <p:nvPr/>
        </p:nvGrpSpPr>
        <p:grpSpPr>
          <a:xfrm>
            <a:off x="1277392" y="2614668"/>
            <a:ext cx="2718979" cy="1137994"/>
            <a:chOff x="1277392" y="2612895"/>
            <a:chExt cx="2718979" cy="1139767"/>
          </a:xfrm>
        </p:grpSpPr>
        <p:sp>
          <p:nvSpPr>
            <p:cNvPr id="46" name="TextBox 45">
              <a:extLst>
                <a:ext uri="{FF2B5EF4-FFF2-40B4-BE49-F238E27FC236}">
                  <a16:creationId xmlns:a16="http://schemas.microsoft.com/office/drawing/2014/main" id="{0FBFBFE7-596F-1821-F10A-1EC2172BD548}"/>
                </a:ext>
                <a:ext uri="{C183D7F6-B498-43B3-948B-1728B52AA6E4}">
                  <adec:decorative xmlns:adec="http://schemas.microsoft.com/office/drawing/2017/decorative" val="0"/>
                </a:ext>
              </a:extLst>
            </p:cNvPr>
            <p:cNvSpPr txBox="1"/>
            <p:nvPr/>
          </p:nvSpPr>
          <p:spPr>
            <a:xfrm>
              <a:off x="1296824" y="2613652"/>
              <a:ext cx="1085554" cy="369332"/>
            </a:xfrm>
            <a:prstGeom prst="rect">
              <a:avLst/>
            </a:prstGeom>
            <a:noFill/>
          </p:spPr>
          <p:txBody>
            <a:bodyPr wrap="none" rtlCol="0">
              <a:spAutoFit/>
            </a:bodyPr>
            <a:lstStyle/>
            <a:p>
              <a:pPr algn="l"/>
              <a:r>
                <a:rPr lang="en-US" b="1" dirty="0"/>
                <a:t>11</a:t>
              </a:r>
              <a:r>
                <a:rPr lang="en-US" sz="1800" b="1" dirty="0"/>
                <a:t>/27/21</a:t>
              </a:r>
              <a:endParaRPr lang="en-US" dirty="0"/>
            </a:p>
          </p:txBody>
        </p:sp>
        <p:sp>
          <p:nvSpPr>
            <p:cNvPr id="45" name="TextBox 44">
              <a:extLst>
                <a:ext uri="{FF2B5EF4-FFF2-40B4-BE49-F238E27FC236}">
                  <a16:creationId xmlns:a16="http://schemas.microsoft.com/office/drawing/2014/main" id="{2FE5A62A-F3AF-A4F1-1BC6-758E8086010E}"/>
                </a:ext>
                <a:ext uri="{C183D7F6-B498-43B3-948B-1728B52AA6E4}">
                  <adec:decorative xmlns:adec="http://schemas.microsoft.com/office/drawing/2017/decorative" val="0"/>
                </a:ext>
              </a:extLst>
            </p:cNvPr>
            <p:cNvSpPr txBox="1"/>
            <p:nvPr/>
          </p:nvSpPr>
          <p:spPr>
            <a:xfrm>
              <a:off x="2424146" y="2612895"/>
              <a:ext cx="1572225" cy="338554"/>
            </a:xfrm>
            <a:prstGeom prst="rect">
              <a:avLst/>
            </a:prstGeom>
            <a:noFill/>
          </p:spPr>
          <p:txBody>
            <a:bodyPr wrap="none" rtlCol="0">
              <a:spAutoFit/>
            </a:bodyPr>
            <a:lstStyle/>
            <a:p>
              <a:r>
                <a:rPr lang="en-US" sz="1600"/>
                <a:t>Happy Pediatrics</a:t>
              </a:r>
            </a:p>
          </p:txBody>
        </p:sp>
        <p:sp>
          <p:nvSpPr>
            <p:cNvPr id="44" name="TextBox 43">
              <a:extLst>
                <a:ext uri="{FF2B5EF4-FFF2-40B4-BE49-F238E27FC236}">
                  <a16:creationId xmlns:a16="http://schemas.microsoft.com/office/drawing/2014/main" id="{6AB38A22-DD66-89B4-CB78-70CB972CE9B9}"/>
                </a:ext>
                <a:ext uri="{C183D7F6-B498-43B3-948B-1728B52AA6E4}">
                  <adec:decorative xmlns:adec="http://schemas.microsoft.com/office/drawing/2017/decorative" val="0"/>
                </a:ext>
              </a:extLst>
            </p:cNvPr>
            <p:cNvSpPr txBox="1"/>
            <p:nvPr/>
          </p:nvSpPr>
          <p:spPr>
            <a:xfrm>
              <a:off x="1296866" y="2985501"/>
              <a:ext cx="1085554" cy="369332"/>
            </a:xfrm>
            <a:prstGeom prst="rect">
              <a:avLst/>
            </a:prstGeom>
            <a:noFill/>
          </p:spPr>
          <p:txBody>
            <a:bodyPr wrap="none" rtlCol="0">
              <a:spAutoFit/>
            </a:bodyPr>
            <a:lstStyle/>
            <a:p>
              <a:pPr algn="l"/>
              <a:r>
                <a:rPr lang="en-US" sz="1800" b="1" dirty="0"/>
                <a:t>01/28/22</a:t>
              </a:r>
              <a:endParaRPr lang="en-US" dirty="0"/>
            </a:p>
          </p:txBody>
        </p:sp>
        <p:sp>
          <p:nvSpPr>
            <p:cNvPr id="43" name="TextBox 42">
              <a:extLst>
                <a:ext uri="{FF2B5EF4-FFF2-40B4-BE49-F238E27FC236}">
                  <a16:creationId xmlns:a16="http://schemas.microsoft.com/office/drawing/2014/main" id="{96DED395-8CB1-B368-7FA2-D572766F0CA2}"/>
                </a:ext>
                <a:ext uri="{C183D7F6-B498-43B3-948B-1728B52AA6E4}">
                  <adec:decorative xmlns:adec="http://schemas.microsoft.com/office/drawing/2017/decorative" val="0"/>
                </a:ext>
              </a:extLst>
            </p:cNvPr>
            <p:cNvSpPr txBox="1"/>
            <p:nvPr/>
          </p:nvSpPr>
          <p:spPr>
            <a:xfrm>
              <a:off x="2408698" y="3006627"/>
              <a:ext cx="1572225" cy="338554"/>
            </a:xfrm>
            <a:prstGeom prst="rect">
              <a:avLst/>
            </a:prstGeom>
            <a:noFill/>
          </p:spPr>
          <p:txBody>
            <a:bodyPr wrap="none" rtlCol="0">
              <a:spAutoFit/>
            </a:bodyPr>
            <a:lstStyle/>
            <a:p>
              <a:r>
                <a:rPr lang="en-US" sz="1600"/>
                <a:t>Happy Pediatrics</a:t>
              </a:r>
            </a:p>
          </p:txBody>
        </p:sp>
        <p:sp>
          <p:nvSpPr>
            <p:cNvPr id="42" name="TextBox 41">
              <a:extLst>
                <a:ext uri="{FF2B5EF4-FFF2-40B4-BE49-F238E27FC236}">
                  <a16:creationId xmlns:a16="http://schemas.microsoft.com/office/drawing/2014/main" id="{9E341AF7-F901-FDF1-78E9-2766071B9281}"/>
                </a:ext>
                <a:ext uri="{C183D7F6-B498-43B3-948B-1728B52AA6E4}">
                  <adec:decorative xmlns:adec="http://schemas.microsoft.com/office/drawing/2017/decorative" val="0"/>
                </a:ext>
              </a:extLst>
            </p:cNvPr>
            <p:cNvSpPr txBox="1"/>
            <p:nvPr/>
          </p:nvSpPr>
          <p:spPr>
            <a:xfrm>
              <a:off x="1277392" y="3383330"/>
              <a:ext cx="1085554" cy="369332"/>
            </a:xfrm>
            <a:prstGeom prst="rect">
              <a:avLst/>
            </a:prstGeom>
            <a:noFill/>
          </p:spPr>
          <p:txBody>
            <a:bodyPr wrap="none" rtlCol="0">
              <a:spAutoFit/>
            </a:bodyPr>
            <a:lstStyle/>
            <a:p>
              <a:pPr algn="ctr"/>
              <a:r>
                <a:rPr lang="en-US" sz="1800" b="1" dirty="0"/>
                <a:t>05/29/23</a:t>
              </a:r>
            </a:p>
          </p:txBody>
        </p:sp>
        <p:sp>
          <p:nvSpPr>
            <p:cNvPr id="41" name="TextBox 40">
              <a:extLst>
                <a:ext uri="{FF2B5EF4-FFF2-40B4-BE49-F238E27FC236}">
                  <a16:creationId xmlns:a16="http://schemas.microsoft.com/office/drawing/2014/main" id="{77649028-16A8-6ACB-8C60-B02F59A1E901}"/>
                </a:ext>
                <a:ext uri="{C183D7F6-B498-43B3-948B-1728B52AA6E4}">
                  <adec:decorative xmlns:adec="http://schemas.microsoft.com/office/drawing/2017/decorative" val="0"/>
                </a:ext>
              </a:extLst>
            </p:cNvPr>
            <p:cNvSpPr txBox="1"/>
            <p:nvPr/>
          </p:nvSpPr>
          <p:spPr>
            <a:xfrm>
              <a:off x="2403328" y="3393996"/>
              <a:ext cx="1572225" cy="338554"/>
            </a:xfrm>
            <a:prstGeom prst="rect">
              <a:avLst/>
            </a:prstGeom>
            <a:noFill/>
          </p:spPr>
          <p:txBody>
            <a:bodyPr wrap="none" rtlCol="0">
              <a:spAutoFit/>
            </a:bodyPr>
            <a:lstStyle/>
            <a:p>
              <a:pPr algn="ctr"/>
              <a:r>
                <a:rPr lang="en-US" sz="1600"/>
                <a:t>Happy Pediatrics</a:t>
              </a:r>
            </a:p>
          </p:txBody>
        </p:sp>
      </p:grpSp>
      <p:grpSp>
        <p:nvGrpSpPr>
          <p:cNvPr id="8" name="Group 7" descr="Vaccine: Diptheria/Tetanus/Pertussis (T dap or D T a P) or Diptheria/Tetanus (DT). space for 6 entries, each entry has checkboxes to select for DTap, TDaP, and DT.">
            <a:extLst>
              <a:ext uri="{FF2B5EF4-FFF2-40B4-BE49-F238E27FC236}">
                <a16:creationId xmlns:a16="http://schemas.microsoft.com/office/drawing/2014/main" id="{123347E6-609F-DC74-C9A0-A222CDE19FA4}"/>
              </a:ext>
            </a:extLst>
          </p:cNvPr>
          <p:cNvGrpSpPr/>
          <p:nvPr/>
        </p:nvGrpSpPr>
        <p:grpSpPr>
          <a:xfrm>
            <a:off x="1302332" y="3741745"/>
            <a:ext cx="2969346" cy="1555162"/>
            <a:chOff x="1302332" y="3741745"/>
            <a:chExt cx="2969346" cy="1555162"/>
          </a:xfrm>
        </p:grpSpPr>
        <p:sp>
          <p:nvSpPr>
            <p:cNvPr id="52" name="TextBox 51">
              <a:extLst>
                <a:ext uri="{FF2B5EF4-FFF2-40B4-BE49-F238E27FC236}">
                  <a16:creationId xmlns:a16="http://schemas.microsoft.com/office/drawing/2014/main" id="{4C4538D5-EDE2-2928-2318-D435563339B5}"/>
                </a:ext>
                <a:ext uri="{C183D7F6-B498-43B3-948B-1728B52AA6E4}">
                  <adec:decorative xmlns:adec="http://schemas.microsoft.com/office/drawing/2017/decorative" val="0"/>
                </a:ext>
              </a:extLst>
            </p:cNvPr>
            <p:cNvSpPr txBox="1"/>
            <p:nvPr/>
          </p:nvSpPr>
          <p:spPr>
            <a:xfrm>
              <a:off x="1321764" y="3742502"/>
              <a:ext cx="1085554" cy="369332"/>
            </a:xfrm>
            <a:prstGeom prst="rect">
              <a:avLst/>
            </a:prstGeom>
            <a:noFill/>
          </p:spPr>
          <p:txBody>
            <a:bodyPr wrap="none" rtlCol="0">
              <a:spAutoFit/>
            </a:bodyPr>
            <a:lstStyle/>
            <a:p>
              <a:pPr algn="l"/>
              <a:r>
                <a:rPr lang="en-US" b="1" dirty="0"/>
                <a:t>11</a:t>
              </a:r>
              <a:r>
                <a:rPr lang="en-US" sz="1800" b="1" dirty="0"/>
                <a:t>/27/21</a:t>
              </a:r>
              <a:endParaRPr lang="en-US" dirty="0"/>
            </a:p>
          </p:txBody>
        </p:sp>
        <p:sp>
          <p:nvSpPr>
            <p:cNvPr id="51" name="TextBox 50">
              <a:extLst>
                <a:ext uri="{FF2B5EF4-FFF2-40B4-BE49-F238E27FC236}">
                  <a16:creationId xmlns:a16="http://schemas.microsoft.com/office/drawing/2014/main" id="{89F53A79-B569-6F9F-BCD2-0189AF6F47AE}"/>
                </a:ext>
                <a:ext uri="{C183D7F6-B498-43B3-948B-1728B52AA6E4}">
                  <adec:decorative xmlns:adec="http://schemas.microsoft.com/office/drawing/2017/decorative" val="0"/>
                </a:ext>
              </a:extLst>
            </p:cNvPr>
            <p:cNvSpPr txBox="1"/>
            <p:nvPr/>
          </p:nvSpPr>
          <p:spPr>
            <a:xfrm>
              <a:off x="2693635" y="3741745"/>
              <a:ext cx="1572225" cy="338554"/>
            </a:xfrm>
            <a:prstGeom prst="rect">
              <a:avLst/>
            </a:prstGeom>
            <a:noFill/>
          </p:spPr>
          <p:txBody>
            <a:bodyPr wrap="square" rtlCol="0">
              <a:spAutoFit/>
            </a:bodyPr>
            <a:lstStyle/>
            <a:p>
              <a:r>
                <a:rPr lang="en-US" sz="1600" dirty="0"/>
                <a:t>Happy Pediatrics</a:t>
              </a:r>
            </a:p>
          </p:txBody>
        </p:sp>
        <p:sp>
          <p:nvSpPr>
            <p:cNvPr id="50" name="TextBox 49">
              <a:extLst>
                <a:ext uri="{FF2B5EF4-FFF2-40B4-BE49-F238E27FC236}">
                  <a16:creationId xmlns:a16="http://schemas.microsoft.com/office/drawing/2014/main" id="{16161216-32AD-B214-7F9D-C377319C2DFD}"/>
                </a:ext>
                <a:ext uri="{C183D7F6-B498-43B3-948B-1728B52AA6E4}">
                  <adec:decorative xmlns:adec="http://schemas.microsoft.com/office/drawing/2017/decorative" val="0"/>
                </a:ext>
              </a:extLst>
            </p:cNvPr>
            <p:cNvSpPr txBox="1"/>
            <p:nvPr/>
          </p:nvSpPr>
          <p:spPr>
            <a:xfrm>
              <a:off x="1321806" y="4114351"/>
              <a:ext cx="1085554" cy="369332"/>
            </a:xfrm>
            <a:prstGeom prst="rect">
              <a:avLst/>
            </a:prstGeom>
            <a:noFill/>
          </p:spPr>
          <p:txBody>
            <a:bodyPr wrap="none" rtlCol="0">
              <a:spAutoFit/>
            </a:bodyPr>
            <a:lstStyle/>
            <a:p>
              <a:pPr algn="l"/>
              <a:r>
                <a:rPr lang="en-US" sz="1800" b="1" dirty="0"/>
                <a:t>01/28/22</a:t>
              </a:r>
              <a:endParaRPr lang="en-US" dirty="0"/>
            </a:p>
          </p:txBody>
        </p:sp>
        <p:sp>
          <p:nvSpPr>
            <p:cNvPr id="49" name="TextBox 48">
              <a:extLst>
                <a:ext uri="{FF2B5EF4-FFF2-40B4-BE49-F238E27FC236}">
                  <a16:creationId xmlns:a16="http://schemas.microsoft.com/office/drawing/2014/main" id="{6BD924AF-9F64-E828-B2E7-E38E5E687A57}"/>
                </a:ext>
                <a:ext uri="{C183D7F6-B498-43B3-948B-1728B52AA6E4}">
                  <adec:decorative xmlns:adec="http://schemas.microsoft.com/office/drawing/2017/decorative" val="0"/>
                </a:ext>
              </a:extLst>
            </p:cNvPr>
            <p:cNvSpPr txBox="1"/>
            <p:nvPr/>
          </p:nvSpPr>
          <p:spPr>
            <a:xfrm>
              <a:off x="2699453" y="4135477"/>
              <a:ext cx="1572225" cy="338554"/>
            </a:xfrm>
            <a:prstGeom prst="rect">
              <a:avLst/>
            </a:prstGeom>
            <a:noFill/>
          </p:spPr>
          <p:txBody>
            <a:bodyPr wrap="square" rtlCol="0">
              <a:spAutoFit/>
            </a:bodyPr>
            <a:lstStyle/>
            <a:p>
              <a:r>
                <a:rPr lang="en-US" sz="1600"/>
                <a:t>Happy Pediatrics</a:t>
              </a:r>
            </a:p>
          </p:txBody>
        </p:sp>
        <p:sp>
          <p:nvSpPr>
            <p:cNvPr id="54" name="TextBox 53">
              <a:extLst>
                <a:ext uri="{FF2B5EF4-FFF2-40B4-BE49-F238E27FC236}">
                  <a16:creationId xmlns:a16="http://schemas.microsoft.com/office/drawing/2014/main" id="{034FB1DF-B177-6EC7-018F-8B157FE55920}"/>
                </a:ext>
                <a:ext uri="{C183D7F6-B498-43B3-948B-1728B52AA6E4}">
                  <adec:decorative xmlns:adec="http://schemas.microsoft.com/office/drawing/2017/decorative" val="0"/>
                </a:ext>
              </a:extLst>
            </p:cNvPr>
            <p:cNvSpPr txBox="1"/>
            <p:nvPr/>
          </p:nvSpPr>
          <p:spPr>
            <a:xfrm>
              <a:off x="1302374" y="4533843"/>
              <a:ext cx="1085554" cy="369332"/>
            </a:xfrm>
            <a:prstGeom prst="rect">
              <a:avLst/>
            </a:prstGeom>
            <a:noFill/>
          </p:spPr>
          <p:txBody>
            <a:bodyPr wrap="none" rtlCol="0">
              <a:spAutoFit/>
            </a:bodyPr>
            <a:lstStyle/>
            <a:p>
              <a:pPr algn="l"/>
              <a:r>
                <a:rPr lang="en-US" sz="1800" b="1" dirty="0"/>
                <a:t>04/29/22</a:t>
              </a:r>
              <a:endParaRPr lang="en-US" dirty="0"/>
            </a:p>
          </p:txBody>
        </p:sp>
        <p:sp>
          <p:nvSpPr>
            <p:cNvPr id="53" name="TextBox 52">
              <a:extLst>
                <a:ext uri="{FF2B5EF4-FFF2-40B4-BE49-F238E27FC236}">
                  <a16:creationId xmlns:a16="http://schemas.microsoft.com/office/drawing/2014/main" id="{EC91A736-1CA1-5644-7B84-49817DE28E6B}"/>
                </a:ext>
                <a:ext uri="{C183D7F6-B498-43B3-948B-1728B52AA6E4}">
                  <adec:decorative xmlns:adec="http://schemas.microsoft.com/office/drawing/2017/decorative" val="0"/>
                </a:ext>
              </a:extLst>
            </p:cNvPr>
            <p:cNvSpPr txBox="1"/>
            <p:nvPr/>
          </p:nvSpPr>
          <p:spPr>
            <a:xfrm>
              <a:off x="2680021" y="4554969"/>
              <a:ext cx="1572225" cy="338554"/>
            </a:xfrm>
            <a:prstGeom prst="rect">
              <a:avLst/>
            </a:prstGeom>
            <a:noFill/>
          </p:spPr>
          <p:txBody>
            <a:bodyPr wrap="square" rtlCol="0">
              <a:spAutoFit/>
            </a:bodyPr>
            <a:lstStyle/>
            <a:p>
              <a:r>
                <a:rPr lang="en-US" sz="1600"/>
                <a:t>Happy Pediatrics</a:t>
              </a:r>
            </a:p>
          </p:txBody>
        </p:sp>
        <p:sp>
          <p:nvSpPr>
            <p:cNvPr id="48" name="TextBox 47">
              <a:extLst>
                <a:ext uri="{FF2B5EF4-FFF2-40B4-BE49-F238E27FC236}">
                  <a16:creationId xmlns:a16="http://schemas.microsoft.com/office/drawing/2014/main" id="{F795F859-B300-002D-80E2-FF69A58E8571}"/>
                </a:ext>
                <a:ext uri="{C183D7F6-B498-43B3-948B-1728B52AA6E4}">
                  <adec:decorative xmlns:adec="http://schemas.microsoft.com/office/drawing/2017/decorative" val="0"/>
                </a:ext>
              </a:extLst>
            </p:cNvPr>
            <p:cNvSpPr txBox="1"/>
            <p:nvPr/>
          </p:nvSpPr>
          <p:spPr>
            <a:xfrm>
              <a:off x="1302332" y="4927575"/>
              <a:ext cx="1085554" cy="369332"/>
            </a:xfrm>
            <a:prstGeom prst="rect">
              <a:avLst/>
            </a:prstGeom>
            <a:noFill/>
          </p:spPr>
          <p:txBody>
            <a:bodyPr wrap="none" rtlCol="0">
              <a:spAutoFit/>
            </a:bodyPr>
            <a:lstStyle/>
            <a:p>
              <a:pPr algn="l"/>
              <a:r>
                <a:rPr lang="en-US" sz="1800" b="1" dirty="0"/>
                <a:t>04/08/23</a:t>
              </a:r>
              <a:endParaRPr lang="en-US" dirty="0"/>
            </a:p>
          </p:txBody>
        </p:sp>
        <p:sp>
          <p:nvSpPr>
            <p:cNvPr id="47" name="TextBox 46">
              <a:extLst>
                <a:ext uri="{FF2B5EF4-FFF2-40B4-BE49-F238E27FC236}">
                  <a16:creationId xmlns:a16="http://schemas.microsoft.com/office/drawing/2014/main" id="{5DB3E3F2-ECDA-8281-FDB4-F7D33FD973FF}"/>
                </a:ext>
                <a:ext uri="{C183D7F6-B498-43B3-948B-1728B52AA6E4}">
                  <adec:decorative xmlns:adec="http://schemas.microsoft.com/office/drawing/2017/decorative" val="0"/>
                </a:ext>
              </a:extLst>
            </p:cNvPr>
            <p:cNvSpPr txBox="1"/>
            <p:nvPr/>
          </p:nvSpPr>
          <p:spPr>
            <a:xfrm>
              <a:off x="2683450" y="4938241"/>
              <a:ext cx="1571777" cy="338554"/>
            </a:xfrm>
            <a:prstGeom prst="rect">
              <a:avLst/>
            </a:prstGeom>
            <a:noFill/>
          </p:spPr>
          <p:txBody>
            <a:bodyPr wrap="square" rtlCol="0">
              <a:spAutoFit/>
            </a:bodyPr>
            <a:lstStyle/>
            <a:p>
              <a:pPr algn="ctr"/>
              <a:r>
                <a:rPr lang="en-US" sz="1600"/>
                <a:t>Happy Pediatrics</a:t>
              </a:r>
            </a:p>
          </p:txBody>
        </p:sp>
      </p:grpSp>
      <p:grpSp>
        <p:nvGrpSpPr>
          <p:cNvPr id="9" name="Group 8" descr="Vaccine: Haemophylus influenzae Type B (H I B) has 4 date sections to complete">
            <a:extLst>
              <a:ext uri="{FF2B5EF4-FFF2-40B4-BE49-F238E27FC236}">
                <a16:creationId xmlns:a16="http://schemas.microsoft.com/office/drawing/2014/main" id="{6460D283-1A25-E2CB-952D-2215CA0387DC}"/>
              </a:ext>
            </a:extLst>
          </p:cNvPr>
          <p:cNvGrpSpPr/>
          <p:nvPr/>
        </p:nvGrpSpPr>
        <p:grpSpPr>
          <a:xfrm>
            <a:off x="1274490" y="6091335"/>
            <a:ext cx="2761507" cy="1555162"/>
            <a:chOff x="1274490" y="6091335"/>
            <a:chExt cx="2761507" cy="1555162"/>
          </a:xfrm>
        </p:grpSpPr>
        <p:sp>
          <p:nvSpPr>
            <p:cNvPr id="97" name="TextBox 96">
              <a:extLst>
                <a:ext uri="{FF2B5EF4-FFF2-40B4-BE49-F238E27FC236}">
                  <a16:creationId xmlns:a16="http://schemas.microsoft.com/office/drawing/2014/main" id="{9E078FB8-8794-51CB-CE9C-705DAB51EF64}"/>
                </a:ext>
                <a:ext uri="{C183D7F6-B498-43B3-948B-1728B52AA6E4}">
                  <adec:decorative xmlns:adec="http://schemas.microsoft.com/office/drawing/2017/decorative" val="0"/>
                </a:ext>
              </a:extLst>
            </p:cNvPr>
            <p:cNvSpPr txBox="1"/>
            <p:nvPr/>
          </p:nvSpPr>
          <p:spPr>
            <a:xfrm>
              <a:off x="1293920" y="6092092"/>
              <a:ext cx="1085554" cy="369332"/>
            </a:xfrm>
            <a:prstGeom prst="rect">
              <a:avLst/>
            </a:prstGeom>
            <a:noFill/>
          </p:spPr>
          <p:txBody>
            <a:bodyPr wrap="none" rtlCol="0">
              <a:spAutoFit/>
            </a:bodyPr>
            <a:lstStyle/>
            <a:p>
              <a:pPr algn="l"/>
              <a:r>
                <a:rPr lang="en-US" b="1" dirty="0"/>
                <a:t>11</a:t>
              </a:r>
              <a:r>
                <a:rPr lang="en-US" sz="1800" b="1" dirty="0"/>
                <a:t>/27/21</a:t>
              </a:r>
              <a:endParaRPr lang="en-US" dirty="0"/>
            </a:p>
          </p:txBody>
        </p:sp>
        <p:sp>
          <p:nvSpPr>
            <p:cNvPr id="96" name="TextBox 95">
              <a:extLst>
                <a:ext uri="{FF2B5EF4-FFF2-40B4-BE49-F238E27FC236}">
                  <a16:creationId xmlns:a16="http://schemas.microsoft.com/office/drawing/2014/main" id="{D5987DA2-5978-152E-031E-9FC242B43FBB}"/>
                </a:ext>
                <a:ext uri="{C183D7F6-B498-43B3-948B-1728B52AA6E4}">
                  <adec:decorative xmlns:adec="http://schemas.microsoft.com/office/drawing/2017/decorative" val="0"/>
                </a:ext>
              </a:extLst>
            </p:cNvPr>
            <p:cNvSpPr txBox="1"/>
            <p:nvPr/>
          </p:nvSpPr>
          <p:spPr>
            <a:xfrm>
              <a:off x="2463772" y="6091335"/>
              <a:ext cx="1572225" cy="338554"/>
            </a:xfrm>
            <a:prstGeom prst="rect">
              <a:avLst/>
            </a:prstGeom>
            <a:noFill/>
          </p:spPr>
          <p:txBody>
            <a:bodyPr wrap="square" rtlCol="0">
              <a:spAutoFit/>
            </a:bodyPr>
            <a:lstStyle/>
            <a:p>
              <a:r>
                <a:rPr lang="en-US" sz="1600" dirty="0"/>
                <a:t>Happy Pediatrics</a:t>
              </a:r>
            </a:p>
          </p:txBody>
        </p:sp>
        <p:sp>
          <p:nvSpPr>
            <p:cNvPr id="95" name="TextBox 94">
              <a:extLst>
                <a:ext uri="{FF2B5EF4-FFF2-40B4-BE49-F238E27FC236}">
                  <a16:creationId xmlns:a16="http://schemas.microsoft.com/office/drawing/2014/main" id="{4C6B0F52-5AF0-2377-3A96-8FB064B42F20}"/>
                </a:ext>
                <a:ext uri="{C183D7F6-B498-43B3-948B-1728B52AA6E4}">
                  <adec:decorative xmlns:adec="http://schemas.microsoft.com/office/drawing/2017/decorative" val="0"/>
                </a:ext>
              </a:extLst>
            </p:cNvPr>
            <p:cNvSpPr txBox="1"/>
            <p:nvPr/>
          </p:nvSpPr>
          <p:spPr>
            <a:xfrm>
              <a:off x="1293962" y="6463941"/>
              <a:ext cx="1085554" cy="369332"/>
            </a:xfrm>
            <a:prstGeom prst="rect">
              <a:avLst/>
            </a:prstGeom>
            <a:noFill/>
          </p:spPr>
          <p:txBody>
            <a:bodyPr wrap="none" rtlCol="0">
              <a:spAutoFit/>
            </a:bodyPr>
            <a:lstStyle/>
            <a:p>
              <a:pPr algn="l"/>
              <a:r>
                <a:rPr lang="en-US" sz="1800" b="1" dirty="0"/>
                <a:t>01/28/22</a:t>
              </a:r>
              <a:endParaRPr lang="en-US" dirty="0"/>
            </a:p>
          </p:txBody>
        </p:sp>
        <p:sp>
          <p:nvSpPr>
            <p:cNvPr id="82" name="TextBox 81">
              <a:extLst>
                <a:ext uri="{FF2B5EF4-FFF2-40B4-BE49-F238E27FC236}">
                  <a16:creationId xmlns:a16="http://schemas.microsoft.com/office/drawing/2014/main" id="{F27A1BF4-2D89-6D53-4715-4825DDA9A54D}"/>
                </a:ext>
                <a:ext uri="{C183D7F6-B498-43B3-948B-1728B52AA6E4}">
                  <adec:decorative xmlns:adec="http://schemas.microsoft.com/office/drawing/2017/decorative" val="0"/>
                </a:ext>
              </a:extLst>
            </p:cNvPr>
            <p:cNvSpPr txBox="1"/>
            <p:nvPr/>
          </p:nvSpPr>
          <p:spPr>
            <a:xfrm>
              <a:off x="2458957" y="6485067"/>
              <a:ext cx="1572225" cy="338554"/>
            </a:xfrm>
            <a:prstGeom prst="rect">
              <a:avLst/>
            </a:prstGeom>
            <a:noFill/>
          </p:spPr>
          <p:txBody>
            <a:bodyPr wrap="square" rtlCol="0">
              <a:spAutoFit/>
            </a:bodyPr>
            <a:lstStyle/>
            <a:p>
              <a:r>
                <a:rPr lang="en-US" sz="1600"/>
                <a:t>Happy Pediatrics</a:t>
              </a:r>
            </a:p>
          </p:txBody>
        </p:sp>
        <p:sp>
          <p:nvSpPr>
            <p:cNvPr id="78" name="TextBox 77">
              <a:extLst>
                <a:ext uri="{FF2B5EF4-FFF2-40B4-BE49-F238E27FC236}">
                  <a16:creationId xmlns:a16="http://schemas.microsoft.com/office/drawing/2014/main" id="{984618A9-EC37-FA6D-2B43-373E59232B05}"/>
                </a:ext>
                <a:ext uri="{C183D7F6-B498-43B3-948B-1728B52AA6E4}">
                  <adec:decorative xmlns:adec="http://schemas.microsoft.com/office/drawing/2017/decorative" val="0"/>
                </a:ext>
              </a:extLst>
            </p:cNvPr>
            <p:cNvSpPr txBox="1"/>
            <p:nvPr/>
          </p:nvSpPr>
          <p:spPr>
            <a:xfrm>
              <a:off x="1274530" y="6883433"/>
              <a:ext cx="1085554" cy="369332"/>
            </a:xfrm>
            <a:prstGeom prst="rect">
              <a:avLst/>
            </a:prstGeom>
            <a:noFill/>
          </p:spPr>
          <p:txBody>
            <a:bodyPr wrap="none" rtlCol="0">
              <a:spAutoFit/>
            </a:bodyPr>
            <a:lstStyle/>
            <a:p>
              <a:pPr algn="l"/>
              <a:r>
                <a:rPr lang="en-US" sz="1800" b="1" dirty="0"/>
                <a:t>04/29/22</a:t>
              </a:r>
              <a:endParaRPr lang="en-US" dirty="0"/>
            </a:p>
          </p:txBody>
        </p:sp>
        <p:sp>
          <p:nvSpPr>
            <p:cNvPr id="77" name="TextBox 76">
              <a:extLst>
                <a:ext uri="{FF2B5EF4-FFF2-40B4-BE49-F238E27FC236}">
                  <a16:creationId xmlns:a16="http://schemas.microsoft.com/office/drawing/2014/main" id="{DFEB79A1-949E-9626-85C8-69A3FA2D21B1}"/>
                </a:ext>
                <a:ext uri="{C183D7F6-B498-43B3-948B-1728B52AA6E4}">
                  <adec:decorative xmlns:adec="http://schemas.microsoft.com/office/drawing/2017/decorative" val="0"/>
                </a:ext>
              </a:extLst>
            </p:cNvPr>
            <p:cNvSpPr txBox="1"/>
            <p:nvPr/>
          </p:nvSpPr>
          <p:spPr>
            <a:xfrm>
              <a:off x="2439525" y="6904559"/>
              <a:ext cx="1572225" cy="338554"/>
            </a:xfrm>
            <a:prstGeom prst="rect">
              <a:avLst/>
            </a:prstGeom>
            <a:noFill/>
          </p:spPr>
          <p:txBody>
            <a:bodyPr wrap="square" rtlCol="0">
              <a:spAutoFit/>
            </a:bodyPr>
            <a:lstStyle/>
            <a:p>
              <a:r>
                <a:rPr lang="en-US" sz="1600"/>
                <a:t>Happy Pediatrics</a:t>
              </a:r>
            </a:p>
          </p:txBody>
        </p:sp>
        <p:sp>
          <p:nvSpPr>
            <p:cNvPr id="67" name="TextBox 66">
              <a:extLst>
                <a:ext uri="{FF2B5EF4-FFF2-40B4-BE49-F238E27FC236}">
                  <a16:creationId xmlns:a16="http://schemas.microsoft.com/office/drawing/2014/main" id="{9414A5A0-14E2-6709-F6E2-073200B39177}"/>
                </a:ext>
                <a:ext uri="{C183D7F6-B498-43B3-948B-1728B52AA6E4}">
                  <adec:decorative xmlns:adec="http://schemas.microsoft.com/office/drawing/2017/decorative" val="0"/>
                </a:ext>
              </a:extLst>
            </p:cNvPr>
            <p:cNvSpPr txBox="1"/>
            <p:nvPr/>
          </p:nvSpPr>
          <p:spPr>
            <a:xfrm>
              <a:off x="1274490" y="7277165"/>
              <a:ext cx="1085554" cy="369332"/>
            </a:xfrm>
            <a:prstGeom prst="rect">
              <a:avLst/>
            </a:prstGeom>
            <a:noFill/>
          </p:spPr>
          <p:txBody>
            <a:bodyPr wrap="none" lIns="91440" tIns="45720" rIns="91440" bIns="45720" rtlCol="0" anchor="t">
              <a:spAutoFit/>
            </a:bodyPr>
            <a:lstStyle/>
            <a:p>
              <a:pPr algn="ctr"/>
              <a:r>
                <a:rPr lang="en-US" b="1" dirty="0"/>
                <a:t>09/25/22</a:t>
              </a:r>
              <a:endParaRPr lang="en-US" dirty="0">
                <a:cs typeface="Calibri"/>
              </a:endParaRPr>
            </a:p>
          </p:txBody>
        </p:sp>
        <p:sp>
          <p:nvSpPr>
            <p:cNvPr id="64" name="TextBox 63">
              <a:extLst>
                <a:ext uri="{FF2B5EF4-FFF2-40B4-BE49-F238E27FC236}">
                  <a16:creationId xmlns:a16="http://schemas.microsoft.com/office/drawing/2014/main" id="{B95DF707-9D9F-4CF6-4108-941CD77B69F8}"/>
                </a:ext>
                <a:ext uri="{C183D7F6-B498-43B3-948B-1728B52AA6E4}">
                  <adec:decorative xmlns:adec="http://schemas.microsoft.com/office/drawing/2017/decorative" val="0"/>
                </a:ext>
              </a:extLst>
            </p:cNvPr>
            <p:cNvSpPr txBox="1"/>
            <p:nvPr/>
          </p:nvSpPr>
          <p:spPr>
            <a:xfrm>
              <a:off x="2442954" y="7287831"/>
              <a:ext cx="1571777" cy="338554"/>
            </a:xfrm>
            <a:prstGeom prst="rect">
              <a:avLst/>
            </a:prstGeom>
            <a:noFill/>
          </p:spPr>
          <p:txBody>
            <a:bodyPr wrap="square" rtlCol="0">
              <a:spAutoFit/>
            </a:bodyPr>
            <a:lstStyle/>
            <a:p>
              <a:pPr algn="ctr"/>
              <a:r>
                <a:rPr lang="en-US" sz="1600" dirty="0"/>
                <a:t>Happy Pediatrics</a:t>
              </a:r>
            </a:p>
          </p:txBody>
        </p:sp>
      </p:grpSp>
      <p:grpSp>
        <p:nvGrpSpPr>
          <p:cNvPr id="16" name="Group 15">
            <a:extLst>
              <a:ext uri="{FF2B5EF4-FFF2-40B4-BE49-F238E27FC236}">
                <a16:creationId xmlns:a16="http://schemas.microsoft.com/office/drawing/2014/main" id="{BBAF453D-271F-103F-144C-CF9E6D7B97C9}"/>
              </a:ext>
              <a:ext uri="{C183D7F6-B498-43B3-948B-1728B52AA6E4}">
                <adec:decorative xmlns:adec="http://schemas.microsoft.com/office/drawing/2017/decorative" val="1"/>
              </a:ext>
            </a:extLst>
          </p:cNvPr>
          <p:cNvGrpSpPr/>
          <p:nvPr/>
        </p:nvGrpSpPr>
        <p:grpSpPr>
          <a:xfrm>
            <a:off x="6067562" y="1074253"/>
            <a:ext cx="3006054" cy="1503525"/>
            <a:chOff x="6067562" y="1074253"/>
            <a:chExt cx="3006054" cy="1503525"/>
          </a:xfrm>
        </p:grpSpPr>
        <p:sp>
          <p:nvSpPr>
            <p:cNvPr id="106" name="TextBox 105">
              <a:extLst>
                <a:ext uri="{FF2B5EF4-FFF2-40B4-BE49-F238E27FC236}">
                  <a16:creationId xmlns:a16="http://schemas.microsoft.com/office/drawing/2014/main" id="{5FA1B3A6-E497-74B9-D05A-53DAC01E749E}"/>
                </a:ext>
                <a:ext uri="{C183D7F6-B498-43B3-948B-1728B52AA6E4}">
                  <adec:decorative xmlns:adec="http://schemas.microsoft.com/office/drawing/2017/decorative" val="0"/>
                </a:ext>
              </a:extLst>
            </p:cNvPr>
            <p:cNvSpPr txBox="1"/>
            <p:nvPr/>
          </p:nvSpPr>
          <p:spPr>
            <a:xfrm>
              <a:off x="6086994" y="1075010"/>
              <a:ext cx="1085554" cy="369332"/>
            </a:xfrm>
            <a:prstGeom prst="rect">
              <a:avLst/>
            </a:prstGeom>
            <a:noFill/>
          </p:spPr>
          <p:txBody>
            <a:bodyPr wrap="none" rtlCol="0">
              <a:spAutoFit/>
            </a:bodyPr>
            <a:lstStyle/>
            <a:p>
              <a:pPr algn="l"/>
              <a:r>
                <a:rPr lang="en-US" b="1" dirty="0"/>
                <a:t>11</a:t>
              </a:r>
              <a:r>
                <a:rPr lang="en-US" sz="1800" b="1" dirty="0"/>
                <a:t>/27/21</a:t>
              </a:r>
              <a:endParaRPr lang="en-US" dirty="0"/>
            </a:p>
          </p:txBody>
        </p:sp>
        <p:sp>
          <p:nvSpPr>
            <p:cNvPr id="105" name="TextBox 104">
              <a:extLst>
                <a:ext uri="{FF2B5EF4-FFF2-40B4-BE49-F238E27FC236}">
                  <a16:creationId xmlns:a16="http://schemas.microsoft.com/office/drawing/2014/main" id="{36834351-62D1-2C24-4C2B-DCCF0D9EA304}"/>
                </a:ext>
                <a:ext uri="{C183D7F6-B498-43B3-948B-1728B52AA6E4}">
                  <adec:decorative xmlns:adec="http://schemas.microsoft.com/office/drawing/2017/decorative" val="0"/>
                </a:ext>
              </a:extLst>
            </p:cNvPr>
            <p:cNvSpPr txBox="1"/>
            <p:nvPr/>
          </p:nvSpPr>
          <p:spPr>
            <a:xfrm>
              <a:off x="7501391" y="1074253"/>
              <a:ext cx="1572225" cy="338554"/>
            </a:xfrm>
            <a:prstGeom prst="rect">
              <a:avLst/>
            </a:prstGeom>
            <a:noFill/>
          </p:spPr>
          <p:txBody>
            <a:bodyPr wrap="square" rtlCol="0">
              <a:spAutoFit/>
            </a:bodyPr>
            <a:lstStyle/>
            <a:p>
              <a:r>
                <a:rPr lang="en-US" sz="1600" dirty="0"/>
                <a:t>Happy Pediatrics</a:t>
              </a:r>
            </a:p>
          </p:txBody>
        </p:sp>
        <p:sp>
          <p:nvSpPr>
            <p:cNvPr id="104" name="TextBox 103">
              <a:extLst>
                <a:ext uri="{FF2B5EF4-FFF2-40B4-BE49-F238E27FC236}">
                  <a16:creationId xmlns:a16="http://schemas.microsoft.com/office/drawing/2014/main" id="{F375310F-7F3C-7F4A-939F-81916A81AA91}"/>
                </a:ext>
                <a:ext uri="{C183D7F6-B498-43B3-948B-1728B52AA6E4}">
                  <adec:decorative xmlns:adec="http://schemas.microsoft.com/office/drawing/2017/decorative" val="0"/>
                </a:ext>
              </a:extLst>
            </p:cNvPr>
            <p:cNvSpPr txBox="1"/>
            <p:nvPr/>
          </p:nvSpPr>
          <p:spPr>
            <a:xfrm>
              <a:off x="6087036" y="1446859"/>
              <a:ext cx="1085554" cy="369332"/>
            </a:xfrm>
            <a:prstGeom prst="rect">
              <a:avLst/>
            </a:prstGeom>
            <a:noFill/>
          </p:spPr>
          <p:txBody>
            <a:bodyPr wrap="none" rtlCol="0">
              <a:spAutoFit/>
            </a:bodyPr>
            <a:lstStyle/>
            <a:p>
              <a:pPr algn="l"/>
              <a:r>
                <a:rPr lang="en-US" sz="1800" b="1" dirty="0"/>
                <a:t>01/28/22</a:t>
              </a:r>
              <a:endParaRPr lang="en-US" dirty="0"/>
            </a:p>
          </p:txBody>
        </p:sp>
        <p:sp>
          <p:nvSpPr>
            <p:cNvPr id="103" name="TextBox 102">
              <a:extLst>
                <a:ext uri="{FF2B5EF4-FFF2-40B4-BE49-F238E27FC236}">
                  <a16:creationId xmlns:a16="http://schemas.microsoft.com/office/drawing/2014/main" id="{B0F53106-3FDA-8EE2-0BEC-B695E56972B6}"/>
                </a:ext>
                <a:ext uri="{C183D7F6-B498-43B3-948B-1728B52AA6E4}">
                  <adec:decorative xmlns:adec="http://schemas.microsoft.com/office/drawing/2017/decorative" val="0"/>
                </a:ext>
              </a:extLst>
            </p:cNvPr>
            <p:cNvSpPr txBox="1"/>
            <p:nvPr/>
          </p:nvSpPr>
          <p:spPr>
            <a:xfrm>
              <a:off x="7496576" y="1467985"/>
              <a:ext cx="1572225" cy="338554"/>
            </a:xfrm>
            <a:prstGeom prst="rect">
              <a:avLst/>
            </a:prstGeom>
            <a:noFill/>
          </p:spPr>
          <p:txBody>
            <a:bodyPr wrap="square" rtlCol="0">
              <a:spAutoFit/>
            </a:bodyPr>
            <a:lstStyle/>
            <a:p>
              <a:r>
                <a:rPr lang="en-US" sz="1600"/>
                <a:t>Happy Pediatrics</a:t>
              </a:r>
            </a:p>
          </p:txBody>
        </p:sp>
        <p:sp>
          <p:nvSpPr>
            <p:cNvPr id="102" name="TextBox 101">
              <a:extLst>
                <a:ext uri="{FF2B5EF4-FFF2-40B4-BE49-F238E27FC236}">
                  <a16:creationId xmlns:a16="http://schemas.microsoft.com/office/drawing/2014/main" id="{C8209BC7-0F12-34C8-D7A9-971881287CB3}"/>
                </a:ext>
                <a:ext uri="{C183D7F6-B498-43B3-948B-1728B52AA6E4}">
                  <adec:decorative xmlns:adec="http://schemas.microsoft.com/office/drawing/2017/decorative" val="0"/>
                </a:ext>
              </a:extLst>
            </p:cNvPr>
            <p:cNvSpPr txBox="1"/>
            <p:nvPr/>
          </p:nvSpPr>
          <p:spPr>
            <a:xfrm>
              <a:off x="6067604" y="1866351"/>
              <a:ext cx="1085554" cy="369332"/>
            </a:xfrm>
            <a:prstGeom prst="rect">
              <a:avLst/>
            </a:prstGeom>
            <a:noFill/>
          </p:spPr>
          <p:txBody>
            <a:bodyPr wrap="none" rtlCol="0">
              <a:spAutoFit/>
            </a:bodyPr>
            <a:lstStyle/>
            <a:p>
              <a:pPr algn="l"/>
              <a:r>
                <a:rPr lang="en-US" sz="1800" b="1" dirty="0"/>
                <a:t>06/30/22</a:t>
              </a:r>
              <a:endParaRPr lang="en-US" dirty="0"/>
            </a:p>
          </p:txBody>
        </p:sp>
        <p:sp>
          <p:nvSpPr>
            <p:cNvPr id="98" name="TextBox 97">
              <a:extLst>
                <a:ext uri="{FF2B5EF4-FFF2-40B4-BE49-F238E27FC236}">
                  <a16:creationId xmlns:a16="http://schemas.microsoft.com/office/drawing/2014/main" id="{D272E2C7-49C5-7AEF-383C-22E4E4AD7CC3}"/>
                </a:ext>
                <a:ext uri="{C183D7F6-B498-43B3-948B-1728B52AA6E4}">
                  <adec:decorative xmlns:adec="http://schemas.microsoft.com/office/drawing/2017/decorative" val="0"/>
                </a:ext>
              </a:extLst>
            </p:cNvPr>
            <p:cNvSpPr txBox="1"/>
            <p:nvPr/>
          </p:nvSpPr>
          <p:spPr>
            <a:xfrm>
              <a:off x="7477144" y="1887477"/>
              <a:ext cx="1572225" cy="338554"/>
            </a:xfrm>
            <a:prstGeom prst="rect">
              <a:avLst/>
            </a:prstGeom>
            <a:noFill/>
          </p:spPr>
          <p:txBody>
            <a:bodyPr wrap="square" rtlCol="0">
              <a:spAutoFit/>
            </a:bodyPr>
            <a:lstStyle/>
            <a:p>
              <a:r>
                <a:rPr lang="en-US" sz="1600" dirty="0"/>
                <a:t>Happy Pediatrics</a:t>
              </a:r>
            </a:p>
          </p:txBody>
        </p:sp>
        <p:sp>
          <p:nvSpPr>
            <p:cNvPr id="15" name="TextBox 14">
              <a:extLst>
                <a:ext uri="{FF2B5EF4-FFF2-40B4-BE49-F238E27FC236}">
                  <a16:creationId xmlns:a16="http://schemas.microsoft.com/office/drawing/2014/main" id="{BAD9B652-D0A7-82B4-730A-03C2E6C0CDFB}"/>
                </a:ext>
                <a:ext uri="{C183D7F6-B498-43B3-948B-1728B52AA6E4}">
                  <adec:decorative xmlns:adec="http://schemas.microsoft.com/office/drawing/2017/decorative" val="0"/>
                </a:ext>
              </a:extLst>
            </p:cNvPr>
            <p:cNvSpPr txBox="1"/>
            <p:nvPr/>
          </p:nvSpPr>
          <p:spPr>
            <a:xfrm>
              <a:off x="6067562" y="2201817"/>
              <a:ext cx="1085554" cy="369332"/>
            </a:xfrm>
            <a:prstGeom prst="rect">
              <a:avLst/>
            </a:prstGeom>
            <a:noFill/>
          </p:spPr>
          <p:txBody>
            <a:bodyPr wrap="none" rtlCol="0">
              <a:spAutoFit/>
            </a:bodyPr>
            <a:lstStyle/>
            <a:p>
              <a:pPr algn="l"/>
              <a:r>
                <a:rPr lang="en-US" sz="1800" b="1" dirty="0"/>
                <a:t>09/25/22</a:t>
              </a:r>
              <a:endParaRPr lang="en-US" dirty="0"/>
            </a:p>
          </p:txBody>
        </p:sp>
        <p:sp>
          <p:nvSpPr>
            <p:cNvPr id="5" name="TextBox 4">
              <a:extLst>
                <a:ext uri="{FF2B5EF4-FFF2-40B4-BE49-F238E27FC236}">
                  <a16:creationId xmlns:a16="http://schemas.microsoft.com/office/drawing/2014/main" id="{FF979CBC-30C9-42B9-E759-286A6ACCB201}"/>
                </a:ext>
                <a:ext uri="{C183D7F6-B498-43B3-948B-1728B52AA6E4}">
                  <adec:decorative xmlns:adec="http://schemas.microsoft.com/office/drawing/2017/decorative" val="0"/>
                </a:ext>
              </a:extLst>
            </p:cNvPr>
            <p:cNvSpPr txBox="1"/>
            <p:nvPr/>
          </p:nvSpPr>
          <p:spPr>
            <a:xfrm>
              <a:off x="7472815" y="2239224"/>
              <a:ext cx="1572225" cy="338554"/>
            </a:xfrm>
            <a:prstGeom prst="rect">
              <a:avLst/>
            </a:prstGeom>
            <a:noFill/>
          </p:spPr>
          <p:txBody>
            <a:bodyPr wrap="square" rtlCol="0">
              <a:spAutoFit/>
            </a:bodyPr>
            <a:lstStyle/>
            <a:p>
              <a:r>
                <a:rPr lang="en-US" sz="1600" dirty="0"/>
                <a:t>Happy Pediatrics</a:t>
              </a:r>
            </a:p>
          </p:txBody>
        </p:sp>
      </p:grpSp>
      <p:grpSp>
        <p:nvGrpSpPr>
          <p:cNvPr id="11" name="Group 10" descr="Vaccine: Inactivated Polio (IPV) or Oral Polio (OPV) with space for 4 entries. Each entry has checkboxes for IPV and OPV">
            <a:extLst>
              <a:ext uri="{FF2B5EF4-FFF2-40B4-BE49-F238E27FC236}">
                <a16:creationId xmlns:a16="http://schemas.microsoft.com/office/drawing/2014/main" id="{125659F1-B67D-85CB-11C7-C23E3AD86A07}"/>
              </a:ext>
            </a:extLst>
          </p:cNvPr>
          <p:cNvGrpSpPr/>
          <p:nvPr/>
        </p:nvGrpSpPr>
        <p:grpSpPr>
          <a:xfrm>
            <a:off x="6054141" y="2621671"/>
            <a:ext cx="3022465" cy="1161430"/>
            <a:chOff x="6054141" y="2564519"/>
            <a:chExt cx="3022465" cy="1161430"/>
          </a:xfrm>
        </p:grpSpPr>
        <p:sp>
          <p:nvSpPr>
            <p:cNvPr id="114" name="TextBox 113">
              <a:extLst>
                <a:ext uri="{FF2B5EF4-FFF2-40B4-BE49-F238E27FC236}">
                  <a16:creationId xmlns:a16="http://schemas.microsoft.com/office/drawing/2014/main" id="{7EA57FBA-8E0D-815D-D1D6-AF3F2CC1D6C7}"/>
                </a:ext>
                <a:ext uri="{C183D7F6-B498-43B3-948B-1728B52AA6E4}">
                  <adec:decorative xmlns:adec="http://schemas.microsoft.com/office/drawing/2017/decorative" val="0"/>
                </a:ext>
              </a:extLst>
            </p:cNvPr>
            <p:cNvSpPr txBox="1"/>
            <p:nvPr/>
          </p:nvSpPr>
          <p:spPr>
            <a:xfrm>
              <a:off x="6073531" y="2565276"/>
              <a:ext cx="1085554" cy="369332"/>
            </a:xfrm>
            <a:prstGeom prst="rect">
              <a:avLst/>
            </a:prstGeom>
            <a:noFill/>
          </p:spPr>
          <p:txBody>
            <a:bodyPr wrap="none" rtlCol="0">
              <a:spAutoFit/>
            </a:bodyPr>
            <a:lstStyle/>
            <a:p>
              <a:pPr algn="l"/>
              <a:r>
                <a:rPr lang="en-US" sz="1800" b="1" dirty="0"/>
                <a:t>11/27/21</a:t>
              </a:r>
              <a:endParaRPr lang="en-US" dirty="0"/>
            </a:p>
          </p:txBody>
        </p:sp>
        <p:sp>
          <p:nvSpPr>
            <p:cNvPr id="113" name="TextBox 112">
              <a:extLst>
                <a:ext uri="{FF2B5EF4-FFF2-40B4-BE49-F238E27FC236}">
                  <a16:creationId xmlns:a16="http://schemas.microsoft.com/office/drawing/2014/main" id="{0B16D7B5-5814-BD2D-9002-5D84391CF5D2}"/>
                </a:ext>
                <a:ext uri="{C183D7F6-B498-43B3-948B-1728B52AA6E4}">
                  <adec:decorative xmlns:adec="http://schemas.microsoft.com/office/drawing/2017/decorative" val="0"/>
                </a:ext>
              </a:extLst>
            </p:cNvPr>
            <p:cNvSpPr txBox="1"/>
            <p:nvPr/>
          </p:nvSpPr>
          <p:spPr>
            <a:xfrm>
              <a:off x="7487930" y="2564519"/>
              <a:ext cx="1572225" cy="338554"/>
            </a:xfrm>
            <a:prstGeom prst="rect">
              <a:avLst/>
            </a:prstGeom>
            <a:noFill/>
          </p:spPr>
          <p:txBody>
            <a:bodyPr wrap="square" rtlCol="0">
              <a:spAutoFit/>
            </a:bodyPr>
            <a:lstStyle/>
            <a:p>
              <a:r>
                <a:rPr lang="en-US" sz="1600"/>
                <a:t>Happy Pediatrics</a:t>
              </a:r>
            </a:p>
          </p:txBody>
        </p:sp>
        <p:sp>
          <p:nvSpPr>
            <p:cNvPr id="112" name="TextBox 111">
              <a:extLst>
                <a:ext uri="{FF2B5EF4-FFF2-40B4-BE49-F238E27FC236}">
                  <a16:creationId xmlns:a16="http://schemas.microsoft.com/office/drawing/2014/main" id="{652AF7F4-3DD1-6395-48EA-EDFBB4952FD4}"/>
                </a:ext>
                <a:ext uri="{C183D7F6-B498-43B3-948B-1728B52AA6E4}">
                  <adec:decorative xmlns:adec="http://schemas.microsoft.com/office/drawing/2017/decorative" val="0"/>
                </a:ext>
              </a:extLst>
            </p:cNvPr>
            <p:cNvSpPr txBox="1"/>
            <p:nvPr/>
          </p:nvSpPr>
          <p:spPr>
            <a:xfrm>
              <a:off x="6073573" y="2937125"/>
              <a:ext cx="1085554" cy="369332"/>
            </a:xfrm>
            <a:prstGeom prst="rect">
              <a:avLst/>
            </a:prstGeom>
            <a:noFill/>
          </p:spPr>
          <p:txBody>
            <a:bodyPr wrap="none" rtlCol="0">
              <a:spAutoFit/>
            </a:bodyPr>
            <a:lstStyle/>
            <a:p>
              <a:pPr algn="l"/>
              <a:r>
                <a:rPr lang="en-US" sz="1800" b="1" dirty="0"/>
                <a:t>04/29/22</a:t>
              </a:r>
              <a:endParaRPr lang="en-US" dirty="0"/>
            </a:p>
          </p:txBody>
        </p:sp>
        <p:sp>
          <p:nvSpPr>
            <p:cNvPr id="111" name="TextBox 110">
              <a:extLst>
                <a:ext uri="{FF2B5EF4-FFF2-40B4-BE49-F238E27FC236}">
                  <a16:creationId xmlns:a16="http://schemas.microsoft.com/office/drawing/2014/main" id="{BDC070C2-9D8B-42CF-D17D-7174F0B5E1FF}"/>
                </a:ext>
                <a:ext uri="{C183D7F6-B498-43B3-948B-1728B52AA6E4}">
                  <adec:decorative xmlns:adec="http://schemas.microsoft.com/office/drawing/2017/decorative" val="0"/>
                </a:ext>
              </a:extLst>
            </p:cNvPr>
            <p:cNvSpPr txBox="1"/>
            <p:nvPr/>
          </p:nvSpPr>
          <p:spPr>
            <a:xfrm>
              <a:off x="7504381" y="2958251"/>
              <a:ext cx="1572225" cy="338554"/>
            </a:xfrm>
            <a:prstGeom prst="rect">
              <a:avLst/>
            </a:prstGeom>
            <a:noFill/>
          </p:spPr>
          <p:txBody>
            <a:bodyPr wrap="square" rtlCol="0">
              <a:spAutoFit/>
            </a:bodyPr>
            <a:lstStyle/>
            <a:p>
              <a:r>
                <a:rPr lang="en-US" sz="1600"/>
                <a:t>Happy Pediatrics</a:t>
              </a:r>
            </a:p>
          </p:txBody>
        </p:sp>
        <p:sp>
          <p:nvSpPr>
            <p:cNvPr id="110" name="TextBox 109">
              <a:extLst>
                <a:ext uri="{FF2B5EF4-FFF2-40B4-BE49-F238E27FC236}">
                  <a16:creationId xmlns:a16="http://schemas.microsoft.com/office/drawing/2014/main" id="{2035D25C-427F-4D94-CE58-7E859CA5F0CF}"/>
                </a:ext>
                <a:ext uri="{C183D7F6-B498-43B3-948B-1728B52AA6E4}">
                  <adec:decorative xmlns:adec="http://schemas.microsoft.com/office/drawing/2017/decorative" val="0"/>
                </a:ext>
              </a:extLst>
            </p:cNvPr>
            <p:cNvSpPr txBox="1"/>
            <p:nvPr/>
          </p:nvSpPr>
          <p:spPr>
            <a:xfrm>
              <a:off x="6054141" y="3356617"/>
              <a:ext cx="1085554" cy="369332"/>
            </a:xfrm>
            <a:prstGeom prst="rect">
              <a:avLst/>
            </a:prstGeom>
            <a:noFill/>
          </p:spPr>
          <p:txBody>
            <a:bodyPr wrap="none" rtlCol="0">
              <a:spAutoFit/>
            </a:bodyPr>
            <a:lstStyle/>
            <a:p>
              <a:pPr algn="l"/>
              <a:r>
                <a:rPr lang="en-US" sz="1800" b="1" dirty="0"/>
                <a:t>04/08/23</a:t>
              </a:r>
              <a:endParaRPr lang="en-US" dirty="0"/>
            </a:p>
          </p:txBody>
        </p:sp>
        <p:sp>
          <p:nvSpPr>
            <p:cNvPr id="109" name="TextBox 108">
              <a:extLst>
                <a:ext uri="{FF2B5EF4-FFF2-40B4-BE49-F238E27FC236}">
                  <a16:creationId xmlns:a16="http://schemas.microsoft.com/office/drawing/2014/main" id="{60C4FCC4-D983-4FD6-B124-3E67268299CC}"/>
                </a:ext>
                <a:ext uri="{C183D7F6-B498-43B3-948B-1728B52AA6E4}">
                  <adec:decorative xmlns:adec="http://schemas.microsoft.com/office/drawing/2017/decorative" val="0"/>
                </a:ext>
              </a:extLst>
            </p:cNvPr>
            <p:cNvSpPr txBox="1"/>
            <p:nvPr/>
          </p:nvSpPr>
          <p:spPr>
            <a:xfrm>
              <a:off x="7484949" y="3377743"/>
              <a:ext cx="1572225" cy="338554"/>
            </a:xfrm>
            <a:prstGeom prst="rect">
              <a:avLst/>
            </a:prstGeom>
            <a:noFill/>
          </p:spPr>
          <p:txBody>
            <a:bodyPr wrap="square" rtlCol="0">
              <a:spAutoFit/>
            </a:bodyPr>
            <a:lstStyle/>
            <a:p>
              <a:r>
                <a:rPr lang="en-US" sz="1600"/>
                <a:t>Happy Pediatrics</a:t>
              </a:r>
            </a:p>
          </p:txBody>
        </p:sp>
      </p:grpSp>
      <p:grpSp>
        <p:nvGrpSpPr>
          <p:cNvPr id="12" name="Group 11" descr="Vaccine: Measles, Mumps, Rubella (MMR), with space for 2 entries.">
            <a:extLst>
              <a:ext uri="{FF2B5EF4-FFF2-40B4-BE49-F238E27FC236}">
                <a16:creationId xmlns:a16="http://schemas.microsoft.com/office/drawing/2014/main" id="{E8FDFF73-837A-F678-5028-750898522045}"/>
              </a:ext>
            </a:extLst>
          </p:cNvPr>
          <p:cNvGrpSpPr/>
          <p:nvPr/>
        </p:nvGrpSpPr>
        <p:grpSpPr>
          <a:xfrm>
            <a:off x="6067606" y="4128049"/>
            <a:ext cx="2811641" cy="369332"/>
            <a:chOff x="6067606" y="4128049"/>
            <a:chExt cx="2811641" cy="369332"/>
          </a:xfrm>
        </p:grpSpPr>
        <p:sp>
          <p:nvSpPr>
            <p:cNvPr id="118" name="TextBox 117">
              <a:extLst>
                <a:ext uri="{FF2B5EF4-FFF2-40B4-BE49-F238E27FC236}">
                  <a16:creationId xmlns:a16="http://schemas.microsoft.com/office/drawing/2014/main" id="{4744C81D-09E9-029E-B62A-008CAB66A4C4}"/>
                </a:ext>
                <a:ext uri="{C183D7F6-B498-43B3-948B-1728B52AA6E4}">
                  <adec:decorative xmlns:adec="http://schemas.microsoft.com/office/drawing/2017/decorative" val="0"/>
                </a:ext>
              </a:extLst>
            </p:cNvPr>
            <p:cNvSpPr txBox="1"/>
            <p:nvPr/>
          </p:nvSpPr>
          <p:spPr>
            <a:xfrm>
              <a:off x="6067606" y="4128049"/>
              <a:ext cx="1085554" cy="369332"/>
            </a:xfrm>
            <a:prstGeom prst="rect">
              <a:avLst/>
            </a:prstGeom>
            <a:noFill/>
          </p:spPr>
          <p:txBody>
            <a:bodyPr wrap="none" rtlCol="0">
              <a:spAutoFit/>
            </a:bodyPr>
            <a:lstStyle/>
            <a:p>
              <a:pPr algn="ctr"/>
              <a:r>
                <a:rPr lang="en-US" sz="1800" b="1" dirty="0"/>
                <a:t>09/25/22</a:t>
              </a:r>
            </a:p>
          </p:txBody>
        </p:sp>
        <p:sp>
          <p:nvSpPr>
            <p:cNvPr id="117" name="TextBox 116">
              <a:extLst>
                <a:ext uri="{FF2B5EF4-FFF2-40B4-BE49-F238E27FC236}">
                  <a16:creationId xmlns:a16="http://schemas.microsoft.com/office/drawing/2014/main" id="{82E063FD-A7D9-05F8-31A5-73E9DF41DEC1}"/>
                </a:ext>
                <a:ext uri="{C183D7F6-B498-43B3-948B-1728B52AA6E4}">
                  <adec:decorative xmlns:adec="http://schemas.microsoft.com/office/drawing/2017/decorative" val="0"/>
                </a:ext>
              </a:extLst>
            </p:cNvPr>
            <p:cNvSpPr txBox="1"/>
            <p:nvPr/>
          </p:nvSpPr>
          <p:spPr>
            <a:xfrm>
              <a:off x="7307022" y="4149175"/>
              <a:ext cx="1572225" cy="338554"/>
            </a:xfrm>
            <a:prstGeom prst="rect">
              <a:avLst/>
            </a:prstGeom>
            <a:noFill/>
          </p:spPr>
          <p:txBody>
            <a:bodyPr wrap="square" rtlCol="0">
              <a:spAutoFit/>
            </a:bodyPr>
            <a:lstStyle/>
            <a:p>
              <a:r>
                <a:rPr lang="en-US" sz="1600"/>
                <a:t>Happy Pediatrics</a:t>
              </a:r>
            </a:p>
          </p:txBody>
        </p:sp>
      </p:grpSp>
      <p:grpSp>
        <p:nvGrpSpPr>
          <p:cNvPr id="13" name="Group 12" descr="Vaccine: Varicella with space for 2 entries">
            <a:extLst>
              <a:ext uri="{FF2B5EF4-FFF2-40B4-BE49-F238E27FC236}">
                <a16:creationId xmlns:a16="http://schemas.microsoft.com/office/drawing/2014/main" id="{7904802C-0B59-8B95-DA2F-833495105CF5}"/>
              </a:ext>
            </a:extLst>
          </p:cNvPr>
          <p:cNvGrpSpPr/>
          <p:nvPr/>
        </p:nvGrpSpPr>
        <p:grpSpPr>
          <a:xfrm>
            <a:off x="6087031" y="4929992"/>
            <a:ext cx="2811641" cy="369332"/>
            <a:chOff x="6087031" y="4929992"/>
            <a:chExt cx="2811641" cy="369332"/>
          </a:xfrm>
        </p:grpSpPr>
        <p:sp>
          <p:nvSpPr>
            <p:cNvPr id="122" name="TextBox 121">
              <a:extLst>
                <a:ext uri="{FF2B5EF4-FFF2-40B4-BE49-F238E27FC236}">
                  <a16:creationId xmlns:a16="http://schemas.microsoft.com/office/drawing/2014/main" id="{E491258C-8070-F060-E510-B0806A89801D}"/>
                </a:ext>
                <a:ext uri="{C183D7F6-B498-43B3-948B-1728B52AA6E4}">
                  <adec:decorative xmlns:adec="http://schemas.microsoft.com/office/drawing/2017/decorative" val="0"/>
                </a:ext>
              </a:extLst>
            </p:cNvPr>
            <p:cNvSpPr txBox="1"/>
            <p:nvPr/>
          </p:nvSpPr>
          <p:spPr>
            <a:xfrm>
              <a:off x="6087031" y="4929992"/>
              <a:ext cx="1085554" cy="369332"/>
            </a:xfrm>
            <a:prstGeom prst="rect">
              <a:avLst/>
            </a:prstGeom>
            <a:noFill/>
          </p:spPr>
          <p:txBody>
            <a:bodyPr wrap="none" rtlCol="0">
              <a:spAutoFit/>
            </a:bodyPr>
            <a:lstStyle/>
            <a:p>
              <a:pPr algn="ctr"/>
              <a:r>
                <a:rPr lang="en-US" sz="1800" b="1" dirty="0"/>
                <a:t>09/25/22</a:t>
              </a:r>
            </a:p>
          </p:txBody>
        </p:sp>
        <p:sp>
          <p:nvSpPr>
            <p:cNvPr id="121" name="TextBox 120">
              <a:extLst>
                <a:ext uri="{FF2B5EF4-FFF2-40B4-BE49-F238E27FC236}">
                  <a16:creationId xmlns:a16="http://schemas.microsoft.com/office/drawing/2014/main" id="{56D41709-3D71-BAFE-59AE-FF60A35CCCDB}"/>
                </a:ext>
                <a:ext uri="{C183D7F6-B498-43B3-948B-1728B52AA6E4}">
                  <adec:decorative xmlns:adec="http://schemas.microsoft.com/office/drawing/2017/decorative" val="0"/>
                </a:ext>
              </a:extLst>
            </p:cNvPr>
            <p:cNvSpPr txBox="1"/>
            <p:nvPr/>
          </p:nvSpPr>
          <p:spPr>
            <a:xfrm>
              <a:off x="7326447" y="4940485"/>
              <a:ext cx="1572225" cy="338554"/>
            </a:xfrm>
            <a:prstGeom prst="rect">
              <a:avLst/>
            </a:prstGeom>
            <a:noFill/>
          </p:spPr>
          <p:txBody>
            <a:bodyPr wrap="square" rtlCol="0">
              <a:spAutoFit/>
            </a:bodyPr>
            <a:lstStyle/>
            <a:p>
              <a:r>
                <a:rPr lang="en-US" sz="1600"/>
                <a:t>Happy Pediatrics</a:t>
              </a:r>
            </a:p>
          </p:txBody>
        </p:sp>
      </p:grpSp>
      <p:grpSp>
        <p:nvGrpSpPr>
          <p:cNvPr id="14" name="Group 13" descr="Vaccine: Hepatitis A with space for 2 entries.">
            <a:extLst>
              <a:ext uri="{FF2B5EF4-FFF2-40B4-BE49-F238E27FC236}">
                <a16:creationId xmlns:a16="http://schemas.microsoft.com/office/drawing/2014/main" id="{5C97F318-4A13-E56F-DDDB-97218E7E0A5A}"/>
              </a:ext>
            </a:extLst>
          </p:cNvPr>
          <p:cNvGrpSpPr/>
          <p:nvPr/>
        </p:nvGrpSpPr>
        <p:grpSpPr>
          <a:xfrm>
            <a:off x="6078260" y="5700207"/>
            <a:ext cx="2811641" cy="756925"/>
            <a:chOff x="6078260" y="5700207"/>
            <a:chExt cx="2811641" cy="756925"/>
          </a:xfrm>
        </p:grpSpPr>
        <p:sp>
          <p:nvSpPr>
            <p:cNvPr id="126" name="TextBox 125">
              <a:extLst>
                <a:ext uri="{FF2B5EF4-FFF2-40B4-BE49-F238E27FC236}">
                  <a16:creationId xmlns:a16="http://schemas.microsoft.com/office/drawing/2014/main" id="{5279DCDD-601C-1122-0050-86B590E07E67}"/>
                </a:ext>
                <a:ext uri="{C183D7F6-B498-43B3-948B-1728B52AA6E4}">
                  <adec:decorative xmlns:adec="http://schemas.microsoft.com/office/drawing/2017/decorative" val="0"/>
                </a:ext>
              </a:extLst>
            </p:cNvPr>
            <p:cNvSpPr txBox="1"/>
            <p:nvPr/>
          </p:nvSpPr>
          <p:spPr>
            <a:xfrm>
              <a:off x="6078260" y="5700207"/>
              <a:ext cx="1085554" cy="369332"/>
            </a:xfrm>
            <a:prstGeom prst="rect">
              <a:avLst/>
            </a:prstGeom>
            <a:noFill/>
          </p:spPr>
          <p:txBody>
            <a:bodyPr wrap="none" rtlCol="0">
              <a:spAutoFit/>
            </a:bodyPr>
            <a:lstStyle/>
            <a:p>
              <a:pPr algn="ctr"/>
              <a:r>
                <a:rPr lang="en-US" sz="1800" b="1" dirty="0"/>
                <a:t>09/27/23</a:t>
              </a:r>
            </a:p>
          </p:txBody>
        </p:sp>
        <p:sp>
          <p:nvSpPr>
            <p:cNvPr id="125" name="TextBox 124">
              <a:extLst>
                <a:ext uri="{FF2B5EF4-FFF2-40B4-BE49-F238E27FC236}">
                  <a16:creationId xmlns:a16="http://schemas.microsoft.com/office/drawing/2014/main" id="{B3B90DD5-57A4-3C47-47F4-E2ED5BC2AD75}"/>
                </a:ext>
                <a:ext uri="{C183D7F6-B498-43B3-948B-1728B52AA6E4}">
                  <adec:decorative xmlns:adec="http://schemas.microsoft.com/office/drawing/2017/decorative" val="0"/>
                </a:ext>
              </a:extLst>
            </p:cNvPr>
            <p:cNvSpPr txBox="1"/>
            <p:nvPr/>
          </p:nvSpPr>
          <p:spPr>
            <a:xfrm>
              <a:off x="7317676" y="5710700"/>
              <a:ext cx="1572225" cy="338554"/>
            </a:xfrm>
            <a:prstGeom prst="rect">
              <a:avLst/>
            </a:prstGeom>
            <a:noFill/>
          </p:spPr>
          <p:txBody>
            <a:bodyPr wrap="square" rtlCol="0">
              <a:spAutoFit/>
            </a:bodyPr>
            <a:lstStyle/>
            <a:p>
              <a:r>
                <a:rPr lang="en-US" sz="1600"/>
                <a:t>Happy Pediatrics</a:t>
              </a:r>
            </a:p>
          </p:txBody>
        </p:sp>
        <p:sp>
          <p:nvSpPr>
            <p:cNvPr id="124" name="TextBox 123">
              <a:extLst>
                <a:ext uri="{FF2B5EF4-FFF2-40B4-BE49-F238E27FC236}">
                  <a16:creationId xmlns:a16="http://schemas.microsoft.com/office/drawing/2014/main" id="{9DA78A80-BFB8-7710-A877-3EAAC5F094A5}"/>
                </a:ext>
                <a:ext uri="{C183D7F6-B498-43B3-948B-1728B52AA6E4}">
                  <adec:decorative xmlns:adec="http://schemas.microsoft.com/office/drawing/2017/decorative" val="0"/>
                </a:ext>
              </a:extLst>
            </p:cNvPr>
            <p:cNvSpPr txBox="1"/>
            <p:nvPr/>
          </p:nvSpPr>
          <p:spPr>
            <a:xfrm>
              <a:off x="6080094" y="6087800"/>
              <a:ext cx="1085554" cy="369332"/>
            </a:xfrm>
            <a:prstGeom prst="rect">
              <a:avLst/>
            </a:prstGeom>
            <a:noFill/>
          </p:spPr>
          <p:txBody>
            <a:bodyPr wrap="none" rtlCol="0">
              <a:spAutoFit/>
            </a:bodyPr>
            <a:lstStyle/>
            <a:p>
              <a:pPr algn="ctr"/>
              <a:r>
                <a:rPr lang="en-US" sz="1800" b="1" dirty="0"/>
                <a:t>03/31/24</a:t>
              </a:r>
            </a:p>
          </p:txBody>
        </p:sp>
        <p:sp>
          <p:nvSpPr>
            <p:cNvPr id="123" name="TextBox 122">
              <a:extLst>
                <a:ext uri="{FF2B5EF4-FFF2-40B4-BE49-F238E27FC236}">
                  <a16:creationId xmlns:a16="http://schemas.microsoft.com/office/drawing/2014/main" id="{BABE4C78-1B1E-CBB3-7DB1-03C91C8A4F21}"/>
                </a:ext>
                <a:ext uri="{C183D7F6-B498-43B3-948B-1728B52AA6E4}">
                  <adec:decorative xmlns:adec="http://schemas.microsoft.com/office/drawing/2017/decorative" val="0"/>
                </a:ext>
              </a:extLst>
            </p:cNvPr>
            <p:cNvSpPr txBox="1"/>
            <p:nvPr/>
          </p:nvSpPr>
          <p:spPr>
            <a:xfrm>
              <a:off x="7298244" y="6087660"/>
              <a:ext cx="1572225" cy="338554"/>
            </a:xfrm>
            <a:prstGeom prst="rect">
              <a:avLst/>
            </a:prstGeom>
            <a:noFill/>
          </p:spPr>
          <p:txBody>
            <a:bodyPr wrap="square" rtlCol="0">
              <a:spAutoFit/>
            </a:bodyPr>
            <a:lstStyle/>
            <a:p>
              <a:r>
                <a:rPr lang="en-US" sz="1600"/>
                <a:t>Happy Pediatrics</a:t>
              </a:r>
            </a:p>
          </p:txBody>
        </p:sp>
      </p:grpSp>
      <p:sp>
        <p:nvSpPr>
          <p:cNvPr id="4" name="TextBox 3">
            <a:extLst>
              <a:ext uri="{FF2B5EF4-FFF2-40B4-BE49-F238E27FC236}">
                <a16:creationId xmlns:a16="http://schemas.microsoft.com/office/drawing/2014/main" id="{C09DAD3C-73E4-0147-28BC-11A61C602DB6}"/>
              </a:ext>
              <a:ext uri="{C183D7F6-B498-43B3-948B-1728B52AA6E4}">
                <adec:decorative xmlns:adec="http://schemas.microsoft.com/office/drawing/2017/decorative" val="0"/>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5065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a:t>Student 1: Check Requirements</a:t>
            </a:r>
          </a:p>
        </p:txBody>
      </p:sp>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27" name="Group 26" descr="Required Vaccine: IPV/OPV (Polio), with the following dates dose was given:">
            <a:extLst>
              <a:ext uri="{FF2B5EF4-FFF2-40B4-BE49-F238E27FC236}">
                <a16:creationId xmlns:a16="http://schemas.microsoft.com/office/drawing/2014/main" id="{DC518C23-0F92-068B-8D8A-F28BA136FF01}"/>
              </a:ext>
            </a:extLst>
          </p:cNvPr>
          <p:cNvGrpSpPr/>
          <p:nvPr/>
        </p:nvGrpSpPr>
        <p:grpSpPr>
          <a:xfrm>
            <a:off x="3279562" y="2213507"/>
            <a:ext cx="3920228" cy="440065"/>
            <a:chOff x="3279562" y="2213507"/>
            <a:chExt cx="3920228" cy="440065"/>
          </a:xfrm>
        </p:grpSpPr>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11/27/21</a:t>
              </a:r>
              <a:endParaRPr lang="en-US" sz="2200" dirty="0"/>
            </a:p>
            <a:p>
              <a:pPr algn="ctr"/>
              <a:endParaRPr lang="en-US" sz="22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04/29/22</a:t>
              </a:r>
              <a:endParaRPr lang="en-US" sz="2200" b="1" dirty="0">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04/08/23</a:t>
              </a:r>
              <a:endParaRPr lang="en-US" sz="2200" b="1" dirty="0">
                <a:cs typeface="Calibri"/>
              </a:endParaRPr>
            </a:p>
          </p:txBody>
        </p:sp>
      </p:grpSp>
      <p:grpSp>
        <p:nvGrpSpPr>
          <p:cNvPr id="32" name="Group 31" descr="Required Vaccine: DTaP/DTP for ages 0 to 6 or Tdap/Td for ages 7 plus (diptheria, Tetanus, Pertussis) with the following dates dose was given:">
            <a:extLst>
              <a:ext uri="{FF2B5EF4-FFF2-40B4-BE49-F238E27FC236}">
                <a16:creationId xmlns:a16="http://schemas.microsoft.com/office/drawing/2014/main" id="{83018618-209A-3092-5F3A-2A42248E8950}"/>
              </a:ext>
            </a:extLst>
          </p:cNvPr>
          <p:cNvGrpSpPr/>
          <p:nvPr/>
        </p:nvGrpSpPr>
        <p:grpSpPr>
          <a:xfrm>
            <a:off x="3270767" y="2937745"/>
            <a:ext cx="5222688" cy="659152"/>
            <a:chOff x="3270767" y="2937745"/>
            <a:chExt cx="5222688" cy="659152"/>
          </a:xfrm>
        </p:grpSpPr>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3774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11/27/21</a:t>
              </a:r>
              <a:endParaRPr lang="en-US" sz="22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01/28/22</a:t>
              </a:r>
              <a:endParaRPr lang="en-US" sz="22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04/29/22</a:t>
              </a:r>
              <a:endParaRPr lang="en-US" sz="2200" b="1" dirty="0">
                <a:cs typeface="Calibri"/>
              </a:endParaRPr>
            </a:p>
          </p:txBody>
        </p:sp>
        <p:grpSp>
          <p:nvGrpSpPr>
            <p:cNvPr id="30" name="Group 29" descr="highlighted 4th dose with 3/21/24 date and age at time of dose, 4 years old">
              <a:extLst>
                <a:ext uri="{FF2B5EF4-FFF2-40B4-BE49-F238E27FC236}">
                  <a16:creationId xmlns:a16="http://schemas.microsoft.com/office/drawing/2014/main" id="{8E6AEFC6-CE1C-0581-1B7A-BF9A45430BC8}"/>
                </a:ext>
              </a:extLst>
            </p:cNvPr>
            <p:cNvGrpSpPr/>
            <p:nvPr/>
          </p:nvGrpSpPr>
          <p:grpSpPr>
            <a:xfrm>
              <a:off x="7203975" y="2953522"/>
              <a:ext cx="1289480" cy="643375"/>
              <a:chOff x="7203975" y="2953522"/>
              <a:chExt cx="1289480" cy="643375"/>
            </a:xfrm>
          </p:grpSpPr>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04/08/23</a:t>
                </a:r>
                <a:endParaRPr lang="en-US" sz="2200" b="1" dirty="0">
                  <a:cs typeface="Calibri"/>
                </a:endParaRPr>
              </a:p>
            </p:txBody>
          </p:sp>
          <p:sp>
            <p:nvSpPr>
              <p:cNvPr id="13" name="Text Placeholder 8">
                <a:extLst>
                  <a:ext uri="{FF2B5EF4-FFF2-40B4-BE49-F238E27FC236}">
                    <a16:creationId xmlns:a16="http://schemas.microsoft.com/office/drawing/2014/main" id="{24DE6215-0AC5-071D-DC11-85F47C0505C9}"/>
                  </a:ext>
                </a:extLst>
              </p:cNvPr>
              <p:cNvSpPr txBox="1">
                <a:spLocks/>
              </p:cNvSpPr>
              <p:nvPr/>
            </p:nvSpPr>
            <p:spPr>
              <a:xfrm>
                <a:off x="7670601" y="3281649"/>
                <a:ext cx="477338"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endParaRPr lang="en-US" sz="2200" b="1" dirty="0">
                  <a:cs typeface="Calibri"/>
                </a:endParaRPr>
              </a:p>
            </p:txBody>
          </p:sp>
        </p:grpSp>
      </p:grpSp>
      <p:grpSp>
        <p:nvGrpSpPr>
          <p:cNvPr id="34" name="Group 33" descr="Highlighted Information: Date of first MMR dose and age of child in months on that date.">
            <a:extLst>
              <a:ext uri="{FF2B5EF4-FFF2-40B4-BE49-F238E27FC236}">
                <a16:creationId xmlns:a16="http://schemas.microsoft.com/office/drawing/2014/main" id="{248DC278-F745-8917-ED1E-501EC9AC2E01}"/>
              </a:ext>
            </a:extLst>
          </p:cNvPr>
          <p:cNvGrpSpPr/>
          <p:nvPr/>
        </p:nvGrpSpPr>
        <p:grpSpPr>
          <a:xfrm>
            <a:off x="3268846" y="3603281"/>
            <a:ext cx="1306505" cy="656220"/>
            <a:chOff x="3268846" y="3603281"/>
            <a:chExt cx="1306505" cy="656220"/>
          </a:xfrm>
        </p:grpSpPr>
        <p:sp>
          <p:nvSpPr>
            <p:cNvPr id="29" name="Rounded Rectangle 28" descr="Highlighted Information:&#10;date first dose of MMR given with age of child in months on that date">
              <a:extLst>
                <a:ext uri="{FF2B5EF4-FFF2-40B4-BE49-F238E27FC236}">
                  <a16:creationId xmlns:a16="http://schemas.microsoft.com/office/drawing/2014/main" id="{6F8180BC-F1FA-342C-9A2B-0C7856B40972}"/>
                </a:ext>
              </a:extLst>
            </p:cNvPr>
            <p:cNvSpPr/>
            <p:nvPr/>
          </p:nvSpPr>
          <p:spPr>
            <a:xfrm>
              <a:off x="3268846" y="3603281"/>
              <a:ext cx="1284089" cy="656220"/>
            </a:xfrm>
            <a:prstGeom prst="roundRect">
              <a:avLst/>
            </a:prstGeom>
            <a:solidFill>
              <a:schemeClr val="accent2">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9/25/22</a:t>
              </a:r>
              <a:endParaRPr lang="en-US" sz="2200" b="1" dirty="0">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a:t>
              </a:r>
              <a:endParaRPr lang="en-US" sz="2200" b="1" dirty="0">
                <a:cs typeface="Calibri"/>
              </a:endParaRPr>
            </a:p>
          </p:txBody>
        </p:sp>
      </p:grpSp>
      <p:grpSp>
        <p:nvGrpSpPr>
          <p:cNvPr id="37" name="Group 36" descr="Required Vaccine: Hib (Haemophilus influnzae type b) with space for four doses.">
            <a:extLst>
              <a:ext uri="{FF2B5EF4-FFF2-40B4-BE49-F238E27FC236}">
                <a16:creationId xmlns:a16="http://schemas.microsoft.com/office/drawing/2014/main" id="{88A7982D-B66F-B73A-AA79-52F57E991F57}"/>
              </a:ext>
            </a:extLst>
          </p:cNvPr>
          <p:cNvGrpSpPr/>
          <p:nvPr/>
        </p:nvGrpSpPr>
        <p:grpSpPr>
          <a:xfrm>
            <a:off x="3285094" y="4329984"/>
            <a:ext cx="5169522" cy="445806"/>
            <a:chOff x="3285094" y="4329984"/>
            <a:chExt cx="5169522" cy="445806"/>
          </a:xfrm>
        </p:grpSpPr>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11/27/21</a:t>
              </a:r>
              <a:endParaRPr lang="en-US" sz="2200" b="1" dirty="0">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01/28/22</a:t>
              </a:r>
              <a:endParaRPr lang="en-US" sz="2200" b="1" dirty="0">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04/29/22</a:t>
              </a:r>
              <a:endParaRPr lang="en-US" sz="2200" b="1" dirty="0">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16513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09/25/22</a:t>
              </a:r>
              <a:endParaRPr lang="en-US" sz="2200" dirty="0">
                <a:cs typeface="Calibri"/>
              </a:endParaRPr>
            </a:p>
          </p:txBody>
        </p:sp>
      </p:grpSp>
      <p:grpSp>
        <p:nvGrpSpPr>
          <p:cNvPr id="38" name="Group 37" descr="Required Vaccine: Hep B (Hepatitis B) with space for three doses.">
            <a:extLst>
              <a:ext uri="{FF2B5EF4-FFF2-40B4-BE49-F238E27FC236}">
                <a16:creationId xmlns:a16="http://schemas.microsoft.com/office/drawing/2014/main" id="{045538B1-7211-C2E1-3D10-0EC21CCDFE8B}"/>
              </a:ext>
            </a:extLst>
          </p:cNvPr>
          <p:cNvGrpSpPr/>
          <p:nvPr/>
        </p:nvGrpSpPr>
        <p:grpSpPr>
          <a:xfrm>
            <a:off x="3268846" y="4750577"/>
            <a:ext cx="3918473" cy="445667"/>
            <a:chOff x="3268846" y="4750577"/>
            <a:chExt cx="3918473" cy="445667"/>
          </a:xfrm>
        </p:grpSpPr>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09/27/21</a:t>
              </a:r>
              <a:endParaRPr lang="en-US" sz="22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10/24/21</a:t>
              </a:r>
              <a:endParaRPr lang="en-US" sz="2200" b="1" dirty="0">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892514" y="4750577"/>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06/30/22</a:t>
              </a:r>
              <a:endParaRPr lang="en-US" sz="2200" b="1" dirty="0">
                <a:cs typeface="Calibri"/>
              </a:endParaRPr>
            </a:p>
          </p:txBody>
        </p:sp>
      </p:grpSp>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9/25/22</a:t>
            </a:r>
            <a:endParaRPr lang="en-US" sz="2200" b="1" dirty="0">
              <a:cs typeface="Calibri"/>
            </a:endParaRPr>
          </a:p>
        </p:txBody>
      </p:sp>
      <p:sp>
        <p:nvSpPr>
          <p:cNvPr id="35" name="Text Placeholder 34">
            <a:extLst>
              <a:ext uri="{FF2B5EF4-FFF2-40B4-BE49-F238E27FC236}">
                <a16:creationId xmlns:a16="http://schemas.microsoft.com/office/drawing/2014/main" id="{37D3D7D9-E258-9694-7BC6-90844E81D825}"/>
              </a:ext>
            </a:extLst>
          </p:cNvPr>
          <p:cNvSpPr>
            <a:spLocks noGrp="1"/>
          </p:cNvSpPr>
          <p:nvPr>
            <p:ph type="body" sz="quarter" idx="13"/>
          </p:nvPr>
        </p:nvSpPr>
        <p:spPr>
          <a:xfrm>
            <a:off x="691516" y="6634975"/>
            <a:ext cx="8675370" cy="568890"/>
          </a:xfrm>
        </p:spPr>
        <p:txBody>
          <a:bodyPr>
            <a:noAutofit/>
          </a:bodyPr>
          <a:lstStyle/>
          <a:p>
            <a:r>
              <a:rPr lang="en-US" sz="1800" dirty="0"/>
              <a:t>MMR #1: 2 days before the 1st birthday (4-day grace period)</a:t>
            </a:r>
          </a:p>
        </p:txBody>
      </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11</a:t>
            </a:fld>
            <a:endParaRPr lang="en-US" dirty="0"/>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26458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a:t>Has All Required Vaccine Doses: Unconditional</a:t>
            </a:r>
          </a:p>
        </p:txBody>
      </p:sp>
      <p:grpSp>
        <p:nvGrpSpPr>
          <p:cNvPr id="54" name="Group 53" descr="Green circle with check mark">
            <a:extLst>
              <a:ext uri="{FF2B5EF4-FFF2-40B4-BE49-F238E27FC236}">
                <a16:creationId xmlns:a16="http://schemas.microsoft.com/office/drawing/2014/main" id="{93D85BB5-10F4-AD40-2CDB-76B6613A2306}"/>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529A03C5-6730-00A8-3F8F-DF3822648C4F}"/>
                </a:ext>
                <a:ext uri="{C183D7F6-B498-43B3-948B-1728B52AA6E4}">
                  <adec:decorative xmlns:adec="http://schemas.microsoft.com/office/drawing/2017/decorative" val="1"/>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8A726ABB-11AB-1D22-B4E0-863A1F628A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Sample information for a student with unconditional admission is filled in.">
            <a:extLst>
              <a:ext uri="{FF2B5EF4-FFF2-40B4-BE49-F238E27FC236}">
                <a16:creationId xmlns:a16="http://schemas.microsoft.com/office/drawing/2014/main" id="{C7DE9963-52E0-8CA7-7EB9-B848FE9FFD85}"/>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2" name="Group 1" descr="Student information section, including Pupil Name, Statewide Student Identifier, Birthdate, name of parent/guardian, gender, ethnicity, and race.">
            <a:extLst>
              <a:ext uri="{FF2B5EF4-FFF2-40B4-BE49-F238E27FC236}">
                <a16:creationId xmlns:a16="http://schemas.microsoft.com/office/drawing/2014/main" id="{C2B4C607-1832-4CF3-32A1-27B62070D0F2}"/>
              </a:ext>
            </a:extLst>
          </p:cNvPr>
          <p:cNvGrpSpPr/>
          <p:nvPr/>
        </p:nvGrpSpPr>
        <p:grpSpPr>
          <a:xfrm>
            <a:off x="448734" y="1359512"/>
            <a:ext cx="7234581" cy="947470"/>
            <a:chOff x="448734" y="1359512"/>
            <a:chExt cx="7234581" cy="947470"/>
          </a:xfrm>
        </p:grpSpPr>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One,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One,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09/27/2021</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968428"/>
              <a:ext cx="338482" cy="338554"/>
            </a:xfrm>
            <a:prstGeom prst="rect">
              <a:avLst/>
            </a:prstGeom>
            <a:noFill/>
          </p:spPr>
          <p:txBody>
            <a:bodyPr wrap="square" rtlCol="0">
              <a:spAutoFit/>
            </a:bodyPr>
            <a:lstStyle/>
            <a:p>
              <a:pPr algn="l"/>
              <a:r>
                <a:rPr lang="en-US" sz="1600" b="1"/>
                <a:t>X</a:t>
              </a:r>
            </a:p>
          </p:txBody>
        </p:sp>
      </p:grpSp>
      <p:grpSp>
        <p:nvGrpSpPr>
          <p:cNvPr id="26" name="Group 25" descr="IPV/OPV (Polio) vaccine with the following dates given:">
            <a:extLst>
              <a:ext uri="{FF2B5EF4-FFF2-40B4-BE49-F238E27FC236}">
                <a16:creationId xmlns:a16="http://schemas.microsoft.com/office/drawing/2014/main" id="{F7E478AC-8E95-8C2E-44F3-A4A97B23B44A}"/>
              </a:ext>
            </a:extLst>
          </p:cNvPr>
          <p:cNvGrpSpPr/>
          <p:nvPr/>
        </p:nvGrpSpPr>
        <p:grpSpPr>
          <a:xfrm>
            <a:off x="2286286" y="2806060"/>
            <a:ext cx="2733397" cy="297197"/>
            <a:chOff x="2286286" y="2806060"/>
            <a:chExt cx="2733397" cy="297197"/>
          </a:xfrm>
        </p:grpSpPr>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11/27/21</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04/29/22</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04/08/23</a:t>
              </a:r>
            </a:p>
          </p:txBody>
        </p:sp>
      </p:grpSp>
      <p:grpSp>
        <p:nvGrpSpPr>
          <p:cNvPr id="27" name="Group 26" descr="DTap/DTP or Tdap/Td (Diphtheria, Tetanus, Pertussis) vaccine with the following dates given. Note fourth dose given at age 4 years:">
            <a:extLst>
              <a:ext uri="{FF2B5EF4-FFF2-40B4-BE49-F238E27FC236}">
                <a16:creationId xmlns:a16="http://schemas.microsoft.com/office/drawing/2014/main" id="{76E2DCD5-38B0-1B30-DF03-DA7CA1ABEE99}"/>
              </a:ext>
            </a:extLst>
          </p:cNvPr>
          <p:cNvGrpSpPr/>
          <p:nvPr/>
        </p:nvGrpSpPr>
        <p:grpSpPr>
          <a:xfrm>
            <a:off x="2252193" y="3259526"/>
            <a:ext cx="3605072" cy="273495"/>
            <a:chOff x="2252193" y="3259526"/>
            <a:chExt cx="3605072" cy="273495"/>
          </a:xfrm>
        </p:grpSpPr>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11/27/21</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01/28/22</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04/29/22</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04/08/23</a:t>
              </a:r>
            </a:p>
          </p:txBody>
        </p:sp>
      </p:grpSp>
      <p:grpSp>
        <p:nvGrpSpPr>
          <p:cNvPr id="28" name="Group 27" descr="MMR (Measles, Mumps, Rubella) vaccine with the following dates given. Note first dose given at age 11 months:">
            <a:extLst>
              <a:ext uri="{FF2B5EF4-FFF2-40B4-BE49-F238E27FC236}">
                <a16:creationId xmlns:a16="http://schemas.microsoft.com/office/drawing/2014/main" id="{2543291B-2CC4-F83A-85C7-5500002FA2D0}"/>
              </a:ext>
            </a:extLst>
          </p:cNvPr>
          <p:cNvGrpSpPr/>
          <p:nvPr/>
        </p:nvGrpSpPr>
        <p:grpSpPr>
          <a:xfrm>
            <a:off x="2275871" y="3775603"/>
            <a:ext cx="934776" cy="427226"/>
            <a:chOff x="2275871" y="3775603"/>
            <a:chExt cx="934776" cy="427226"/>
          </a:xfrm>
        </p:grpSpPr>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9/25/22</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a:t>
              </a:r>
            </a:p>
          </p:txBody>
        </p:sp>
      </p:grpSp>
      <p:grpSp>
        <p:nvGrpSpPr>
          <p:cNvPr id="29" name="Group 28" descr="Hib (Haemophilus influnzae type B) vaccine with the following dates given. ">
            <a:extLst>
              <a:ext uri="{FF2B5EF4-FFF2-40B4-BE49-F238E27FC236}">
                <a16:creationId xmlns:a16="http://schemas.microsoft.com/office/drawing/2014/main" id="{EA97934F-FBA8-EB82-D4B8-2456A21114D8}"/>
              </a:ext>
            </a:extLst>
          </p:cNvPr>
          <p:cNvGrpSpPr/>
          <p:nvPr/>
        </p:nvGrpSpPr>
        <p:grpSpPr>
          <a:xfrm>
            <a:off x="2267958" y="4217952"/>
            <a:ext cx="3637606" cy="287377"/>
            <a:chOff x="2267958" y="4217952"/>
            <a:chExt cx="3637606" cy="287377"/>
          </a:xfrm>
        </p:grpSpPr>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11/27/21</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01/28/22</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04/29/22</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10/11/22</a:t>
              </a:r>
              <a:endParaRPr lang="en-US" sz="1400" dirty="0">
                <a:cs typeface="Calibri"/>
              </a:endParaRPr>
            </a:p>
            <a:p>
              <a:pPr algn="ctr"/>
              <a:endParaRPr lang="en-US" sz="1400" b="1" dirty="0">
                <a:cs typeface="Calibri"/>
              </a:endParaRPr>
            </a:p>
          </p:txBody>
        </p:sp>
      </p:grpSp>
      <p:grpSp>
        <p:nvGrpSpPr>
          <p:cNvPr id="30" name="Group 29" descr="Hep B (Hepatitis B) vaccine with the following dates given. ">
            <a:extLst>
              <a:ext uri="{FF2B5EF4-FFF2-40B4-BE49-F238E27FC236}">
                <a16:creationId xmlns:a16="http://schemas.microsoft.com/office/drawing/2014/main" id="{2DA7DED0-E604-A992-80A6-0CA48FC75A6E}"/>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09/27/21</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10/24/21</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06/30/22</a:t>
              </a:r>
            </a:p>
          </p:txBody>
        </p:sp>
      </p:grpSp>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9/25/22</a:t>
            </a:r>
          </a:p>
        </p:txBody>
      </p:sp>
      <p:sp>
        <p:nvSpPr>
          <p:cNvPr id="45" name="Rounded Rectangle 44" descr="Highlight on Status of Requirements TK/K-12 row.">
            <a:extLst>
              <a:ext uri="{FF2B5EF4-FFF2-40B4-BE49-F238E27FC236}">
                <a16:creationId xmlns:a16="http://schemas.microsoft.com/office/drawing/2014/main" id="{FC287E07-79C6-1758-0DFF-F8111F879216}"/>
              </a:ext>
              <a:ext uri="{C183D7F6-B498-43B3-948B-1728B52AA6E4}">
                <adec:decorative xmlns:adec="http://schemas.microsoft.com/office/drawing/2017/decorative" val="0"/>
              </a:ext>
            </a:extLst>
          </p:cNvPr>
          <p:cNvSpPr/>
          <p:nvPr/>
        </p:nvSpPr>
        <p:spPr>
          <a:xfrm>
            <a:off x="342901" y="6205641"/>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5" name="Group 34" descr="Includes staff initials, has all required doses selected and date requirements met">
            <a:extLst>
              <a:ext uri="{FF2B5EF4-FFF2-40B4-BE49-F238E27FC236}">
                <a16:creationId xmlns:a16="http://schemas.microsoft.com/office/drawing/2014/main" id="{6870BC0A-52BD-C746-236E-454549DF7F7F}"/>
              </a:ext>
            </a:extLst>
          </p:cNvPr>
          <p:cNvGrpSpPr/>
          <p:nvPr/>
        </p:nvGrpSpPr>
        <p:grpSpPr>
          <a:xfrm>
            <a:off x="2128008" y="6261472"/>
            <a:ext cx="7662927" cy="340835"/>
            <a:chOff x="2128008" y="6658692"/>
            <a:chExt cx="7662927" cy="340835"/>
          </a:xfrm>
        </p:grpSpPr>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AC</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61276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2</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Admission at 4 years old</a:t>
            </a:r>
            <a:endParaRPr lang="en-US" sz="4000" dirty="0"/>
          </a:p>
        </p:txBody>
      </p:sp>
    </p:spTree>
    <p:extLst>
      <p:ext uri="{BB962C8B-B14F-4D97-AF65-F5344CB8AC3E}">
        <p14:creationId xmlns:p14="http://schemas.microsoft.com/office/powerpoint/2010/main" val="363166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p:txBody>
          <a:bodyPr/>
          <a:lstStyle/>
          <a:p>
            <a:r>
              <a:rPr lang="en-US"/>
              <a:t>Student 2 (PME)</a:t>
            </a:r>
          </a:p>
        </p:txBody>
      </p:sp>
      <p:sp>
        <p:nvSpPr>
          <p:cNvPr id="4" name="Text Placeholder 3">
            <a:extLst>
              <a:ext uri="{FF2B5EF4-FFF2-40B4-BE49-F238E27FC236}">
                <a16:creationId xmlns:a16="http://schemas.microsoft.com/office/drawing/2014/main" id="{6CB9D74E-3779-C9AB-EDDE-04385D98D0E9}"/>
              </a:ext>
            </a:extLst>
          </p:cNvPr>
          <p:cNvSpPr>
            <a:spLocks noGrp="1"/>
          </p:cNvSpPr>
          <p:nvPr>
            <p:ph type="body" sz="quarter" idx="14"/>
          </p:nvPr>
        </p:nvSpPr>
        <p:spPr>
          <a:xfrm>
            <a:off x="691514" y="1287706"/>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Permanent Medical Exemption</a:t>
            </a:r>
            <a:endParaRPr lang="en-US" sz="2400">
              <a:ea typeface="Tahoma"/>
            </a:endParaRPr>
          </a:p>
        </p:txBody>
      </p:sp>
      <p:pic>
        <p:nvPicPr>
          <p:cNvPr id="10" name="Picture 9">
            <a:extLst>
              <a:ext uri="{FF2B5EF4-FFF2-40B4-BE49-F238E27FC236}">
                <a16:creationId xmlns:a16="http://schemas.microsoft.com/office/drawing/2014/main" id="{33573795-2783-025D-8D53-31AFC722B4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5904" y="2049679"/>
            <a:ext cx="7772400" cy="5512663"/>
          </a:xfrm>
          <a:prstGeom prst="rect">
            <a:avLst/>
          </a:prstGeom>
        </p:spPr>
      </p:pic>
      <p:sp>
        <p:nvSpPr>
          <p:cNvPr id="11" name="Rounded Rectangle 10" descr="Date M E issued">
            <a:extLst>
              <a:ext uri="{FF2B5EF4-FFF2-40B4-BE49-F238E27FC236}">
                <a16:creationId xmlns:a16="http://schemas.microsoft.com/office/drawing/2014/main" id="{9F2C3B49-FED9-604D-3AF4-723237ACEC03}"/>
              </a:ext>
              <a:ext uri="{C183D7F6-B498-43B3-948B-1728B52AA6E4}">
                <adec:decorative xmlns:adec="http://schemas.microsoft.com/office/drawing/2017/decorative" val="0"/>
              </a:ext>
            </a:extLst>
          </p:cNvPr>
          <p:cNvSpPr/>
          <p:nvPr/>
        </p:nvSpPr>
        <p:spPr>
          <a:xfrm>
            <a:off x="5952456" y="2614875"/>
            <a:ext cx="2298818" cy="47927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 Placeholder 8">
            <a:extLst>
              <a:ext uri="{FF2B5EF4-FFF2-40B4-BE49-F238E27FC236}">
                <a16:creationId xmlns:a16="http://schemas.microsoft.com/office/drawing/2014/main" id="{E0B8BEE0-9BC5-7971-DFF4-F4BA7CD10E29}"/>
              </a:ext>
            </a:extLst>
          </p:cNvPr>
          <p:cNvSpPr txBox="1">
            <a:spLocks/>
          </p:cNvSpPr>
          <p:nvPr/>
        </p:nvSpPr>
        <p:spPr>
          <a:xfrm>
            <a:off x="7203085" y="2678093"/>
            <a:ext cx="1404366"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8/15/24</a:t>
            </a:r>
          </a:p>
        </p:txBody>
      </p:sp>
      <p:sp>
        <p:nvSpPr>
          <p:cNvPr id="12" name="Rounded Rectangle 11" descr="Child's Information: space for child's name, date of birth, parent/guardian name, and school/child care facility">
            <a:extLst>
              <a:ext uri="{FF2B5EF4-FFF2-40B4-BE49-F238E27FC236}">
                <a16:creationId xmlns:a16="http://schemas.microsoft.com/office/drawing/2014/main" id="{E9BF8007-E8AE-77C6-050F-71C9495EFA4A}"/>
              </a:ext>
              <a:ext uri="{C183D7F6-B498-43B3-948B-1728B52AA6E4}">
                <adec:decorative xmlns:adec="http://schemas.microsoft.com/office/drawing/2017/decorative" val="0"/>
              </a:ext>
            </a:extLst>
          </p:cNvPr>
          <p:cNvSpPr/>
          <p:nvPr/>
        </p:nvSpPr>
        <p:spPr>
          <a:xfrm>
            <a:off x="1585148" y="3857914"/>
            <a:ext cx="6942164" cy="1437986"/>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 Placeholder 8">
            <a:extLst>
              <a:ext uri="{FF2B5EF4-FFF2-40B4-BE49-F238E27FC236}">
                <a16:creationId xmlns:a16="http://schemas.microsoft.com/office/drawing/2014/main" id="{1C3B5DBA-D1C6-AB60-D3B4-49CBA872DA16}"/>
              </a:ext>
            </a:extLst>
          </p:cNvPr>
          <p:cNvSpPr txBox="1">
            <a:spLocks/>
          </p:cNvSpPr>
          <p:nvPr/>
        </p:nvSpPr>
        <p:spPr>
          <a:xfrm>
            <a:off x="2696614" y="3888500"/>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Two</a:t>
            </a:r>
          </a:p>
        </p:txBody>
      </p:sp>
      <p:sp>
        <p:nvSpPr>
          <p:cNvPr id="7" name="Text Placeholder 8">
            <a:extLst>
              <a:ext uri="{FF2B5EF4-FFF2-40B4-BE49-F238E27FC236}">
                <a16:creationId xmlns:a16="http://schemas.microsoft.com/office/drawing/2014/main" id="{5B26EAAC-63BF-B9F4-92B4-5B7E35D6CDE1}"/>
              </a:ext>
            </a:extLst>
          </p:cNvPr>
          <p:cNvSpPr txBox="1">
            <a:spLocks/>
          </p:cNvSpPr>
          <p:nvPr/>
        </p:nvSpPr>
        <p:spPr>
          <a:xfrm>
            <a:off x="7016408" y="3889722"/>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04/21/2020</a:t>
            </a:r>
          </a:p>
        </p:txBody>
      </p:sp>
      <p:sp>
        <p:nvSpPr>
          <p:cNvPr id="8" name="Text Placeholder 8">
            <a:extLst>
              <a:ext uri="{FF2B5EF4-FFF2-40B4-BE49-F238E27FC236}">
                <a16:creationId xmlns:a16="http://schemas.microsoft.com/office/drawing/2014/main" id="{3682769A-5936-251D-3D74-731581549B97}"/>
              </a:ext>
            </a:extLst>
          </p:cNvPr>
          <p:cNvSpPr txBox="1">
            <a:spLocks/>
          </p:cNvSpPr>
          <p:nvPr/>
        </p:nvSpPr>
        <p:spPr>
          <a:xfrm>
            <a:off x="2944376" y="4251041"/>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Two</a:t>
            </a:r>
          </a:p>
        </p:txBody>
      </p:sp>
      <p:sp>
        <p:nvSpPr>
          <p:cNvPr id="9" name="Text Placeholder 8">
            <a:extLst>
              <a:ext uri="{FF2B5EF4-FFF2-40B4-BE49-F238E27FC236}">
                <a16:creationId xmlns:a16="http://schemas.microsoft.com/office/drawing/2014/main" id="{D9641929-5418-AD22-BDF7-AF1C33159B4F}"/>
              </a:ext>
            </a:extLst>
          </p:cNvPr>
          <p:cNvSpPr txBox="1">
            <a:spLocks/>
          </p:cNvSpPr>
          <p:nvPr/>
        </p:nvSpPr>
        <p:spPr>
          <a:xfrm>
            <a:off x="3591915" y="4588182"/>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100" b="1" dirty="0"/>
              <a:t>Happy Kids Preschool</a:t>
            </a:r>
            <a:br>
              <a:rPr lang="en-US" sz="2100" b="1" dirty="0"/>
            </a:br>
            <a:r>
              <a:rPr lang="en-US" sz="2100" dirty="0"/>
              <a:t>(1234567)</a:t>
            </a:r>
          </a:p>
        </p:txBody>
      </p:sp>
      <p:sp>
        <p:nvSpPr>
          <p:cNvPr id="24" name="Rounded Rectangle 23" descr="Child's Information: space for child's name, date of birth, parent/guardian name, and school/child care facility">
            <a:extLst>
              <a:ext uri="{FF2B5EF4-FFF2-40B4-BE49-F238E27FC236}">
                <a16:creationId xmlns:a16="http://schemas.microsoft.com/office/drawing/2014/main" id="{D0DE472C-2CC7-25B1-51E8-83F1E75355EC}"/>
              </a:ext>
              <a:ext uri="{C183D7F6-B498-43B3-948B-1728B52AA6E4}">
                <adec:decorative xmlns:adec="http://schemas.microsoft.com/office/drawing/2017/decorative" val="0"/>
              </a:ext>
            </a:extLst>
          </p:cNvPr>
          <p:cNvSpPr/>
          <p:nvPr/>
        </p:nvSpPr>
        <p:spPr>
          <a:xfrm>
            <a:off x="5846713" y="5295900"/>
            <a:ext cx="2287194" cy="32004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2" name="Text Placeholder 8">
            <a:extLst>
              <a:ext uri="{FF2B5EF4-FFF2-40B4-BE49-F238E27FC236}">
                <a16:creationId xmlns:a16="http://schemas.microsoft.com/office/drawing/2014/main" id="{FB539594-7E55-E11C-FDF3-35BFBC0C0935}"/>
              </a:ext>
            </a:extLst>
          </p:cNvPr>
          <p:cNvSpPr txBox="1">
            <a:spLocks/>
          </p:cNvSpPr>
          <p:nvPr/>
        </p:nvSpPr>
        <p:spPr>
          <a:xfrm>
            <a:off x="5794744" y="5285268"/>
            <a:ext cx="2456529"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000" dirty="0"/>
              <a:t>Child Care/Preschool</a:t>
            </a:r>
          </a:p>
        </p:txBody>
      </p:sp>
      <p:sp>
        <p:nvSpPr>
          <p:cNvPr id="14" name="Rounded Rectangle 13" descr="Exempt Vaccines: Highlighte information Varicella">
            <a:extLst>
              <a:ext uri="{FF2B5EF4-FFF2-40B4-BE49-F238E27FC236}">
                <a16:creationId xmlns:a16="http://schemas.microsoft.com/office/drawing/2014/main" id="{311C4DC5-DF5C-2290-CB37-01961750A142}"/>
              </a:ext>
              <a:ext uri="{C183D7F6-B498-43B3-948B-1728B52AA6E4}">
                <adec:decorative xmlns:adec="http://schemas.microsoft.com/office/drawing/2017/decorative" val="0"/>
              </a:ext>
            </a:extLst>
          </p:cNvPr>
          <p:cNvSpPr/>
          <p:nvPr/>
        </p:nvSpPr>
        <p:spPr>
          <a:xfrm>
            <a:off x="1678804" y="6255782"/>
            <a:ext cx="1369945" cy="55455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18" name="Text Placeholder 8">
            <a:extLst>
              <a:ext uri="{FF2B5EF4-FFF2-40B4-BE49-F238E27FC236}">
                <a16:creationId xmlns:a16="http://schemas.microsoft.com/office/drawing/2014/main" id="{AEBBFA8E-EC03-41D4-522A-804CEE1BEB0A}"/>
              </a:ext>
            </a:extLst>
          </p:cNvPr>
          <p:cNvSpPr txBox="1">
            <a:spLocks/>
          </p:cNvSpPr>
          <p:nvPr/>
        </p:nvSpPr>
        <p:spPr>
          <a:xfrm>
            <a:off x="1734762" y="6330661"/>
            <a:ext cx="1369945" cy="4848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000" dirty="0"/>
              <a:t>Varicella</a:t>
            </a:r>
          </a:p>
        </p:txBody>
      </p:sp>
      <p:sp>
        <p:nvSpPr>
          <p:cNvPr id="19" name="Text Placeholder 8">
            <a:extLst>
              <a:ext uri="{FF2B5EF4-FFF2-40B4-BE49-F238E27FC236}">
                <a16:creationId xmlns:a16="http://schemas.microsoft.com/office/drawing/2014/main" id="{20B05569-2E1F-F1F5-172F-639988E1D7BA}"/>
              </a:ext>
            </a:extLst>
          </p:cNvPr>
          <p:cNvSpPr txBox="1">
            <a:spLocks/>
          </p:cNvSpPr>
          <p:nvPr/>
        </p:nvSpPr>
        <p:spPr>
          <a:xfrm>
            <a:off x="3094074" y="6329494"/>
            <a:ext cx="2690038" cy="4848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000" dirty="0"/>
              <a:t>Had chickenpox disease</a:t>
            </a:r>
          </a:p>
        </p:txBody>
      </p:sp>
      <p:sp>
        <p:nvSpPr>
          <p:cNvPr id="20" name="Text Placeholder 8">
            <a:extLst>
              <a:ext uri="{FF2B5EF4-FFF2-40B4-BE49-F238E27FC236}">
                <a16:creationId xmlns:a16="http://schemas.microsoft.com/office/drawing/2014/main" id="{C574BF3B-F3FD-45C6-060E-B96EA62E43A9}"/>
              </a:ext>
            </a:extLst>
          </p:cNvPr>
          <p:cNvSpPr txBox="1">
            <a:spLocks/>
          </p:cNvSpPr>
          <p:nvPr/>
        </p:nvSpPr>
        <p:spPr>
          <a:xfrm>
            <a:off x="5723974" y="6325528"/>
            <a:ext cx="1218003" cy="4848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1800" dirty="0"/>
              <a:t>Permanent</a:t>
            </a:r>
          </a:p>
        </p:txBody>
      </p:sp>
      <p:sp>
        <p:nvSpPr>
          <p:cNvPr id="21" name="Text Placeholder 8">
            <a:extLst>
              <a:ext uri="{FF2B5EF4-FFF2-40B4-BE49-F238E27FC236}">
                <a16:creationId xmlns:a16="http://schemas.microsoft.com/office/drawing/2014/main" id="{A0D29D94-26D2-5CCA-5AB3-9A621B311933}"/>
              </a:ext>
            </a:extLst>
          </p:cNvPr>
          <p:cNvSpPr txBox="1">
            <a:spLocks/>
          </p:cNvSpPr>
          <p:nvPr/>
        </p:nvSpPr>
        <p:spPr>
          <a:xfrm>
            <a:off x="6935236" y="6272867"/>
            <a:ext cx="1814667" cy="4848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ts val="2000"/>
              </a:lnSpc>
              <a:spcBef>
                <a:spcPts val="0"/>
              </a:spcBef>
            </a:pPr>
            <a:r>
              <a:rPr lang="en-US" sz="2000" dirty="0"/>
              <a:t>End of Child Care/Preschool</a:t>
            </a:r>
          </a:p>
        </p:txBody>
      </p:sp>
      <p:sp>
        <p:nvSpPr>
          <p:cNvPr id="23" name="Rounded Rectangle 22" descr="Exempt Vaccines: Highlighte information Varicella">
            <a:extLst>
              <a:ext uri="{FF2B5EF4-FFF2-40B4-BE49-F238E27FC236}">
                <a16:creationId xmlns:a16="http://schemas.microsoft.com/office/drawing/2014/main" id="{941DECB0-0406-FD44-2FB0-BE6F3DD1734D}"/>
              </a:ext>
              <a:ext uri="{C183D7F6-B498-43B3-948B-1728B52AA6E4}">
                <adec:decorative xmlns:adec="http://schemas.microsoft.com/office/drawing/2017/decorative" val="0"/>
              </a:ext>
            </a:extLst>
          </p:cNvPr>
          <p:cNvSpPr/>
          <p:nvPr/>
        </p:nvSpPr>
        <p:spPr>
          <a:xfrm>
            <a:off x="6901974" y="6255873"/>
            <a:ext cx="1773302" cy="55455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16" name="TextBox 15">
            <a:extLst>
              <a:ext uri="{FF2B5EF4-FFF2-40B4-BE49-F238E27FC236}">
                <a16:creationId xmlns:a16="http://schemas.microsoft.com/office/drawing/2014/main" id="{41A647FB-CF75-A494-4D36-38E988E3AF6E}"/>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0573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27263AE-27E8-EA50-1969-FAFD31594431}"/>
              </a:ext>
            </a:extLst>
          </p:cNvPr>
          <p:cNvSpPr txBox="1">
            <a:spLocks noGrp="1"/>
          </p:cNvSpPr>
          <p:nvPr>
            <p:ph type="title" idx="4294967295"/>
          </p:nvPr>
        </p:nvSpPr>
        <p:spPr>
          <a:xfrm>
            <a:off x="185600" y="141730"/>
            <a:ext cx="9546228"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mj-ea"/>
                <a:cs typeface="+mj-cs"/>
              </a:rPr>
              <a:t>(page 1) Birth date: 04/21/2020</a:t>
            </a:r>
          </a:p>
        </p:txBody>
      </p:sp>
      <p:sp>
        <p:nvSpPr>
          <p:cNvPr id="98" name="TextBox 97">
            <a:extLst>
              <a:ext uri="{FF2B5EF4-FFF2-40B4-BE49-F238E27FC236}">
                <a16:creationId xmlns:a16="http://schemas.microsoft.com/office/drawing/2014/main" id="{5CB8C1B9-B02C-BBEA-86D9-6FD0335E9D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graphicFrame>
        <p:nvGraphicFramePr>
          <p:cNvPr id="7" name="Table 6">
            <a:extLst>
              <a:ext uri="{FF2B5EF4-FFF2-40B4-BE49-F238E27FC236}">
                <a16:creationId xmlns:a16="http://schemas.microsoft.com/office/drawing/2014/main" id="{458B766B-207E-8DDA-4137-B11113F69F5D}"/>
              </a:ext>
            </a:extLst>
          </p:cNvPr>
          <p:cNvGraphicFramePr>
            <a:graphicFrameLocks noGrp="1"/>
          </p:cNvGraphicFramePr>
          <p:nvPr>
            <p:extLst>
              <p:ext uri="{D42A27DB-BD31-4B8C-83A1-F6EECF244321}">
                <p14:modId xmlns:p14="http://schemas.microsoft.com/office/powerpoint/2010/main" val="1945035251"/>
              </p:ext>
            </p:extLst>
          </p:nvPr>
        </p:nvGraphicFramePr>
        <p:xfrm>
          <a:off x="326571" y="649126"/>
          <a:ext cx="9405257" cy="6888228"/>
        </p:xfrm>
        <a:graphic>
          <a:graphicData uri="http://schemas.openxmlformats.org/drawingml/2006/table">
            <a:tbl>
              <a:tblPr firstRow="1" firstCol="1" bandRow="1"/>
              <a:tblGrid>
                <a:gridCol w="1083129">
                  <a:extLst>
                    <a:ext uri="{9D8B030D-6E8A-4147-A177-3AD203B41FA5}">
                      <a16:colId xmlns:a16="http://schemas.microsoft.com/office/drawing/2014/main" val="2752199515"/>
                    </a:ext>
                  </a:extLst>
                </a:gridCol>
                <a:gridCol w="723900">
                  <a:extLst>
                    <a:ext uri="{9D8B030D-6E8A-4147-A177-3AD203B41FA5}">
                      <a16:colId xmlns:a16="http://schemas.microsoft.com/office/drawing/2014/main" val="2026319176"/>
                    </a:ext>
                  </a:extLst>
                </a:gridCol>
                <a:gridCol w="1584760">
                  <a:extLst>
                    <a:ext uri="{9D8B030D-6E8A-4147-A177-3AD203B41FA5}">
                      <a16:colId xmlns:a16="http://schemas.microsoft.com/office/drawing/2014/main" val="2886738931"/>
                    </a:ext>
                  </a:extLst>
                </a:gridCol>
                <a:gridCol w="1463240">
                  <a:extLst>
                    <a:ext uri="{9D8B030D-6E8A-4147-A177-3AD203B41FA5}">
                      <a16:colId xmlns:a16="http://schemas.microsoft.com/office/drawing/2014/main" val="3604176101"/>
                    </a:ext>
                  </a:extLst>
                </a:gridCol>
                <a:gridCol w="1809350">
                  <a:extLst>
                    <a:ext uri="{9D8B030D-6E8A-4147-A177-3AD203B41FA5}">
                      <a16:colId xmlns:a16="http://schemas.microsoft.com/office/drawing/2014/main" val="3090677696"/>
                    </a:ext>
                  </a:extLst>
                </a:gridCol>
                <a:gridCol w="2740878">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12/01/2021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7mo 10d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6mo 29d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08/30/2023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3yrs 4mo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08/22/2020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11/23/2020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7mo 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11/02/2021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6mo 12d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Deptacel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05/15/2024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4yrs 24d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Kinrix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04/21/2022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0mo 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10/26/2022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6mo 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04/21/2020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0mo 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01/24/2021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9mo 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946053"/>
                  </a:ext>
                </a:extLst>
              </a:tr>
              <a:tr h="389947">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08/22/2020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98076"/>
                  </a:ext>
                </a:extLst>
              </a:tr>
              <a:tr h="389947">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11/23/2020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7mo 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099760"/>
                  </a:ext>
                </a:extLst>
              </a:tr>
            </a:tbl>
          </a:graphicData>
        </a:graphic>
      </p:graphicFrame>
    </p:spTree>
    <p:extLst>
      <p:ext uri="{BB962C8B-B14F-4D97-AF65-F5344CB8AC3E}">
        <p14:creationId xmlns:p14="http://schemas.microsoft.com/office/powerpoint/2010/main" val="150077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8776-1FD2-830A-3EE1-ED972588B787}"/>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B94BD9B0-EBA4-9180-26A3-8419AEC40569}"/>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(page 2)</a:t>
            </a:r>
          </a:p>
        </p:txBody>
      </p:sp>
      <p:sp>
        <p:nvSpPr>
          <p:cNvPr id="98" name="TextBox 97">
            <a:extLst>
              <a:ext uri="{FF2B5EF4-FFF2-40B4-BE49-F238E27FC236}">
                <a16:creationId xmlns:a16="http://schemas.microsoft.com/office/drawing/2014/main" id="{8158AB0F-1711-83F2-3B33-B7D36D1F5899}"/>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graphicFrame>
        <p:nvGraphicFramePr>
          <p:cNvPr id="14" name="Table 13">
            <a:extLst>
              <a:ext uri="{FF2B5EF4-FFF2-40B4-BE49-F238E27FC236}">
                <a16:creationId xmlns:a16="http://schemas.microsoft.com/office/drawing/2014/main" id="{612860ED-3F7D-995E-248E-791A412B5E31}"/>
              </a:ext>
            </a:extLst>
          </p:cNvPr>
          <p:cNvGraphicFramePr>
            <a:graphicFrameLocks noGrp="1"/>
          </p:cNvGraphicFramePr>
          <p:nvPr>
            <p:extLst>
              <p:ext uri="{D42A27DB-BD31-4B8C-83A1-F6EECF244321}">
                <p14:modId xmlns:p14="http://schemas.microsoft.com/office/powerpoint/2010/main" val="2208874666"/>
              </p:ext>
            </p:extLst>
          </p:nvPr>
        </p:nvGraphicFramePr>
        <p:xfrm>
          <a:off x="326571" y="1056558"/>
          <a:ext cx="9405257" cy="6483983"/>
        </p:xfrm>
        <a:graphic>
          <a:graphicData uri="http://schemas.openxmlformats.org/drawingml/2006/table">
            <a:tbl>
              <a:tblPr firstRow="1" firstCol="1" bandRow="1"/>
              <a:tblGrid>
                <a:gridCol w="882533">
                  <a:extLst>
                    <a:ext uri="{9D8B030D-6E8A-4147-A177-3AD203B41FA5}">
                      <a16:colId xmlns:a16="http://schemas.microsoft.com/office/drawing/2014/main" val="2752199515"/>
                    </a:ext>
                  </a:extLst>
                </a:gridCol>
                <a:gridCol w="810268">
                  <a:extLst>
                    <a:ext uri="{9D8B030D-6E8A-4147-A177-3AD203B41FA5}">
                      <a16:colId xmlns:a16="http://schemas.microsoft.com/office/drawing/2014/main" val="2026319176"/>
                    </a:ext>
                  </a:extLst>
                </a:gridCol>
                <a:gridCol w="1654270">
                  <a:extLst>
                    <a:ext uri="{9D8B030D-6E8A-4147-A177-3AD203B41FA5}">
                      <a16:colId xmlns:a16="http://schemas.microsoft.com/office/drawing/2014/main" val="2886738931"/>
                    </a:ext>
                  </a:extLst>
                </a:gridCol>
                <a:gridCol w="1556084">
                  <a:extLst>
                    <a:ext uri="{9D8B030D-6E8A-4147-A177-3AD203B41FA5}">
                      <a16:colId xmlns:a16="http://schemas.microsoft.com/office/drawing/2014/main" val="3604176101"/>
                    </a:ext>
                  </a:extLst>
                </a:gridCol>
                <a:gridCol w="1844842">
                  <a:extLst>
                    <a:ext uri="{9D8B030D-6E8A-4147-A177-3AD203B41FA5}">
                      <a16:colId xmlns:a16="http://schemas.microsoft.com/office/drawing/2014/main" val="3090677696"/>
                    </a:ext>
                  </a:extLst>
                </a:gridCol>
                <a:gridCol w="26572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05/06/2021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0mo 15d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41517"/>
                  </a:ext>
                </a:extLst>
              </a:tr>
              <a:tr h="375649">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05/06/2021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1yrs 0mo 15d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t>MMR-II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05/15/2024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4yrs 0mo 24d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t>MMR-II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08500"/>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Prevnar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08/22/2020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01/24/2021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9mo 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05/06/2021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0mo 15d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08/22/2020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11/23/2020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7mo 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05/15/2024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4yrs 0mo 24d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Kinrix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26d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08/22/2020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4mo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11/15/2022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6mo 25d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10/30/2023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t>3yrs 6mo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09867"/>
                  </a:ext>
                </a:extLst>
              </a:tr>
            </a:tbl>
          </a:graphicData>
        </a:graphic>
      </p:graphicFrame>
    </p:spTree>
    <p:extLst>
      <p:ext uri="{BB962C8B-B14F-4D97-AF65-F5344CB8AC3E}">
        <p14:creationId xmlns:p14="http://schemas.microsoft.com/office/powerpoint/2010/main" val="101228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F64E-F452-EFE9-39FE-45CD67021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C9818-3B26-2938-C371-B86E07C0440F}"/>
              </a:ext>
            </a:extLst>
          </p:cNvPr>
          <p:cNvSpPr>
            <a:spLocks noGrp="1"/>
          </p:cNvSpPr>
          <p:nvPr>
            <p:ph type="title"/>
          </p:nvPr>
        </p:nvSpPr>
        <p:spPr>
          <a:xfrm>
            <a:off x="691515" y="413811"/>
            <a:ext cx="8675370" cy="723614"/>
          </a:xfrm>
        </p:spPr>
        <p:txBody>
          <a:bodyPr anchor="t">
            <a:normAutofit/>
          </a:bodyPr>
          <a:lstStyle/>
          <a:p>
            <a:r>
              <a:rPr lang="en-US"/>
              <a:t>Student 2: Check Requirements</a:t>
            </a:r>
          </a:p>
        </p:txBody>
      </p:sp>
      <p:pic>
        <p:nvPicPr>
          <p:cNvPr id="31" name="Picture 30" descr="Vaccine section of Blue Card to fill in dates that each dose was given.">
            <a:extLst>
              <a:ext uri="{FF2B5EF4-FFF2-40B4-BE49-F238E27FC236}">
                <a16:creationId xmlns:a16="http://schemas.microsoft.com/office/drawing/2014/main" id="{35D4BE93-FF20-FCED-66C7-776639197A1B}"/>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13" name="Group 12" descr="Required Vaccine: IPV/OPV (Polio) with the following dates given">
            <a:extLst>
              <a:ext uri="{FF2B5EF4-FFF2-40B4-BE49-F238E27FC236}">
                <a16:creationId xmlns:a16="http://schemas.microsoft.com/office/drawing/2014/main" id="{D2E411C1-1ACF-9A3F-069A-6F9D7F11E46A}"/>
              </a:ext>
            </a:extLst>
          </p:cNvPr>
          <p:cNvGrpSpPr/>
          <p:nvPr/>
        </p:nvGrpSpPr>
        <p:grpSpPr>
          <a:xfrm>
            <a:off x="3279562" y="2213507"/>
            <a:ext cx="5222687" cy="445210"/>
            <a:chOff x="3279562" y="2213507"/>
            <a:chExt cx="5222687" cy="445210"/>
          </a:xfrm>
        </p:grpSpPr>
        <p:sp>
          <p:nvSpPr>
            <p:cNvPr id="5" name="Text Placeholder 8">
              <a:extLst>
                <a:ext uri="{FF2B5EF4-FFF2-40B4-BE49-F238E27FC236}">
                  <a16:creationId xmlns:a16="http://schemas.microsoft.com/office/drawing/2014/main" id="{53F5EF61-2CFA-B18B-7DD1-93A5482C1887}"/>
                </a:ext>
              </a:extLst>
            </p:cNvPr>
            <p:cNvSpPr txBox="1">
              <a:spLocks/>
            </p:cNvSpPr>
            <p:nvPr/>
          </p:nvSpPr>
          <p:spPr>
            <a:xfrm>
              <a:off x="3279562" y="2213507"/>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06/16/20</a:t>
              </a:r>
            </a:p>
          </p:txBody>
        </p:sp>
        <p:sp>
          <p:nvSpPr>
            <p:cNvPr id="6" name="Text Placeholder 8">
              <a:extLst>
                <a:ext uri="{FF2B5EF4-FFF2-40B4-BE49-F238E27FC236}">
                  <a16:creationId xmlns:a16="http://schemas.microsoft.com/office/drawing/2014/main" id="{D3FB3648-FFC7-FD4E-7EFD-FE26C3DE3973}"/>
                </a:ext>
              </a:extLst>
            </p:cNvPr>
            <p:cNvSpPr txBox="1">
              <a:spLocks/>
            </p:cNvSpPr>
            <p:nvPr/>
          </p:nvSpPr>
          <p:spPr>
            <a:xfrm>
              <a:off x="4603035" y="221350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08/22/20</a:t>
              </a:r>
            </a:p>
          </p:txBody>
        </p:sp>
        <p:sp>
          <p:nvSpPr>
            <p:cNvPr id="7" name="Text Placeholder 8">
              <a:extLst>
                <a:ext uri="{FF2B5EF4-FFF2-40B4-BE49-F238E27FC236}">
                  <a16:creationId xmlns:a16="http://schemas.microsoft.com/office/drawing/2014/main" id="{D36E6FC8-B528-3CF0-4419-F7E8587E2281}"/>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11/23/20</a:t>
              </a:r>
            </a:p>
          </p:txBody>
        </p:sp>
        <p:sp>
          <p:nvSpPr>
            <p:cNvPr id="8" name="Text Placeholder 8">
              <a:extLst>
                <a:ext uri="{FF2B5EF4-FFF2-40B4-BE49-F238E27FC236}">
                  <a16:creationId xmlns:a16="http://schemas.microsoft.com/office/drawing/2014/main" id="{95CC8A55-0DDE-F0CE-F0A9-3A01DD1D1FCF}"/>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05/15/24</a:t>
              </a:r>
            </a:p>
          </p:txBody>
        </p:sp>
      </p:grpSp>
      <p:grpSp>
        <p:nvGrpSpPr>
          <p:cNvPr id="16" name="Group 15" descr="Required Vaccine: DTap/DTP or Tdap/Td (Diphtheria, Tetanus, Pertussis) with the following dates given.">
            <a:extLst>
              <a:ext uri="{FF2B5EF4-FFF2-40B4-BE49-F238E27FC236}">
                <a16:creationId xmlns:a16="http://schemas.microsoft.com/office/drawing/2014/main" id="{70658844-3A34-95D5-48AD-885C6AE8D156}"/>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A532D710-B521-7BC5-25B1-DC4557C10A7D}"/>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2200" b="1" dirty="0"/>
            </a:p>
          </p:txBody>
        </p:sp>
        <p:sp>
          <p:nvSpPr>
            <p:cNvPr id="10" name="Text Placeholder 8">
              <a:extLst>
                <a:ext uri="{FF2B5EF4-FFF2-40B4-BE49-F238E27FC236}">
                  <a16:creationId xmlns:a16="http://schemas.microsoft.com/office/drawing/2014/main" id="{4BFE0BF6-7655-FF5F-FED7-09BFC8BAB36F}"/>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08/22/20</a:t>
              </a:r>
              <a:endParaRPr lang="en-US" sz="2200" b="1" dirty="0"/>
            </a:p>
          </p:txBody>
        </p:sp>
        <p:sp>
          <p:nvSpPr>
            <p:cNvPr id="11" name="Text Placeholder 8">
              <a:extLst>
                <a:ext uri="{FF2B5EF4-FFF2-40B4-BE49-F238E27FC236}">
                  <a16:creationId xmlns:a16="http://schemas.microsoft.com/office/drawing/2014/main" id="{A9F05D6F-4725-5E5D-D8B7-1EAB0ADFFF64}"/>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11/23/20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200" b="1" dirty="0"/>
            </a:p>
          </p:txBody>
        </p:sp>
        <p:sp>
          <p:nvSpPr>
            <p:cNvPr id="12" name="Text Placeholder 8">
              <a:extLst>
                <a:ext uri="{FF2B5EF4-FFF2-40B4-BE49-F238E27FC236}">
                  <a16:creationId xmlns:a16="http://schemas.microsoft.com/office/drawing/2014/main" id="{F1C66205-6709-B871-D7D9-C62E11DB8DC5}"/>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11/02/21</a:t>
              </a:r>
              <a:endParaRPr lang="en-US" sz="2200" b="1" dirty="0"/>
            </a:p>
          </p:txBody>
        </p:sp>
        <p:sp>
          <p:nvSpPr>
            <p:cNvPr id="27" name="Text Placeholder 8">
              <a:extLst>
                <a:ext uri="{FF2B5EF4-FFF2-40B4-BE49-F238E27FC236}">
                  <a16:creationId xmlns:a16="http://schemas.microsoft.com/office/drawing/2014/main" id="{65A5D9F7-AACB-C369-BBF7-C478CDDF9987}"/>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05/15/24</a:t>
              </a:r>
            </a:p>
            <a:p>
              <a:pPr algn="ctr"/>
              <a:endParaRPr lang="en-US" sz="2200" b="1" dirty="0"/>
            </a:p>
          </p:txBody>
        </p:sp>
      </p:grpSp>
      <p:grpSp>
        <p:nvGrpSpPr>
          <p:cNvPr id="20" name="Group 19" descr="Required Vaccine: MMR(Measles, Mumps, Rubella) with the following dates given">
            <a:extLst>
              <a:ext uri="{FF2B5EF4-FFF2-40B4-BE49-F238E27FC236}">
                <a16:creationId xmlns:a16="http://schemas.microsoft.com/office/drawing/2014/main" id="{DB07FC36-0CB4-4B3A-A017-040206DD1D59}"/>
              </a:ext>
            </a:extLst>
          </p:cNvPr>
          <p:cNvGrpSpPr/>
          <p:nvPr/>
        </p:nvGrpSpPr>
        <p:grpSpPr>
          <a:xfrm>
            <a:off x="3270773" y="3654414"/>
            <a:ext cx="2612910" cy="445208"/>
            <a:chOff x="3270773" y="3654414"/>
            <a:chExt cx="2612910" cy="445208"/>
          </a:xfrm>
        </p:grpSpPr>
        <p:sp>
          <p:nvSpPr>
            <p:cNvPr id="14" name="Text Placeholder 8">
              <a:extLst>
                <a:ext uri="{FF2B5EF4-FFF2-40B4-BE49-F238E27FC236}">
                  <a16:creationId xmlns:a16="http://schemas.microsoft.com/office/drawing/2014/main" id="{703A4FFB-FCE2-1299-A37E-E50784BBE7C7}"/>
                </a:ext>
              </a:extLst>
            </p:cNvPr>
            <p:cNvSpPr txBox="1">
              <a:spLocks/>
            </p:cNvSpPr>
            <p:nvPr/>
          </p:nvSpPr>
          <p:spPr>
            <a:xfrm>
              <a:off x="3270773" y="3654414"/>
              <a:ext cx="1304578" cy="3491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05/06/21</a:t>
              </a:r>
              <a:br>
                <a:rPr lang="en-US" sz="2200" b="1" dirty="0"/>
              </a:br>
              <a:r>
                <a:rPr lang="en-US" sz="2200" b="1" dirty="0"/>
                <a:t>12</a:t>
              </a:r>
            </a:p>
          </p:txBody>
        </p:sp>
        <p:sp>
          <p:nvSpPr>
            <p:cNvPr id="15" name="Text Placeholder 8">
              <a:extLst>
                <a:ext uri="{FF2B5EF4-FFF2-40B4-BE49-F238E27FC236}">
                  <a16:creationId xmlns:a16="http://schemas.microsoft.com/office/drawing/2014/main" id="{43B61C8B-369C-6E02-568A-92A85E683031}"/>
                </a:ext>
              </a:extLst>
            </p:cNvPr>
            <p:cNvSpPr txBox="1">
              <a:spLocks/>
            </p:cNvSpPr>
            <p:nvPr/>
          </p:nvSpPr>
          <p:spPr>
            <a:xfrm>
              <a:off x="4599569" y="3659557"/>
              <a:ext cx="1284114"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05/15/24</a:t>
              </a:r>
            </a:p>
          </p:txBody>
        </p:sp>
      </p:grpSp>
      <p:grpSp>
        <p:nvGrpSpPr>
          <p:cNvPr id="28" name="Group 27">
            <a:extLst>
              <a:ext uri="{FF2B5EF4-FFF2-40B4-BE49-F238E27FC236}">
                <a16:creationId xmlns:a16="http://schemas.microsoft.com/office/drawing/2014/main" id="{721532C7-9FD8-A9B3-654E-1D0C13139D05}"/>
              </a:ext>
              <a:ext uri="{C183D7F6-B498-43B3-948B-1728B52AA6E4}">
                <adec:decorative xmlns:adec="http://schemas.microsoft.com/office/drawing/2017/decorative" val="1"/>
              </a:ext>
            </a:extLst>
          </p:cNvPr>
          <p:cNvGrpSpPr/>
          <p:nvPr/>
        </p:nvGrpSpPr>
        <p:grpSpPr>
          <a:xfrm>
            <a:off x="3285094" y="4298016"/>
            <a:ext cx="5240992" cy="477774"/>
            <a:chOff x="3285094" y="4298016"/>
            <a:chExt cx="5240992" cy="477774"/>
          </a:xfrm>
        </p:grpSpPr>
        <p:sp>
          <p:nvSpPr>
            <p:cNvPr id="17" name="Text Placeholder 8">
              <a:extLst>
                <a:ext uri="{FF2B5EF4-FFF2-40B4-BE49-F238E27FC236}">
                  <a16:creationId xmlns:a16="http://schemas.microsoft.com/office/drawing/2014/main" id="{22291597-C846-4176-05EB-5674C2AB012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2200" b="1" dirty="0"/>
            </a:p>
          </p:txBody>
        </p:sp>
        <p:sp>
          <p:nvSpPr>
            <p:cNvPr id="18" name="Text Placeholder 8">
              <a:extLst>
                <a:ext uri="{FF2B5EF4-FFF2-40B4-BE49-F238E27FC236}">
                  <a16:creationId xmlns:a16="http://schemas.microsoft.com/office/drawing/2014/main" id="{E06A61C5-AD41-7DD1-C8E3-1D07097A6163}"/>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08/22/20</a:t>
              </a:r>
              <a:endParaRPr lang="en-US" sz="2200" b="1" dirty="0"/>
            </a:p>
          </p:txBody>
        </p:sp>
        <p:sp>
          <p:nvSpPr>
            <p:cNvPr id="19" name="Text Placeholder 8">
              <a:extLst>
                <a:ext uri="{FF2B5EF4-FFF2-40B4-BE49-F238E27FC236}">
                  <a16:creationId xmlns:a16="http://schemas.microsoft.com/office/drawing/2014/main" id="{9A3D841A-7326-7014-FD82-911CE739D9A0}"/>
                </a:ext>
              </a:extLst>
            </p:cNvPr>
            <p:cNvSpPr txBox="1">
              <a:spLocks/>
            </p:cNvSpPr>
            <p:nvPr/>
          </p:nvSpPr>
          <p:spPr>
            <a:xfrm>
              <a:off x="5910518" y="4335725"/>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11/23/20</a:t>
              </a:r>
              <a:endParaRPr lang="en-US" sz="2200" b="1" dirty="0"/>
            </a:p>
          </p:txBody>
        </p:sp>
        <p:sp>
          <p:nvSpPr>
            <p:cNvPr id="33" name="Text Placeholder 8">
              <a:extLst>
                <a:ext uri="{FF2B5EF4-FFF2-40B4-BE49-F238E27FC236}">
                  <a16:creationId xmlns:a16="http://schemas.microsoft.com/office/drawing/2014/main" id="{659C5CCE-0113-17E0-4238-B358EA348207}"/>
                </a:ext>
              </a:extLst>
            </p:cNvPr>
            <p:cNvSpPr txBox="1">
              <a:spLocks/>
            </p:cNvSpPr>
            <p:nvPr/>
          </p:nvSpPr>
          <p:spPr>
            <a:xfrm>
              <a:off x="7231281" y="4298016"/>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05/06/21</a:t>
              </a:r>
              <a:endParaRPr lang="en-US" sz="2200" b="1" dirty="0"/>
            </a:p>
          </p:txBody>
        </p:sp>
      </p:grpSp>
      <p:grpSp>
        <p:nvGrpSpPr>
          <p:cNvPr id="24" name="Group 23" descr="Required Vaccine: Hep B (Hepatitis B) with the following dates given">
            <a:extLst>
              <a:ext uri="{FF2B5EF4-FFF2-40B4-BE49-F238E27FC236}">
                <a16:creationId xmlns:a16="http://schemas.microsoft.com/office/drawing/2014/main" id="{B9451E97-BCF6-CE11-8BD5-EAF9F044EB28}"/>
              </a:ext>
            </a:extLst>
          </p:cNvPr>
          <p:cNvGrpSpPr/>
          <p:nvPr/>
        </p:nvGrpSpPr>
        <p:grpSpPr>
          <a:xfrm>
            <a:off x="3296604" y="4743730"/>
            <a:ext cx="3892471" cy="452514"/>
            <a:chOff x="3296604" y="4743730"/>
            <a:chExt cx="3892471" cy="452514"/>
          </a:xfrm>
        </p:grpSpPr>
        <p:sp>
          <p:nvSpPr>
            <p:cNvPr id="25" name="Text Placeholder 8">
              <a:extLst>
                <a:ext uri="{FF2B5EF4-FFF2-40B4-BE49-F238E27FC236}">
                  <a16:creationId xmlns:a16="http://schemas.microsoft.com/office/drawing/2014/main" id="{C8A75AC8-0E15-ED30-45E6-EB7F60A07836}"/>
                </a:ext>
              </a:extLst>
            </p:cNvPr>
            <p:cNvSpPr txBox="1">
              <a:spLocks/>
            </p:cNvSpPr>
            <p:nvPr/>
          </p:nvSpPr>
          <p:spPr>
            <a:xfrm>
              <a:off x="3296604" y="474373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04/21/20</a:t>
              </a:r>
              <a:endParaRPr lang="en-US" sz="2200" b="1" dirty="0"/>
            </a:p>
            <a:p>
              <a:pPr algn="ctr"/>
              <a:endParaRPr lang="en-US" sz="2200" b="1" dirty="0"/>
            </a:p>
          </p:txBody>
        </p:sp>
        <p:sp>
          <p:nvSpPr>
            <p:cNvPr id="22" name="Text Placeholder 8">
              <a:extLst>
                <a:ext uri="{FF2B5EF4-FFF2-40B4-BE49-F238E27FC236}">
                  <a16:creationId xmlns:a16="http://schemas.microsoft.com/office/drawing/2014/main" id="{64AD0FBC-6023-4BF7-75F5-10B9D76FC9BB}"/>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2200" b="1" dirty="0"/>
            </a:p>
            <a:p>
              <a:pPr algn="ctr"/>
              <a:endParaRPr lang="en-US" sz="2200" b="1" dirty="0"/>
            </a:p>
          </p:txBody>
        </p:sp>
        <p:sp>
          <p:nvSpPr>
            <p:cNvPr id="23" name="Text Placeholder 8">
              <a:extLst>
                <a:ext uri="{FF2B5EF4-FFF2-40B4-BE49-F238E27FC236}">
                  <a16:creationId xmlns:a16="http://schemas.microsoft.com/office/drawing/2014/main" id="{49AD1A29-53DA-A653-03FF-5767F35554B3}"/>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effectLst/>
                  <a:latin typeface="Calibri" panose="020F0502020204030204" pitchFamily="34" charset="0"/>
                  <a:ea typeface="Calibri" panose="020F0502020204030204" pitchFamily="34" charset="0"/>
                  <a:cs typeface="Times New Roman" panose="02020603050405020304" pitchFamily="18" charset="0"/>
                </a:rPr>
                <a:t>01/24/21</a:t>
              </a:r>
              <a:endParaRPr lang="en-US" sz="2200" b="1" dirty="0"/>
            </a:p>
          </p:txBody>
        </p:sp>
      </p:grpSp>
      <p:sp>
        <p:nvSpPr>
          <p:cNvPr id="26" name="Rounded Rectangle 25" descr="Highlighted information:&#10;Required vaccine: VAR/VZV (Varicella/Chickenpox) have no dates recorded.">
            <a:extLst>
              <a:ext uri="{FF2B5EF4-FFF2-40B4-BE49-F238E27FC236}">
                <a16:creationId xmlns:a16="http://schemas.microsoft.com/office/drawing/2014/main" id="{97BF80C8-512C-04EB-3DE9-C8293F8602C3}"/>
              </a:ext>
              <a:ext uri="{C183D7F6-B498-43B3-948B-1728B52AA6E4}">
                <adec:decorative xmlns:adec="http://schemas.microsoft.com/office/drawing/2017/decorative" val="0"/>
              </a:ext>
            </a:extLst>
          </p:cNvPr>
          <p:cNvSpPr/>
          <p:nvPr/>
        </p:nvSpPr>
        <p:spPr>
          <a:xfrm>
            <a:off x="3240127" y="5132123"/>
            <a:ext cx="1368439"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9430F84C-1443-EE26-CD0D-9C65C7227219}"/>
              </a:ext>
            </a:extLst>
          </p:cNvPr>
          <p:cNvSpPr>
            <a:spLocks noGrp="1"/>
          </p:cNvSpPr>
          <p:nvPr>
            <p:ph type="body" sz="quarter" idx="13"/>
          </p:nvPr>
        </p:nvSpPr>
        <p:spPr>
          <a:xfrm>
            <a:off x="691516" y="6634975"/>
            <a:ext cx="8675370" cy="568890"/>
          </a:xfrm>
        </p:spPr>
        <p:txBody>
          <a:bodyPr>
            <a:noAutofit/>
          </a:bodyPr>
          <a:lstStyle/>
          <a:p>
            <a:r>
              <a:rPr lang="en-US" sz="1800" dirty="0"/>
              <a:t>Missing varicella dose</a:t>
            </a:r>
          </a:p>
        </p:txBody>
      </p:sp>
      <p:sp>
        <p:nvSpPr>
          <p:cNvPr id="2" name="Slide Number Placeholder 1">
            <a:extLst>
              <a:ext uri="{FF2B5EF4-FFF2-40B4-BE49-F238E27FC236}">
                <a16:creationId xmlns:a16="http://schemas.microsoft.com/office/drawing/2014/main" id="{A4904F6F-9FA0-41BF-4260-30DB07384990}"/>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17</a:t>
            </a:fld>
            <a:endParaRPr lang="en-US"/>
          </a:p>
        </p:txBody>
      </p:sp>
      <p:sp>
        <p:nvSpPr>
          <p:cNvPr id="4" name="TextBox 3">
            <a:extLst>
              <a:ext uri="{FF2B5EF4-FFF2-40B4-BE49-F238E27FC236}">
                <a16:creationId xmlns:a16="http://schemas.microsoft.com/office/drawing/2014/main" id="{11C8E20F-8FEE-E940-DB51-B2B16E22718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7819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465E-FE8D-EB08-1528-A9346475A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2DDD3F-B53F-E285-82CE-2F844AD87922}"/>
              </a:ext>
            </a:extLst>
          </p:cNvPr>
          <p:cNvSpPr>
            <a:spLocks noGrp="1"/>
          </p:cNvSpPr>
          <p:nvPr>
            <p:ph type="title"/>
          </p:nvPr>
        </p:nvSpPr>
        <p:spPr/>
        <p:txBody>
          <a:bodyPr anchor="t">
            <a:normAutofit/>
          </a:bodyPr>
          <a:lstStyle/>
          <a:p>
            <a:r>
              <a:rPr lang="en-US" dirty="0"/>
              <a:t>PME + All Other Doses: Unconditional</a:t>
            </a:r>
          </a:p>
        </p:txBody>
      </p:sp>
      <p:grpSp>
        <p:nvGrpSpPr>
          <p:cNvPr id="54" name="Group 53" descr="Green circle with check mark">
            <a:extLst>
              <a:ext uri="{FF2B5EF4-FFF2-40B4-BE49-F238E27FC236}">
                <a16:creationId xmlns:a16="http://schemas.microsoft.com/office/drawing/2014/main" id="{402EC30B-ECE7-6E8D-7C22-2651790AB61C}"/>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60E0C8AD-E991-08CA-0F68-283442A9C36C}"/>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mark with solid fill">
              <a:extLst>
                <a:ext uri="{FF2B5EF4-FFF2-40B4-BE49-F238E27FC236}">
                  <a16:creationId xmlns:a16="http://schemas.microsoft.com/office/drawing/2014/main" id="{86E12A72-0C5B-F150-942D-54404A5E8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l in dates that each dose was given.">
            <a:extLst>
              <a:ext uri="{FF2B5EF4-FFF2-40B4-BE49-F238E27FC236}">
                <a16:creationId xmlns:a16="http://schemas.microsoft.com/office/drawing/2014/main" id="{133F382B-5DAF-35F4-49F5-B37B903CB93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6" name="Group 15" descr="Student information section, including Pupil Name, Statewide Student Identifier, Birthdate, name of parent/guardian, gender, ethnicity, and race.">
            <a:extLst>
              <a:ext uri="{FF2B5EF4-FFF2-40B4-BE49-F238E27FC236}">
                <a16:creationId xmlns:a16="http://schemas.microsoft.com/office/drawing/2014/main" id="{49A36F82-CEE3-75CA-4809-ED02B9B7DFF6}"/>
              </a:ext>
            </a:extLst>
          </p:cNvPr>
          <p:cNvGrpSpPr/>
          <p:nvPr/>
        </p:nvGrpSpPr>
        <p:grpSpPr>
          <a:xfrm>
            <a:off x="448734" y="1351974"/>
            <a:ext cx="7234581" cy="898888"/>
            <a:chOff x="448734" y="1351974"/>
            <a:chExt cx="7234581" cy="898888"/>
          </a:xfrm>
        </p:grpSpPr>
        <p:sp>
          <p:nvSpPr>
            <p:cNvPr id="34" name="Text Placeholder 8">
              <a:extLst>
                <a:ext uri="{FF2B5EF4-FFF2-40B4-BE49-F238E27FC236}">
                  <a16:creationId xmlns:a16="http://schemas.microsoft.com/office/drawing/2014/main" id="{2217443B-3812-08F3-83BE-43174ACA22A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Two, Student</a:t>
              </a:r>
            </a:p>
          </p:txBody>
        </p:sp>
        <p:sp>
          <p:nvSpPr>
            <p:cNvPr id="32" name="Text Placeholder 8">
              <a:extLst>
                <a:ext uri="{FF2B5EF4-FFF2-40B4-BE49-F238E27FC236}">
                  <a16:creationId xmlns:a16="http://schemas.microsoft.com/office/drawing/2014/main" id="{D385B1E6-1D76-F6E3-2C5D-0EF2823B3542}"/>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2E54C09-0FA4-369D-6B17-98304A79C5A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Two, Parent</a:t>
              </a:r>
            </a:p>
          </p:txBody>
        </p:sp>
        <p:sp>
          <p:nvSpPr>
            <p:cNvPr id="37" name="Text Placeholder 8">
              <a:extLst>
                <a:ext uri="{FF2B5EF4-FFF2-40B4-BE49-F238E27FC236}">
                  <a16:creationId xmlns:a16="http://schemas.microsoft.com/office/drawing/2014/main" id="{D0B7508F-606B-3F35-0BCD-0E32CA22A81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dirty="0"/>
                <a:t>04/21/2020</a:t>
              </a:r>
            </a:p>
          </p:txBody>
        </p:sp>
        <p:sp>
          <p:nvSpPr>
            <p:cNvPr id="38" name="Text Placeholder 8">
              <a:extLst>
                <a:ext uri="{FF2B5EF4-FFF2-40B4-BE49-F238E27FC236}">
                  <a16:creationId xmlns:a16="http://schemas.microsoft.com/office/drawing/2014/main" id="{04E41AEE-B81F-006A-DCC0-C50BE4F2FFC8}"/>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6CBF3366-EB75-D189-5C92-F25CDB0C26B1}"/>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0734D94-6598-3318-AD1F-29CBDC87FDCA}"/>
                </a:ext>
              </a:extLst>
            </p:cNvPr>
            <p:cNvSpPr txBox="1"/>
            <p:nvPr/>
          </p:nvSpPr>
          <p:spPr>
            <a:xfrm>
              <a:off x="7344833" y="1351974"/>
              <a:ext cx="338482" cy="338554"/>
            </a:xfrm>
            <a:prstGeom prst="rect">
              <a:avLst/>
            </a:prstGeom>
            <a:noFill/>
          </p:spPr>
          <p:txBody>
            <a:bodyPr wrap="square" rtlCol="0">
              <a:spAutoFit/>
            </a:bodyPr>
            <a:lstStyle/>
            <a:p>
              <a:pPr algn="l"/>
              <a:r>
                <a:rPr lang="en-US" sz="1600"/>
                <a:t>X</a:t>
              </a:r>
            </a:p>
          </p:txBody>
        </p:sp>
      </p:grpSp>
      <p:grpSp>
        <p:nvGrpSpPr>
          <p:cNvPr id="20" name="Group 19" descr="IPV/OPV (Polio) vaccine with the following dates given:">
            <a:extLst>
              <a:ext uri="{FF2B5EF4-FFF2-40B4-BE49-F238E27FC236}">
                <a16:creationId xmlns:a16="http://schemas.microsoft.com/office/drawing/2014/main" id="{AA813D68-1AF9-6533-1255-C76B9143277F}"/>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E0B25F7B-3E8D-8EC8-3514-5E096ED5A80A}"/>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06/16/20</a:t>
              </a:r>
            </a:p>
          </p:txBody>
        </p:sp>
        <p:sp>
          <p:nvSpPr>
            <p:cNvPr id="6" name="Text Placeholder 8">
              <a:extLst>
                <a:ext uri="{FF2B5EF4-FFF2-40B4-BE49-F238E27FC236}">
                  <a16:creationId xmlns:a16="http://schemas.microsoft.com/office/drawing/2014/main" id="{1654C4F3-E0D2-D3CB-F2F8-D76F2938D0DC}"/>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08/22/20</a:t>
              </a:r>
            </a:p>
          </p:txBody>
        </p:sp>
        <p:sp>
          <p:nvSpPr>
            <p:cNvPr id="7" name="Text Placeholder 8">
              <a:extLst>
                <a:ext uri="{FF2B5EF4-FFF2-40B4-BE49-F238E27FC236}">
                  <a16:creationId xmlns:a16="http://schemas.microsoft.com/office/drawing/2014/main" id="{4396F922-76F6-AF34-3096-CEF5A78CB41C}"/>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11/23/20</a:t>
              </a:r>
            </a:p>
          </p:txBody>
        </p:sp>
        <p:sp>
          <p:nvSpPr>
            <p:cNvPr id="8" name="Text Placeholder 8">
              <a:extLst>
                <a:ext uri="{FF2B5EF4-FFF2-40B4-BE49-F238E27FC236}">
                  <a16:creationId xmlns:a16="http://schemas.microsoft.com/office/drawing/2014/main" id="{0CCBA560-98BE-D8F7-8590-B98B2E7F0B77}"/>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05/15/24</a:t>
              </a:r>
            </a:p>
          </p:txBody>
        </p:sp>
      </p:grpSp>
      <p:grpSp>
        <p:nvGrpSpPr>
          <p:cNvPr id="24" name="Group 23" descr="DTap/DTP or Tdap/Td (Diphtheria, Tetanus, Pertussis) vaccine with the following dates given.">
            <a:extLst>
              <a:ext uri="{FF2B5EF4-FFF2-40B4-BE49-F238E27FC236}">
                <a16:creationId xmlns:a16="http://schemas.microsoft.com/office/drawing/2014/main" id="{26C5EDAC-282A-9ADA-28B5-051DC12F37BF}"/>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87BBEF77-87C8-CC2F-B1D9-50A8F0FBCEA7}"/>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1400" b="1" dirty="0"/>
            </a:p>
          </p:txBody>
        </p:sp>
        <p:sp>
          <p:nvSpPr>
            <p:cNvPr id="10" name="Text Placeholder 8">
              <a:extLst>
                <a:ext uri="{FF2B5EF4-FFF2-40B4-BE49-F238E27FC236}">
                  <a16:creationId xmlns:a16="http://schemas.microsoft.com/office/drawing/2014/main" id="{6DF13A05-B0FE-392C-07B8-53F50BA75FD5}"/>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08/22/20</a:t>
              </a:r>
              <a:endParaRPr lang="en-US" sz="1400" b="1" dirty="0"/>
            </a:p>
          </p:txBody>
        </p:sp>
        <p:sp>
          <p:nvSpPr>
            <p:cNvPr id="11" name="Text Placeholder 8">
              <a:extLst>
                <a:ext uri="{FF2B5EF4-FFF2-40B4-BE49-F238E27FC236}">
                  <a16:creationId xmlns:a16="http://schemas.microsoft.com/office/drawing/2014/main" id="{7F63E6D7-2115-EE3B-ED39-A1BFF7EC9666}"/>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11/23/20</a:t>
              </a:r>
              <a:endParaRPr lang="en-US" sz="1400" b="1" dirty="0"/>
            </a:p>
          </p:txBody>
        </p:sp>
        <p:sp>
          <p:nvSpPr>
            <p:cNvPr id="12" name="Text Placeholder 8">
              <a:extLst>
                <a:ext uri="{FF2B5EF4-FFF2-40B4-BE49-F238E27FC236}">
                  <a16:creationId xmlns:a16="http://schemas.microsoft.com/office/drawing/2014/main" id="{30FEEF57-F3E4-1CAB-BFF2-40F6E15811DF}"/>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11/02/21</a:t>
              </a:r>
              <a:endParaRPr lang="en-US" sz="1400" b="1" dirty="0"/>
            </a:p>
          </p:txBody>
        </p:sp>
        <p:sp>
          <p:nvSpPr>
            <p:cNvPr id="27" name="Text Placeholder 8">
              <a:extLst>
                <a:ext uri="{FF2B5EF4-FFF2-40B4-BE49-F238E27FC236}">
                  <a16:creationId xmlns:a16="http://schemas.microsoft.com/office/drawing/2014/main" id="{A631E976-DF81-4ADE-4EB2-04D86A74A76B}"/>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05/15/24</a:t>
              </a:r>
            </a:p>
          </p:txBody>
        </p:sp>
      </p:grpSp>
      <p:grpSp>
        <p:nvGrpSpPr>
          <p:cNvPr id="29" name="Group 28" descr="MMR (Measles, Mumps, Rubella) vaccine with the following dates given.">
            <a:extLst>
              <a:ext uri="{FF2B5EF4-FFF2-40B4-BE49-F238E27FC236}">
                <a16:creationId xmlns:a16="http://schemas.microsoft.com/office/drawing/2014/main" id="{D878ED44-2AC9-C2F1-8017-2C8396D8565D}"/>
              </a:ext>
            </a:extLst>
          </p:cNvPr>
          <p:cNvGrpSpPr/>
          <p:nvPr/>
        </p:nvGrpSpPr>
        <p:grpSpPr>
          <a:xfrm>
            <a:off x="2275871" y="3775603"/>
            <a:ext cx="1814550" cy="291277"/>
            <a:chOff x="2275871" y="3775603"/>
            <a:chExt cx="1814550" cy="291277"/>
          </a:xfrm>
        </p:grpSpPr>
        <p:sp>
          <p:nvSpPr>
            <p:cNvPr id="14" name="Text Placeholder 8">
              <a:extLst>
                <a:ext uri="{FF2B5EF4-FFF2-40B4-BE49-F238E27FC236}">
                  <a16:creationId xmlns:a16="http://schemas.microsoft.com/office/drawing/2014/main" id="{BAB713B4-44BE-5824-702D-77B1117CC68E}"/>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05/06/21</a:t>
              </a:r>
              <a:br>
                <a:rPr lang="en-US" sz="1400" b="1" dirty="0"/>
              </a:br>
              <a:r>
                <a:rPr lang="en-US" sz="1400" b="1" dirty="0"/>
                <a:t>12</a:t>
              </a:r>
            </a:p>
          </p:txBody>
        </p:sp>
        <p:sp>
          <p:nvSpPr>
            <p:cNvPr id="15" name="Text Placeholder 8">
              <a:extLst>
                <a:ext uri="{FF2B5EF4-FFF2-40B4-BE49-F238E27FC236}">
                  <a16:creationId xmlns:a16="http://schemas.microsoft.com/office/drawing/2014/main" id="{A1CB9A23-E61B-D780-B41F-E89F087C97E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05/15/24</a:t>
              </a:r>
            </a:p>
          </p:txBody>
        </p:sp>
      </p:grpSp>
      <p:grpSp>
        <p:nvGrpSpPr>
          <p:cNvPr id="13" name="Group 12">
            <a:extLst>
              <a:ext uri="{FF2B5EF4-FFF2-40B4-BE49-F238E27FC236}">
                <a16:creationId xmlns:a16="http://schemas.microsoft.com/office/drawing/2014/main" id="{3738EBEA-822B-F3C3-F09D-380BF57224A3}"/>
              </a:ext>
              <a:ext uri="{C183D7F6-B498-43B3-948B-1728B52AA6E4}">
                <adec:decorative xmlns:adec="http://schemas.microsoft.com/office/drawing/2017/decorative" val="1"/>
              </a:ext>
            </a:extLst>
          </p:cNvPr>
          <p:cNvGrpSpPr/>
          <p:nvPr/>
        </p:nvGrpSpPr>
        <p:grpSpPr>
          <a:xfrm>
            <a:off x="2267958" y="4224328"/>
            <a:ext cx="3679370" cy="284783"/>
            <a:chOff x="2267958" y="4224328"/>
            <a:chExt cx="3679370" cy="284783"/>
          </a:xfrm>
        </p:grpSpPr>
        <p:sp>
          <p:nvSpPr>
            <p:cNvPr id="17" name="Text Placeholder 8">
              <a:extLst>
                <a:ext uri="{FF2B5EF4-FFF2-40B4-BE49-F238E27FC236}">
                  <a16:creationId xmlns:a16="http://schemas.microsoft.com/office/drawing/2014/main" id="{F2E4C366-BB2A-4E63-E59D-2E73E77DA5B5}"/>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1400" b="1" dirty="0"/>
            </a:p>
          </p:txBody>
        </p:sp>
        <p:sp>
          <p:nvSpPr>
            <p:cNvPr id="18" name="Text Placeholder 8">
              <a:extLst>
                <a:ext uri="{FF2B5EF4-FFF2-40B4-BE49-F238E27FC236}">
                  <a16:creationId xmlns:a16="http://schemas.microsoft.com/office/drawing/2014/main" id="{07F95419-3479-BCCE-E352-8D9B26D6908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08/22/20</a:t>
              </a:r>
              <a:endParaRPr lang="en-US" sz="1400" b="1" dirty="0"/>
            </a:p>
          </p:txBody>
        </p:sp>
        <p:sp>
          <p:nvSpPr>
            <p:cNvPr id="19" name="Text Placeholder 8">
              <a:extLst>
                <a:ext uri="{FF2B5EF4-FFF2-40B4-BE49-F238E27FC236}">
                  <a16:creationId xmlns:a16="http://schemas.microsoft.com/office/drawing/2014/main" id="{7A6D7FAA-3B6A-B7A3-9826-20E525B821E2}"/>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11/23/20</a:t>
              </a:r>
              <a:endParaRPr lang="en-US" sz="1400" b="1" dirty="0"/>
            </a:p>
          </p:txBody>
        </p:sp>
        <p:sp>
          <p:nvSpPr>
            <p:cNvPr id="69" name="Text Placeholder 8">
              <a:extLst>
                <a:ext uri="{FF2B5EF4-FFF2-40B4-BE49-F238E27FC236}">
                  <a16:creationId xmlns:a16="http://schemas.microsoft.com/office/drawing/2014/main" id="{86EE9BC8-CD4E-797A-47AF-0E826CD41586}"/>
                </a:ext>
              </a:extLst>
            </p:cNvPr>
            <p:cNvSpPr txBox="1">
              <a:spLocks/>
            </p:cNvSpPr>
            <p:nvPr/>
          </p:nvSpPr>
          <p:spPr>
            <a:xfrm>
              <a:off x="4972459" y="422811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05/06/21</a:t>
              </a:r>
              <a:endParaRPr lang="en-US" sz="1400" b="1" dirty="0"/>
            </a:p>
          </p:txBody>
        </p:sp>
      </p:grpSp>
      <p:grpSp>
        <p:nvGrpSpPr>
          <p:cNvPr id="39" name="Group 38" descr="Hep B (Hepatitis B) vaccine with the following dates given. ">
            <a:extLst>
              <a:ext uri="{FF2B5EF4-FFF2-40B4-BE49-F238E27FC236}">
                <a16:creationId xmlns:a16="http://schemas.microsoft.com/office/drawing/2014/main" id="{F89A6524-D080-E1C1-51B0-E082916E6522}"/>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008DB4C8-CFCE-36F5-F8C2-31E91FE70A21}"/>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04/21/20</a:t>
              </a:r>
              <a:endParaRPr lang="en-US" sz="1400" b="1" dirty="0"/>
            </a:p>
          </p:txBody>
        </p:sp>
        <p:sp>
          <p:nvSpPr>
            <p:cNvPr id="22" name="Text Placeholder 8">
              <a:extLst>
                <a:ext uri="{FF2B5EF4-FFF2-40B4-BE49-F238E27FC236}">
                  <a16:creationId xmlns:a16="http://schemas.microsoft.com/office/drawing/2014/main" id="{33E67CA6-A4DD-92EE-2C96-124F0517E91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06/16/20</a:t>
              </a:r>
              <a:endParaRPr lang="en-US" sz="1400" b="1" dirty="0"/>
            </a:p>
          </p:txBody>
        </p:sp>
        <p:sp>
          <p:nvSpPr>
            <p:cNvPr id="23" name="Text Placeholder 8">
              <a:extLst>
                <a:ext uri="{FF2B5EF4-FFF2-40B4-BE49-F238E27FC236}">
                  <a16:creationId xmlns:a16="http://schemas.microsoft.com/office/drawing/2014/main" id="{4F21B7F6-A846-1A13-D7FB-615C6776EA59}"/>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01/24/21</a:t>
              </a:r>
              <a:endParaRPr lang="en-US" sz="1400" b="1" dirty="0"/>
            </a:p>
          </p:txBody>
        </p:sp>
      </p:grpSp>
      <p:sp>
        <p:nvSpPr>
          <p:cNvPr id="45" name="Rounded Rectangle 44" descr="VAR/VZV (Varicella/Chickenpox) required vaccine is marked for Permanent Medical Exemption">
            <a:extLst>
              <a:ext uri="{FF2B5EF4-FFF2-40B4-BE49-F238E27FC236}">
                <a16:creationId xmlns:a16="http://schemas.microsoft.com/office/drawing/2014/main" id="{D8DBE033-4DBF-AECC-D5D6-C72DA0F15F04}"/>
              </a:ext>
              <a:ext uri="{C183D7F6-B498-43B3-948B-1728B52AA6E4}">
                <adec:decorative xmlns:adec="http://schemas.microsoft.com/office/drawing/2017/decorative" val="0"/>
              </a:ext>
            </a:extLst>
          </p:cNvPr>
          <p:cNvSpPr/>
          <p:nvPr/>
        </p:nvSpPr>
        <p:spPr>
          <a:xfrm>
            <a:off x="315948" y="4793893"/>
            <a:ext cx="7099837" cy="28100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a:extLst>
              <a:ext uri="{FF2B5EF4-FFF2-40B4-BE49-F238E27FC236}">
                <a16:creationId xmlns:a16="http://schemas.microsoft.com/office/drawing/2014/main" id="{F4398CC9-44D6-C5A2-D33D-EF9B88454627}"/>
              </a:ext>
            </a:extLst>
          </p:cNvPr>
          <p:cNvSpPr txBox="1"/>
          <p:nvPr/>
        </p:nvSpPr>
        <p:spPr>
          <a:xfrm>
            <a:off x="6905113" y="4723521"/>
            <a:ext cx="317005" cy="430887"/>
          </a:xfrm>
          <a:prstGeom prst="rect">
            <a:avLst/>
          </a:prstGeom>
          <a:noFill/>
        </p:spPr>
        <p:txBody>
          <a:bodyPr wrap="square" lIns="91440" tIns="45720" rIns="91440" bIns="45720" rtlCol="0" anchor="t">
            <a:spAutoFit/>
          </a:bodyPr>
          <a:lstStyle/>
          <a:p>
            <a:pPr algn="r"/>
            <a:r>
              <a:rPr lang="en-US" sz="2200" b="1" dirty="0"/>
              <a:t>X</a:t>
            </a:r>
          </a:p>
        </p:txBody>
      </p:sp>
      <p:sp>
        <p:nvSpPr>
          <p:cNvPr id="26" name="Rounded Rectangle 25" descr="Highlight on Status of Requirements TK/K-12 row.">
            <a:extLst>
              <a:ext uri="{FF2B5EF4-FFF2-40B4-BE49-F238E27FC236}">
                <a16:creationId xmlns:a16="http://schemas.microsoft.com/office/drawing/2014/main" id="{5E610480-CFD1-611B-279D-34C05A3F5C23}"/>
              </a:ext>
              <a:ext uri="{C183D7F6-B498-43B3-948B-1728B52AA6E4}">
                <adec:decorative xmlns:adec="http://schemas.microsoft.com/office/drawing/2017/decorative" val="0"/>
              </a:ext>
            </a:extLst>
          </p:cNvPr>
          <p:cNvSpPr/>
          <p:nvPr/>
        </p:nvSpPr>
        <p:spPr>
          <a:xfrm>
            <a:off x="315948" y="6196103"/>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Staff initials and date requirements met are completed">
            <a:extLst>
              <a:ext uri="{FF2B5EF4-FFF2-40B4-BE49-F238E27FC236}">
                <a16:creationId xmlns:a16="http://schemas.microsoft.com/office/drawing/2014/main" id="{3A2571A7-7DC8-C581-CAFB-662ABDDE921C}"/>
              </a:ext>
            </a:extLst>
          </p:cNvPr>
          <p:cNvGrpSpPr/>
          <p:nvPr/>
        </p:nvGrpSpPr>
        <p:grpSpPr>
          <a:xfrm>
            <a:off x="2128008" y="6233610"/>
            <a:ext cx="7662927" cy="340835"/>
            <a:chOff x="2128008" y="6658692"/>
            <a:chExt cx="7662927" cy="340835"/>
          </a:xfrm>
        </p:grpSpPr>
        <p:sp>
          <p:nvSpPr>
            <p:cNvPr id="40" name="Text Placeholder 8">
              <a:extLst>
                <a:ext uri="{FF2B5EF4-FFF2-40B4-BE49-F238E27FC236}">
                  <a16:creationId xmlns:a16="http://schemas.microsoft.com/office/drawing/2014/main" id="{B2EBBFFE-36D0-CAE9-182D-A89653D1D5FD}"/>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AC</a:t>
              </a:r>
            </a:p>
          </p:txBody>
        </p:sp>
        <p:sp>
          <p:nvSpPr>
            <p:cNvPr id="41" name="Text Placeholder 8">
              <a:extLst>
                <a:ext uri="{FF2B5EF4-FFF2-40B4-BE49-F238E27FC236}">
                  <a16:creationId xmlns:a16="http://schemas.microsoft.com/office/drawing/2014/main" id="{88F9F851-0236-6E0A-73B3-C24A4369AFE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F44258EB-FEAE-4B87-A965-60683A6C87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843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3</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400" b="1" dirty="0">
                <a:cs typeface="Calibri"/>
              </a:rPr>
              <a:t>Admission at 3 Years Old</a:t>
            </a:r>
            <a:endParaRPr lang="en-US" sz="4400" dirty="0"/>
          </a:p>
        </p:txBody>
      </p:sp>
    </p:spTree>
    <p:extLst>
      <p:ext uri="{BB962C8B-B14F-4D97-AF65-F5344CB8AC3E}">
        <p14:creationId xmlns:p14="http://schemas.microsoft.com/office/powerpoint/2010/main" val="274853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EE8BA3-F770-CD2D-2298-FFF74A9F25C0}"/>
              </a:ext>
            </a:extLst>
          </p:cNvPr>
          <p:cNvSpPr>
            <a:spLocks noGrp="1"/>
          </p:cNvSpPr>
          <p:nvPr>
            <p:ph type="title"/>
          </p:nvPr>
        </p:nvSpPr>
        <p:spPr>
          <a:xfrm>
            <a:off x="691515" y="413811"/>
            <a:ext cx="8675370" cy="723614"/>
          </a:xfrm>
        </p:spPr>
        <p:txBody>
          <a:bodyPr/>
          <a:lstStyle/>
          <a:p>
            <a:r>
              <a:rPr lang="en-US"/>
              <a:t>Becoming Immunization Champions</a:t>
            </a:r>
          </a:p>
        </p:txBody>
      </p:sp>
      <p:pic>
        <p:nvPicPr>
          <p:cNvPr id="3" name="Picture 2" descr="IZ Champion in super hero outfit and school staff with thought bubble &quot;High immunization rates help prevent the spread of infectious diseases.">
            <a:extLst>
              <a:ext uri="{FF2B5EF4-FFF2-40B4-BE49-F238E27FC236}">
                <a16:creationId xmlns:a16="http://schemas.microsoft.com/office/drawing/2014/main" id="{CE75B83A-A727-048F-19C9-AFC155FACA99}"/>
              </a:ext>
            </a:extLst>
          </p:cNvPr>
          <p:cNvPicPr>
            <a:picLocks noChangeAspect="1"/>
          </p:cNvPicPr>
          <p:nvPr/>
        </p:nvPicPr>
        <p:blipFill>
          <a:blip r:embed="rId3"/>
          <a:stretch>
            <a:fillRect/>
          </a:stretch>
        </p:blipFill>
        <p:spPr>
          <a:xfrm>
            <a:off x="171770" y="2348442"/>
            <a:ext cx="9714860" cy="3576766"/>
          </a:xfrm>
          <a:prstGeom prst="rect">
            <a:avLst/>
          </a:prstGeom>
        </p:spPr>
      </p:pic>
      <p:sp>
        <p:nvSpPr>
          <p:cNvPr id="13" name="Text Placeholder 12">
            <a:extLst>
              <a:ext uri="{FF2B5EF4-FFF2-40B4-BE49-F238E27FC236}">
                <a16:creationId xmlns:a16="http://schemas.microsoft.com/office/drawing/2014/main" id="{5C926C9E-F667-9AEB-5873-F7460AA18CED}"/>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441459AA-99E6-DC97-BBE2-8806E282D28C}"/>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2</a:t>
            </a:fld>
            <a:endParaRPr lang="en-US"/>
          </a:p>
        </p:txBody>
      </p:sp>
      <p:sp>
        <p:nvSpPr>
          <p:cNvPr id="27" name="TextBox 26">
            <a:extLst>
              <a:ext uri="{FF2B5EF4-FFF2-40B4-BE49-F238E27FC236}">
                <a16:creationId xmlns:a16="http://schemas.microsoft.com/office/drawing/2014/main" id="{4DCD3D7B-7964-FBCB-D6B8-2AEAD85EA7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24964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FF7-3A9B-5C74-20BB-7426DB4B66AF}"/>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4B57EA56-B945-0BCD-721D-0394645333C0}"/>
              </a:ext>
            </a:extLst>
          </p:cNvPr>
          <p:cNvSpPr>
            <a:spLocks noGrp="1"/>
          </p:cNvSpPr>
          <p:nvPr>
            <p:ph type="title"/>
          </p:nvPr>
        </p:nvSpPr>
        <p:spPr/>
        <p:txBody>
          <a:bodyPr/>
          <a:lstStyle/>
          <a:p>
            <a:r>
              <a:rPr lang="en-US"/>
              <a:t>Student 3 (TME)</a:t>
            </a:r>
          </a:p>
        </p:txBody>
      </p:sp>
      <p:sp>
        <p:nvSpPr>
          <p:cNvPr id="4" name="Text Placeholder 3">
            <a:extLst>
              <a:ext uri="{FF2B5EF4-FFF2-40B4-BE49-F238E27FC236}">
                <a16:creationId xmlns:a16="http://schemas.microsoft.com/office/drawing/2014/main" id="{AAC0A1D1-3A5F-184C-C5D5-6F4B77919953}"/>
              </a:ext>
            </a:extLst>
          </p:cNvPr>
          <p:cNvSpPr>
            <a:spLocks noGrp="1"/>
          </p:cNvSpPr>
          <p:nvPr>
            <p:ph type="body" sz="quarter" idx="14"/>
          </p:nvPr>
        </p:nvSpPr>
        <p:spPr>
          <a:xfrm>
            <a:off x="691514" y="1249978"/>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Temporary Medical Exemption</a:t>
            </a:r>
            <a:endParaRPr lang="en-US" sz="2400">
              <a:ea typeface="Tahoma"/>
            </a:endParaRPr>
          </a:p>
        </p:txBody>
      </p:sp>
      <p:pic>
        <p:nvPicPr>
          <p:cNvPr id="12" name="Picture 11" descr="Sample Temporary Medical Exemption form filled with the following information: Date ME Issued, Student information, school/child care facility, and exemption grade span for exempt vaccines">
            <a:extLst>
              <a:ext uri="{FF2B5EF4-FFF2-40B4-BE49-F238E27FC236}">
                <a16:creationId xmlns:a16="http://schemas.microsoft.com/office/drawing/2014/main" id="{A6E9C8AF-255F-B067-08E4-5080F7576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01" y="1996837"/>
            <a:ext cx="7050218" cy="5626616"/>
          </a:xfrm>
          <a:prstGeom prst="rect">
            <a:avLst/>
          </a:prstGeom>
        </p:spPr>
      </p:pic>
      <p:sp>
        <p:nvSpPr>
          <p:cNvPr id="6" name="Text Placeholder 8">
            <a:extLst>
              <a:ext uri="{FF2B5EF4-FFF2-40B4-BE49-F238E27FC236}">
                <a16:creationId xmlns:a16="http://schemas.microsoft.com/office/drawing/2014/main" id="{CD7AC9C9-32A3-826B-8A09-94096EEBD059}"/>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08/15/24</a:t>
            </a:r>
          </a:p>
        </p:txBody>
      </p:sp>
      <p:sp>
        <p:nvSpPr>
          <p:cNvPr id="5" name="Text Placeholder 8">
            <a:extLst>
              <a:ext uri="{FF2B5EF4-FFF2-40B4-BE49-F238E27FC236}">
                <a16:creationId xmlns:a16="http://schemas.microsoft.com/office/drawing/2014/main" id="{D14FD98D-B49C-AFD5-440E-7B1761B218B1}"/>
              </a:ext>
            </a:extLst>
          </p:cNvPr>
          <p:cNvSpPr txBox="1">
            <a:spLocks/>
          </p:cNvSpPr>
          <p:nvPr/>
        </p:nvSpPr>
        <p:spPr>
          <a:xfrm>
            <a:off x="2696613" y="365750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Three</a:t>
            </a:r>
          </a:p>
        </p:txBody>
      </p:sp>
      <p:sp>
        <p:nvSpPr>
          <p:cNvPr id="7" name="Text Placeholder 8">
            <a:extLst>
              <a:ext uri="{FF2B5EF4-FFF2-40B4-BE49-F238E27FC236}">
                <a16:creationId xmlns:a16="http://schemas.microsoft.com/office/drawing/2014/main" id="{6E347015-70FD-4D33-B41E-05420DA1A31F}"/>
              </a:ext>
            </a:extLst>
          </p:cNvPr>
          <p:cNvSpPr txBox="1">
            <a:spLocks/>
          </p:cNvSpPr>
          <p:nvPr/>
        </p:nvSpPr>
        <p:spPr>
          <a:xfrm>
            <a:off x="6556570" y="3657503"/>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effectLst/>
                <a:ea typeface="Arial" panose="020B0604020202020204" pitchFamily="34" charset="0"/>
              </a:rPr>
              <a:t>11/29/2020</a:t>
            </a:r>
            <a:endParaRPr lang="en-US" sz="2200" b="1" dirty="0"/>
          </a:p>
        </p:txBody>
      </p:sp>
      <p:sp>
        <p:nvSpPr>
          <p:cNvPr id="8" name="Text Placeholder 8">
            <a:extLst>
              <a:ext uri="{FF2B5EF4-FFF2-40B4-BE49-F238E27FC236}">
                <a16:creationId xmlns:a16="http://schemas.microsoft.com/office/drawing/2014/main" id="{8B045A7C-B610-BF6B-9768-7BC272C79248}"/>
              </a:ext>
            </a:extLst>
          </p:cNvPr>
          <p:cNvSpPr txBox="1">
            <a:spLocks/>
          </p:cNvSpPr>
          <p:nvPr/>
        </p:nvSpPr>
        <p:spPr>
          <a:xfrm>
            <a:off x="2900972" y="3983744"/>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Three</a:t>
            </a:r>
          </a:p>
        </p:txBody>
      </p:sp>
      <p:sp>
        <p:nvSpPr>
          <p:cNvPr id="9" name="Text Placeholder 8">
            <a:extLst>
              <a:ext uri="{FF2B5EF4-FFF2-40B4-BE49-F238E27FC236}">
                <a16:creationId xmlns:a16="http://schemas.microsoft.com/office/drawing/2014/main" id="{D47F5E8D-AB84-B6F0-81F1-0578D110ED48}"/>
              </a:ext>
            </a:extLst>
          </p:cNvPr>
          <p:cNvSpPr txBox="1">
            <a:spLocks/>
          </p:cNvSpPr>
          <p:nvPr/>
        </p:nvSpPr>
        <p:spPr>
          <a:xfrm>
            <a:off x="3461425" y="4334925"/>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Champions Elementary</a:t>
            </a:r>
          </a:p>
        </p:txBody>
      </p:sp>
      <p:sp>
        <p:nvSpPr>
          <p:cNvPr id="20" name="Text Placeholder 8">
            <a:extLst>
              <a:ext uri="{FF2B5EF4-FFF2-40B4-BE49-F238E27FC236}">
                <a16:creationId xmlns:a16="http://schemas.microsoft.com/office/drawing/2014/main" id="{521B58F5-95BA-1338-56A6-8A5DBC976BDA}"/>
              </a:ext>
            </a:extLst>
          </p:cNvPr>
          <p:cNvSpPr txBox="1">
            <a:spLocks/>
          </p:cNvSpPr>
          <p:nvPr/>
        </p:nvSpPr>
        <p:spPr>
          <a:xfrm>
            <a:off x="5429160" y="4923157"/>
            <a:ext cx="2556214"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solidFill>
                  <a:schemeClr val="accent1">
                    <a:lumMod val="75000"/>
                  </a:schemeClr>
                </a:solidFill>
              </a:rPr>
              <a:t>Child Care/Preschool</a:t>
            </a:r>
          </a:p>
        </p:txBody>
      </p:sp>
      <p:grpSp>
        <p:nvGrpSpPr>
          <p:cNvPr id="3" name="Group 2">
            <a:extLst>
              <a:ext uri="{FF2B5EF4-FFF2-40B4-BE49-F238E27FC236}">
                <a16:creationId xmlns:a16="http://schemas.microsoft.com/office/drawing/2014/main" id="{E27B0FE5-40D9-5C1C-E4E2-9C147F53648B}"/>
              </a:ext>
              <a:ext uri="{C183D7F6-B498-43B3-948B-1728B52AA6E4}">
                <adec:decorative xmlns:adec="http://schemas.microsoft.com/office/drawing/2017/decorative" val="1"/>
              </a:ext>
            </a:extLst>
          </p:cNvPr>
          <p:cNvGrpSpPr/>
          <p:nvPr/>
        </p:nvGrpSpPr>
        <p:grpSpPr>
          <a:xfrm>
            <a:off x="1788816" y="5847238"/>
            <a:ext cx="6149036" cy="478613"/>
            <a:chOff x="1788816" y="5847238"/>
            <a:chExt cx="6149036" cy="478613"/>
          </a:xfrm>
        </p:grpSpPr>
        <p:sp>
          <p:nvSpPr>
            <p:cNvPr id="2" name="Text Placeholder 8">
              <a:extLst>
                <a:ext uri="{FF2B5EF4-FFF2-40B4-BE49-F238E27FC236}">
                  <a16:creationId xmlns:a16="http://schemas.microsoft.com/office/drawing/2014/main" id="{D4F8CEEC-6850-4C8C-D1F6-A3E9612401AB}"/>
                </a:ext>
              </a:extLst>
            </p:cNvPr>
            <p:cNvSpPr txBox="1">
              <a:spLocks/>
            </p:cNvSpPr>
            <p:nvPr/>
          </p:nvSpPr>
          <p:spPr>
            <a:xfrm>
              <a:off x="1788816" y="5933112"/>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b="1" dirty="0"/>
                <a:t>MMR</a:t>
              </a:r>
              <a:endParaRPr lang="en-US" sz="2000" b="1" dirty="0">
                <a:cs typeface="Calibri" panose="020F0502020204030204"/>
              </a:endParaRPr>
            </a:p>
          </p:txBody>
        </p:sp>
        <p:sp>
          <p:nvSpPr>
            <p:cNvPr id="25" name="Text Placeholder 8">
              <a:extLst>
                <a:ext uri="{FF2B5EF4-FFF2-40B4-BE49-F238E27FC236}">
                  <a16:creationId xmlns:a16="http://schemas.microsoft.com/office/drawing/2014/main" id="{AB0D53AA-E714-A2A3-1D1F-F6D3C1DAD7FD}"/>
                </a:ext>
              </a:extLst>
            </p:cNvPr>
            <p:cNvSpPr txBox="1">
              <a:spLocks/>
            </p:cNvSpPr>
            <p:nvPr/>
          </p:nvSpPr>
          <p:spPr>
            <a:xfrm>
              <a:off x="3048270" y="5847238"/>
              <a:ext cx="2284596" cy="38630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dirty="0"/>
                <a:t>immunosuppression</a:t>
              </a:r>
              <a:endParaRPr lang="en-US" sz="1800" dirty="0">
                <a:cs typeface="Calibri" panose="020F0502020204030204"/>
              </a:endParaRPr>
            </a:p>
          </p:txBody>
        </p:sp>
        <p:sp>
          <p:nvSpPr>
            <p:cNvPr id="10" name="Text Placeholder 8">
              <a:extLst>
                <a:ext uri="{FF2B5EF4-FFF2-40B4-BE49-F238E27FC236}">
                  <a16:creationId xmlns:a16="http://schemas.microsoft.com/office/drawing/2014/main" id="{6790FEF6-C679-5FF3-E341-BA3996868741}"/>
                </a:ext>
              </a:extLst>
            </p:cNvPr>
            <p:cNvSpPr txBox="1">
              <a:spLocks/>
            </p:cNvSpPr>
            <p:nvPr/>
          </p:nvSpPr>
          <p:spPr>
            <a:xfrm>
              <a:off x="5332866" y="5902584"/>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Temporary</a:t>
              </a:r>
            </a:p>
          </p:txBody>
        </p:sp>
        <p:sp>
          <p:nvSpPr>
            <p:cNvPr id="17" name="Text Placeholder 8">
              <a:extLst>
                <a:ext uri="{FF2B5EF4-FFF2-40B4-BE49-F238E27FC236}">
                  <a16:creationId xmlns:a16="http://schemas.microsoft.com/office/drawing/2014/main" id="{BD92E44D-301E-6693-F654-A03DAB901122}"/>
                </a:ext>
              </a:extLst>
            </p:cNvPr>
            <p:cNvSpPr txBox="1">
              <a:spLocks/>
            </p:cNvSpPr>
            <p:nvPr/>
          </p:nvSpPr>
          <p:spPr>
            <a:xfrm>
              <a:off x="6555836" y="5883577"/>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12/15/24</a:t>
              </a:r>
            </a:p>
          </p:txBody>
        </p:sp>
      </p:grpSp>
      <p:grpSp>
        <p:nvGrpSpPr>
          <p:cNvPr id="18" name="Group 17">
            <a:extLst>
              <a:ext uri="{FF2B5EF4-FFF2-40B4-BE49-F238E27FC236}">
                <a16:creationId xmlns:a16="http://schemas.microsoft.com/office/drawing/2014/main" id="{BD0BE8B2-5C75-BB0F-22E0-4FCEC0279140}"/>
              </a:ext>
              <a:ext uri="{C183D7F6-B498-43B3-948B-1728B52AA6E4}">
                <adec:decorative xmlns:adec="http://schemas.microsoft.com/office/drawing/2017/decorative" val="1"/>
              </a:ext>
            </a:extLst>
          </p:cNvPr>
          <p:cNvGrpSpPr/>
          <p:nvPr/>
        </p:nvGrpSpPr>
        <p:grpSpPr>
          <a:xfrm>
            <a:off x="1814846" y="6350302"/>
            <a:ext cx="6123006" cy="472177"/>
            <a:chOff x="1814846" y="6350302"/>
            <a:chExt cx="6123006" cy="472177"/>
          </a:xfrm>
        </p:grpSpPr>
        <p:sp>
          <p:nvSpPr>
            <p:cNvPr id="13" name="Text Placeholder 8">
              <a:extLst>
                <a:ext uri="{FF2B5EF4-FFF2-40B4-BE49-F238E27FC236}">
                  <a16:creationId xmlns:a16="http://schemas.microsoft.com/office/drawing/2014/main" id="{1F3D8C19-911B-B466-0636-70D4353488FC}"/>
                </a:ext>
              </a:extLst>
            </p:cNvPr>
            <p:cNvSpPr txBox="1">
              <a:spLocks/>
            </p:cNvSpPr>
            <p:nvPr/>
          </p:nvSpPr>
          <p:spPr>
            <a:xfrm>
              <a:off x="1814846" y="6436176"/>
              <a:ext cx="1164584" cy="38630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1728"/>
                </a:lnSpc>
              </a:pPr>
              <a:r>
                <a:rPr lang="en-US" sz="2000" b="1" dirty="0"/>
                <a:t>Varicella</a:t>
              </a:r>
              <a:endParaRPr lang="en-US" dirty="0"/>
            </a:p>
          </p:txBody>
        </p:sp>
        <p:sp>
          <p:nvSpPr>
            <p:cNvPr id="26" name="Text Placeholder 8">
              <a:extLst>
                <a:ext uri="{FF2B5EF4-FFF2-40B4-BE49-F238E27FC236}">
                  <a16:creationId xmlns:a16="http://schemas.microsoft.com/office/drawing/2014/main" id="{C6FA1D16-E171-4776-6F74-4BB120B0E5AA}"/>
                </a:ext>
              </a:extLst>
            </p:cNvPr>
            <p:cNvSpPr txBox="1">
              <a:spLocks/>
            </p:cNvSpPr>
            <p:nvPr/>
          </p:nvSpPr>
          <p:spPr>
            <a:xfrm>
              <a:off x="3031769" y="6350302"/>
              <a:ext cx="2370703" cy="42081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1728"/>
                </a:lnSpc>
              </a:pPr>
              <a:r>
                <a:rPr lang="en-US" sz="1800" dirty="0"/>
                <a:t>immunosuppression</a:t>
              </a:r>
            </a:p>
          </p:txBody>
        </p:sp>
        <p:sp>
          <p:nvSpPr>
            <p:cNvPr id="22" name="Text Placeholder 8">
              <a:extLst>
                <a:ext uri="{FF2B5EF4-FFF2-40B4-BE49-F238E27FC236}">
                  <a16:creationId xmlns:a16="http://schemas.microsoft.com/office/drawing/2014/main" id="{6AB55FA3-EF9A-0301-03AC-51F7DF395EDD}"/>
                </a:ext>
              </a:extLst>
            </p:cNvPr>
            <p:cNvSpPr txBox="1">
              <a:spLocks/>
            </p:cNvSpPr>
            <p:nvPr/>
          </p:nvSpPr>
          <p:spPr>
            <a:xfrm>
              <a:off x="5332866" y="6421767"/>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a:t>Temporary</a:t>
              </a:r>
            </a:p>
          </p:txBody>
        </p:sp>
        <p:sp>
          <p:nvSpPr>
            <p:cNvPr id="24" name="Text Placeholder 8">
              <a:extLst>
                <a:ext uri="{FF2B5EF4-FFF2-40B4-BE49-F238E27FC236}">
                  <a16:creationId xmlns:a16="http://schemas.microsoft.com/office/drawing/2014/main" id="{DD3AB87A-0278-6C52-9AE7-14FA1CD4B18B}"/>
                </a:ext>
              </a:extLst>
            </p:cNvPr>
            <p:cNvSpPr txBox="1">
              <a:spLocks/>
            </p:cNvSpPr>
            <p:nvPr/>
          </p:nvSpPr>
          <p:spPr>
            <a:xfrm>
              <a:off x="6555836" y="6377989"/>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grpSp>
      <p:sp>
        <p:nvSpPr>
          <p:cNvPr id="14" name="Rounded Rectangle 13" descr="highlighted information:">
            <a:extLst>
              <a:ext uri="{FF2B5EF4-FFF2-40B4-BE49-F238E27FC236}">
                <a16:creationId xmlns:a16="http://schemas.microsoft.com/office/drawing/2014/main" id="{5604F379-9CD5-74AC-C9AF-44F001A79E0C}"/>
              </a:ext>
              <a:ext uri="{C183D7F6-B498-43B3-948B-1728B52AA6E4}">
                <adec:decorative xmlns:adec="http://schemas.microsoft.com/office/drawing/2017/decorative" val="0"/>
              </a:ext>
            </a:extLst>
          </p:cNvPr>
          <p:cNvSpPr/>
          <p:nvPr/>
        </p:nvSpPr>
        <p:spPr>
          <a:xfrm>
            <a:off x="1746006" y="5822787"/>
            <a:ext cx="1233424" cy="99969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ounded Rectangle 14" descr="Highlighted information">
            <a:extLst>
              <a:ext uri="{FF2B5EF4-FFF2-40B4-BE49-F238E27FC236}">
                <a16:creationId xmlns:a16="http://schemas.microsoft.com/office/drawing/2014/main" id="{D77B87E8-1947-2282-7234-E9BBB2AB645B}"/>
              </a:ext>
              <a:ext uri="{C183D7F6-B498-43B3-948B-1728B52AA6E4}">
                <adec:decorative xmlns:adec="http://schemas.microsoft.com/office/drawing/2017/decorative" val="0"/>
              </a:ext>
            </a:extLst>
          </p:cNvPr>
          <p:cNvSpPr/>
          <p:nvPr/>
        </p:nvSpPr>
        <p:spPr>
          <a:xfrm>
            <a:off x="6388068" y="5801298"/>
            <a:ext cx="1597306" cy="102118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E83B0142-6651-05DE-F752-6274FF11097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5596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a:t>Student 3 </a:t>
            </a:r>
            <a:r>
              <a:rPr lang="en-US" sz="2800" b="0"/>
              <a:t>(Immunization Record page 1)</a:t>
            </a:r>
            <a:endParaRPr lang="en-US" sz="2800"/>
          </a:p>
        </p:txBody>
      </p:sp>
      <p:grpSp>
        <p:nvGrpSpPr>
          <p:cNvPr id="61" name="Group 60" descr="Sample immunization record for Student 3">
            <a:extLst>
              <a:ext uri="{FF2B5EF4-FFF2-40B4-BE49-F238E27FC236}">
                <a16:creationId xmlns:a16="http://schemas.microsoft.com/office/drawing/2014/main" id="{7AF6239E-253E-3BFE-2788-222CB48A8E83}"/>
              </a:ext>
            </a:extLst>
          </p:cNvPr>
          <p:cNvGrpSpPr/>
          <p:nvPr/>
        </p:nvGrpSpPr>
        <p:grpSpPr>
          <a:xfrm>
            <a:off x="180879" y="1841501"/>
            <a:ext cx="9782517" cy="5517088"/>
            <a:chOff x="180879" y="1841501"/>
            <a:chExt cx="9782517" cy="5517088"/>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5170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1294072"/>
            </a:xfrm>
            <a:prstGeom prst="rect">
              <a:avLst/>
            </a:prstGeom>
            <a:noFill/>
          </p:spPr>
          <p:txBody>
            <a:bodyPr wrap="square" rtlCol="0">
              <a:spAutoFit/>
            </a:bodyPr>
            <a:lstStyle/>
            <a:p>
              <a:pPr algn="l">
                <a:lnSpc>
                  <a:spcPct val="150000"/>
                </a:lnSpc>
              </a:pPr>
              <a:r>
                <a:rPr lang="en-US" sz="1800" dirty="0">
                  <a:effectLst/>
                  <a:latin typeface="Arial" panose="020B0604020202020204" pitchFamily="34" charset="0"/>
                  <a:ea typeface="Arial" panose="020B0604020202020204" pitchFamily="34" charset="0"/>
                </a:rPr>
                <a:t>Name: Student </a:t>
              </a:r>
              <a:r>
                <a:rPr lang="en-US" dirty="0">
                  <a:latin typeface="Arial" panose="020B0604020202020204" pitchFamily="34" charset="0"/>
                  <a:ea typeface="Arial" panose="020B0604020202020204" pitchFamily="34" charset="0"/>
                </a:rPr>
                <a:t>Three</a:t>
              </a:r>
              <a:r>
                <a:rPr lang="en-US" sz="1800" dirty="0">
                  <a:effectLst/>
                  <a:latin typeface="Arial" panose="020B0604020202020204" pitchFamily="34" charset="0"/>
                  <a:ea typeface="Arial" panose="020B0604020202020204" pitchFamily="34" charset="0"/>
                </a:rPr>
                <a:t> | DOB: 11/29/2020 | MRN:1234567 | PCP: Becca Monte, MD</a:t>
              </a:r>
            </a:p>
            <a:p>
              <a:pPr algn="l">
                <a:lnSpc>
                  <a:spcPct val="150000"/>
                </a:lnSpc>
              </a:pPr>
              <a:r>
                <a:rPr lang="en-US" dirty="0">
                  <a:latin typeface="Arial" panose="020B0604020202020204" pitchFamily="34" charset="0"/>
                  <a:ea typeface="Arial" panose="020B0604020202020204" pitchFamily="34" charset="0"/>
                </a:rPr>
                <a:t>Current Immunizations</a:t>
              </a:r>
            </a:p>
            <a:p>
              <a:pPr algn="l">
                <a:lnSpc>
                  <a:spcPct val="150000"/>
                </a:lnSpc>
              </a:pPr>
              <a:r>
                <a:rPr lang="en-US" sz="1800" dirty="0">
                  <a:effectLst/>
                  <a:latin typeface="Arial" panose="020B0604020202020204" pitchFamily="34" charset="0"/>
                  <a:ea typeface="Arial" panose="020B0604020202020204" pitchFamily="34" charset="0"/>
                </a:rPr>
                <a:t> </a:t>
              </a:r>
              <a:endParaRPr lang="en-US" dirty="0"/>
            </a:p>
          </p:txBody>
        </p:sp>
        <p:sp>
          <p:nvSpPr>
            <p:cNvPr id="23" name="Rounded Rectangle 22">
              <a:extLst>
                <a:ext uri="{FF2B5EF4-FFF2-40B4-BE49-F238E27FC236}">
                  <a16:creationId xmlns:a16="http://schemas.microsoft.com/office/drawing/2014/main" id="{CA39618F-EC82-54FE-2417-44155A954227}"/>
                </a:ext>
              </a:extLst>
            </p:cNvPr>
            <p:cNvSpPr/>
            <p:nvPr/>
          </p:nvSpPr>
          <p:spPr>
            <a:xfrm>
              <a:off x="370880" y="3137383"/>
              <a:ext cx="3025463" cy="19053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243864-B92B-DDB8-E234-E2A4E6BD134B}"/>
                </a:ext>
              </a:extLst>
            </p:cNvPr>
            <p:cNvSpPr txBox="1"/>
            <p:nvPr/>
          </p:nvSpPr>
          <p:spPr>
            <a:xfrm>
              <a:off x="465884" y="3300398"/>
              <a:ext cx="2930460" cy="1015663"/>
            </a:xfrm>
            <a:prstGeom prst="rect">
              <a:avLst/>
            </a:prstGeom>
            <a:noFill/>
          </p:spPr>
          <p:txBody>
            <a:bodyPr wrap="square" lIns="91440" tIns="45720" rIns="91440" bIns="45720" rtlCol="0" anchor="t">
              <a:spAutoFit/>
            </a:bodyPr>
            <a:lstStyle/>
            <a:p>
              <a:pPr algn="l"/>
              <a:r>
                <a:rPr lang="en-US" sz="2000" dirty="0"/>
                <a:t>COVID-19 Vaccine</a:t>
              </a:r>
            </a:p>
            <a:p>
              <a:pPr algn="l"/>
              <a:r>
                <a:rPr lang="en-US" sz="2000" dirty="0"/>
                <a:t>Dates on file: 11/05/2022, 06/10/2022</a:t>
              </a:r>
              <a:endParaRPr lang="en-US" sz="2000" dirty="0">
                <a:cs typeface="Calibri" panose="020F0502020204030204"/>
              </a:endParaRPr>
            </a:p>
          </p:txBody>
        </p:sp>
        <p:sp>
          <p:nvSpPr>
            <p:cNvPr id="24" name="Rounded Rectangle 23">
              <a:extLst>
                <a:ext uri="{FF2B5EF4-FFF2-40B4-BE49-F238E27FC236}">
                  <a16:creationId xmlns:a16="http://schemas.microsoft.com/office/drawing/2014/main" id="{58FBBF56-003D-7309-B996-6702C21C81AF}"/>
                </a:ext>
              </a:extLst>
            </p:cNvPr>
            <p:cNvSpPr/>
            <p:nvPr/>
          </p:nvSpPr>
          <p:spPr>
            <a:xfrm>
              <a:off x="3563967" y="3137382"/>
              <a:ext cx="3025463" cy="193763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3652348" y="3264540"/>
              <a:ext cx="2930460" cy="1631216"/>
            </a:xfrm>
            <a:prstGeom prst="rect">
              <a:avLst/>
            </a:prstGeom>
            <a:noFill/>
          </p:spPr>
          <p:txBody>
            <a:bodyPr wrap="square" lIns="91440" tIns="45720" rIns="91440" bIns="45720" rtlCol="0" anchor="t">
              <a:spAutoFit/>
            </a:bodyPr>
            <a:lstStyle/>
            <a:p>
              <a:pPr algn="l"/>
              <a:r>
                <a:rPr lang="en-US" sz="2000" dirty="0"/>
                <a:t>Diphtheria, Tetanus, Pertussis (DTaP) Vaccine</a:t>
              </a:r>
            </a:p>
            <a:p>
              <a:pPr algn="l"/>
              <a:r>
                <a:rPr lang="en-US" sz="2000" dirty="0"/>
                <a:t>Dates on file: 06/10/2022, 07/01/2021, 03/30/2021, 01/24/2021</a:t>
              </a:r>
              <a:endParaRPr lang="en-US" sz="2000" dirty="0">
                <a:cs typeface="Calibri" panose="020F0502020204030204"/>
              </a:endParaRPr>
            </a:p>
          </p:txBody>
        </p:sp>
        <p:sp>
          <p:nvSpPr>
            <p:cNvPr id="41" name="Rounded Rectangle 40">
              <a:extLst>
                <a:ext uri="{FF2B5EF4-FFF2-40B4-BE49-F238E27FC236}">
                  <a16:creationId xmlns:a16="http://schemas.microsoft.com/office/drawing/2014/main" id="{D2AAD11B-090E-9D68-A805-44C358B02F63}"/>
                </a:ext>
              </a:extLst>
            </p:cNvPr>
            <p:cNvSpPr/>
            <p:nvPr/>
          </p:nvSpPr>
          <p:spPr>
            <a:xfrm>
              <a:off x="6763680" y="3137382"/>
              <a:ext cx="3025463" cy="193900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DF376B-12B0-F413-5DFC-D24340D87E1A}"/>
                </a:ext>
              </a:extLst>
            </p:cNvPr>
            <p:cNvSpPr txBox="1"/>
            <p:nvPr/>
          </p:nvSpPr>
          <p:spPr>
            <a:xfrm>
              <a:off x="6845441" y="3300398"/>
              <a:ext cx="2930460" cy="1015663"/>
            </a:xfrm>
            <a:prstGeom prst="rect">
              <a:avLst/>
            </a:prstGeom>
            <a:noFill/>
          </p:spPr>
          <p:txBody>
            <a:bodyPr wrap="square" lIns="91440" tIns="45720" rIns="91440" bIns="45720" rtlCol="0" anchor="t">
              <a:spAutoFit/>
            </a:bodyPr>
            <a:lstStyle/>
            <a:p>
              <a:pPr algn="l"/>
              <a:r>
                <a:rPr lang="en-US" sz="2000" dirty="0"/>
                <a:t>Flu Vaccine</a:t>
              </a:r>
            </a:p>
            <a:p>
              <a:pPr algn="l"/>
              <a:r>
                <a:rPr lang="en-US" sz="2000" dirty="0"/>
                <a:t>Dates on file: 10/27/2023, 10/17/2022, 10/28/2021</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70880" y="5241767"/>
              <a:ext cx="3025463" cy="187029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465884" y="5368249"/>
              <a:ext cx="2930460" cy="1631216"/>
            </a:xfrm>
            <a:prstGeom prst="rect">
              <a:avLst/>
            </a:prstGeom>
            <a:noFill/>
          </p:spPr>
          <p:txBody>
            <a:bodyPr wrap="square" lIns="91440" tIns="45720" rIns="91440" bIns="45720" rtlCol="0" anchor="t">
              <a:spAutoFit/>
            </a:bodyPr>
            <a:lstStyle/>
            <a:p>
              <a:pPr algn="l"/>
              <a:r>
                <a:rPr lang="en-US" sz="2000" dirty="0"/>
                <a:t>Haemophilus influenza type B (HIB) Vaccine</a:t>
              </a:r>
            </a:p>
            <a:p>
              <a:pPr algn="l"/>
              <a:r>
                <a:rPr lang="en-US" sz="2000" dirty="0"/>
                <a:t>Dates on file: 12/13/2021, 07/01/2021, 03/30/2021, 01/24/2021</a:t>
              </a:r>
              <a:endParaRPr lang="en-US" sz="2000" dirty="0">
                <a:cs typeface="Calibri" panose="020F0502020204030204"/>
              </a:endParaRPr>
            </a:p>
          </p:txBody>
        </p:sp>
        <p:sp>
          <p:nvSpPr>
            <p:cNvPr id="45" name="Rounded Rectangle 44">
              <a:extLst>
                <a:ext uri="{FF2B5EF4-FFF2-40B4-BE49-F238E27FC236}">
                  <a16:creationId xmlns:a16="http://schemas.microsoft.com/office/drawing/2014/main" id="{F3A509BE-351B-BBA6-449D-F07A51CC3ECD}"/>
                </a:ext>
              </a:extLst>
            </p:cNvPr>
            <p:cNvSpPr/>
            <p:nvPr/>
          </p:nvSpPr>
          <p:spPr>
            <a:xfrm>
              <a:off x="3570593" y="5254521"/>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51F7AF8-85AC-09FD-9A7A-5FB0A760FB08}"/>
                </a:ext>
              </a:extLst>
            </p:cNvPr>
            <p:cNvSpPr txBox="1"/>
            <p:nvPr/>
          </p:nvSpPr>
          <p:spPr>
            <a:xfrm>
              <a:off x="3701908" y="5427167"/>
              <a:ext cx="2930460" cy="1015663"/>
            </a:xfrm>
            <a:prstGeom prst="rect">
              <a:avLst/>
            </a:prstGeom>
            <a:noFill/>
          </p:spPr>
          <p:txBody>
            <a:bodyPr wrap="square" lIns="91440" tIns="45720" rIns="91440" bIns="45720" rtlCol="0" anchor="t">
              <a:spAutoFit/>
            </a:bodyPr>
            <a:lstStyle/>
            <a:p>
              <a:pPr algn="l"/>
              <a:r>
                <a:rPr lang="en-US" sz="2000" dirty="0"/>
                <a:t>Hepatitis A Vaccine</a:t>
              </a:r>
            </a:p>
            <a:p>
              <a:pPr algn="l"/>
              <a:r>
                <a:rPr lang="en-US" sz="2000" dirty="0"/>
                <a:t>Dates on file: 06/02/2023, </a:t>
              </a:r>
              <a:r>
                <a:rPr lang="en-US" sz="2000" dirty="0">
                  <a:cs typeface="Calibri" panose="020F0502020204030204"/>
                </a:rPr>
                <a:t>11</a:t>
              </a:r>
              <a:r>
                <a:rPr lang="en-US" sz="2000" dirty="0"/>
                <a:t>/29/2022</a:t>
              </a:r>
              <a:endParaRPr lang="en-US" sz="2000" dirty="0">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5272351"/>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5386079"/>
              <a:ext cx="2930460" cy="1015663"/>
            </a:xfrm>
            <a:prstGeom prst="rect">
              <a:avLst/>
            </a:prstGeom>
            <a:noFill/>
          </p:spPr>
          <p:txBody>
            <a:bodyPr wrap="square" lIns="91440" tIns="45720" rIns="91440" bIns="45720" rtlCol="0" anchor="t">
              <a:spAutoFit/>
            </a:bodyPr>
            <a:lstStyle/>
            <a:p>
              <a:pPr algn="l"/>
              <a:r>
                <a:rPr lang="en-US" sz="2000" dirty="0"/>
                <a:t>Hepatitis B Vaccine</a:t>
              </a:r>
              <a:endParaRPr lang="en-US" dirty="0"/>
            </a:p>
            <a:p>
              <a:r>
                <a:rPr lang="en-US" sz="2000" dirty="0"/>
                <a:t>Dates on file: 09/01/2021, 12/26/2020,</a:t>
              </a:r>
              <a:r>
                <a:rPr lang="en-US" sz="2000" dirty="0">
                  <a:cs typeface="Calibri" panose="020F0502020204030204"/>
                </a:rPr>
                <a:t> 11</a:t>
              </a:r>
              <a:r>
                <a:rPr lang="en-US" sz="2000" dirty="0"/>
                <a:t>/29/2020</a:t>
              </a:r>
              <a:endParaRPr lang="en-US" sz="2000" dirty="0">
                <a:highlight>
                  <a:srgbClr val="FFFF00"/>
                </a:highlight>
                <a:cs typeface="Calibri"/>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4539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C18-3243-360F-D24F-837F9279A58C}"/>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AEE3188C-9CAE-ACCB-14EF-D10D0BDE9E3B}"/>
              </a:ext>
            </a:extLst>
          </p:cNvPr>
          <p:cNvSpPr>
            <a:spLocks noGrp="1"/>
          </p:cNvSpPr>
          <p:nvPr>
            <p:ph type="title"/>
          </p:nvPr>
        </p:nvSpPr>
        <p:spPr/>
        <p:txBody>
          <a:bodyPr>
            <a:normAutofit/>
          </a:bodyPr>
          <a:lstStyle/>
          <a:p>
            <a:r>
              <a:rPr lang="en-US"/>
              <a:t>Student 3 </a:t>
            </a:r>
            <a:r>
              <a:rPr lang="en-US" sz="2800" b="0"/>
              <a:t>(Immunization Record page 2)</a:t>
            </a:r>
            <a:endParaRPr lang="en-US" sz="2800"/>
          </a:p>
        </p:txBody>
      </p:sp>
      <p:sp>
        <p:nvSpPr>
          <p:cNvPr id="40" name="Rectangle 39" descr="Page 2 of sample immunization record for Student 3">
            <a:extLst>
              <a:ext uri="{FF2B5EF4-FFF2-40B4-BE49-F238E27FC236}">
                <a16:creationId xmlns:a16="http://schemas.microsoft.com/office/drawing/2014/main" id="{CF804AC9-9F87-3226-4CE4-32486EF61107}"/>
              </a:ext>
            </a:extLst>
          </p:cNvPr>
          <p:cNvSpPr/>
          <p:nvPr/>
        </p:nvSpPr>
        <p:spPr>
          <a:xfrm>
            <a:off x="180879" y="1663701"/>
            <a:ext cx="9782517" cy="27594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F973CB2E-EE72-963E-85C6-411BAF0584E9}"/>
              </a:ext>
              <a:ext uri="{C183D7F6-B498-43B3-948B-1728B52AA6E4}">
                <adec:decorative xmlns:adec="http://schemas.microsoft.com/office/drawing/2017/decorative" val="1"/>
              </a:ext>
            </a:extLst>
          </p:cNvPr>
          <p:cNvSpPr/>
          <p:nvPr/>
        </p:nvSpPr>
        <p:spPr>
          <a:xfrm>
            <a:off x="373285"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4A556-1667-5616-451B-C23D368FD994}"/>
              </a:ext>
            </a:extLst>
          </p:cNvPr>
          <p:cNvSpPr txBox="1"/>
          <p:nvPr/>
        </p:nvSpPr>
        <p:spPr>
          <a:xfrm>
            <a:off x="536193" y="2084730"/>
            <a:ext cx="2930460" cy="1631216"/>
          </a:xfrm>
          <a:prstGeom prst="rect">
            <a:avLst/>
          </a:prstGeom>
          <a:noFill/>
        </p:spPr>
        <p:txBody>
          <a:bodyPr wrap="square" lIns="91440" tIns="45720" rIns="91440" bIns="45720" rtlCol="0" anchor="t">
            <a:spAutoFit/>
          </a:bodyPr>
          <a:lstStyle/>
          <a:p>
            <a:pPr algn="l"/>
            <a:r>
              <a:rPr lang="en-US" sz="2000" dirty="0"/>
              <a:t>Pneumonia vaccine (pneumococcal) Vaccine</a:t>
            </a:r>
          </a:p>
          <a:p>
            <a:pPr algn="l"/>
            <a:r>
              <a:rPr lang="en-US" sz="2000" dirty="0"/>
              <a:t>Dates on file: 12/13/2021, 09/01/2021, 03/30/2021, 01/24/2021</a:t>
            </a:r>
            <a:endParaRPr lang="en-US" sz="2000" dirty="0">
              <a:cs typeface="Calibri" panose="020F0502020204030204"/>
            </a:endParaRPr>
          </a:p>
        </p:txBody>
      </p:sp>
      <p:sp>
        <p:nvSpPr>
          <p:cNvPr id="23" name="Rounded Rectangle 22">
            <a:extLst>
              <a:ext uri="{FF2B5EF4-FFF2-40B4-BE49-F238E27FC236}">
                <a16:creationId xmlns:a16="http://schemas.microsoft.com/office/drawing/2014/main" id="{7637ADD1-81A4-880D-B49D-CA7E55D3DC04}"/>
              </a:ext>
              <a:ext uri="{C183D7F6-B498-43B3-948B-1728B52AA6E4}">
                <adec:decorative xmlns:adec="http://schemas.microsoft.com/office/drawing/2017/decorative" val="1"/>
              </a:ext>
            </a:extLst>
          </p:cNvPr>
          <p:cNvSpPr/>
          <p:nvPr/>
        </p:nvSpPr>
        <p:spPr>
          <a:xfrm>
            <a:off x="3566371"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02CC46-7BFB-E1C0-7D15-4DA2E7FD3748}"/>
              </a:ext>
            </a:extLst>
          </p:cNvPr>
          <p:cNvSpPr txBox="1"/>
          <p:nvPr/>
        </p:nvSpPr>
        <p:spPr>
          <a:xfrm>
            <a:off x="3661374" y="2169853"/>
            <a:ext cx="2930460" cy="1015663"/>
          </a:xfrm>
          <a:prstGeom prst="rect">
            <a:avLst/>
          </a:prstGeom>
          <a:noFill/>
        </p:spPr>
        <p:txBody>
          <a:bodyPr wrap="square" lIns="91440" tIns="45720" rIns="91440" bIns="45720" rtlCol="0" anchor="t">
            <a:spAutoFit/>
          </a:bodyPr>
          <a:lstStyle/>
          <a:p>
            <a:pPr algn="l"/>
            <a:r>
              <a:rPr lang="en-US" sz="2000" dirty="0"/>
              <a:t>Polio (IPV) Vaccine</a:t>
            </a:r>
          </a:p>
          <a:p>
            <a:pPr algn="l"/>
            <a:r>
              <a:rPr lang="en-US" sz="2000" dirty="0"/>
              <a:t>Dates on file: 06/10/2022, 07/01/2021, 03/30/2021</a:t>
            </a:r>
            <a:endParaRPr lang="en-US" sz="2000" dirty="0">
              <a:cs typeface="Calibri" panose="020F0502020204030204"/>
            </a:endParaRPr>
          </a:p>
        </p:txBody>
      </p:sp>
      <p:sp>
        <p:nvSpPr>
          <p:cNvPr id="24" name="Rounded Rectangle 23">
            <a:extLst>
              <a:ext uri="{FF2B5EF4-FFF2-40B4-BE49-F238E27FC236}">
                <a16:creationId xmlns:a16="http://schemas.microsoft.com/office/drawing/2014/main" id="{FC8A295B-F18B-D2F7-9307-B0E26FA07AA2}"/>
              </a:ext>
              <a:ext uri="{C183D7F6-B498-43B3-948B-1728B52AA6E4}">
                <adec:decorative xmlns:adec="http://schemas.microsoft.com/office/drawing/2017/decorative" val="1"/>
              </a:ext>
            </a:extLst>
          </p:cNvPr>
          <p:cNvSpPr/>
          <p:nvPr/>
        </p:nvSpPr>
        <p:spPr>
          <a:xfrm>
            <a:off x="6759457" y="1988096"/>
            <a:ext cx="3025463" cy="14715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descr="Page 2 of Immunization Record for Student 3">
            <a:extLst>
              <a:ext uri="{FF2B5EF4-FFF2-40B4-BE49-F238E27FC236}">
                <a16:creationId xmlns:a16="http://schemas.microsoft.com/office/drawing/2014/main" id="{9B8AD4CD-D2CB-3771-7DD7-4BC5D8AD0AEA}"/>
              </a:ext>
            </a:extLst>
          </p:cNvPr>
          <p:cNvSpPr txBox="1"/>
          <p:nvPr/>
        </p:nvSpPr>
        <p:spPr>
          <a:xfrm>
            <a:off x="6863491" y="2152427"/>
            <a:ext cx="2930460" cy="1015663"/>
          </a:xfrm>
          <a:prstGeom prst="rect">
            <a:avLst/>
          </a:prstGeom>
          <a:noFill/>
        </p:spPr>
        <p:txBody>
          <a:bodyPr wrap="square" lIns="91440" tIns="45720" rIns="91440" bIns="45720" rtlCol="0" anchor="t">
            <a:spAutoFit/>
          </a:bodyPr>
          <a:lstStyle/>
          <a:p>
            <a:pPr algn="l"/>
            <a:r>
              <a:rPr lang="en-US" sz="2000" dirty="0"/>
              <a:t>Rotavirus Vaccine</a:t>
            </a:r>
          </a:p>
          <a:p>
            <a:pPr algn="l"/>
            <a:r>
              <a:rPr lang="en-US" sz="2000" dirty="0"/>
              <a:t>Dates on file: 05/30/2021, 03/30/2021, 01/30/2021</a:t>
            </a:r>
            <a:endParaRPr lang="en-US" sz="2000" dirty="0">
              <a:cs typeface="Calibri" panose="020F0502020204030204"/>
            </a:endParaRPr>
          </a:p>
        </p:txBody>
      </p:sp>
      <p:sp>
        <p:nvSpPr>
          <p:cNvPr id="16" name="TextBox 15">
            <a:extLst>
              <a:ext uri="{FF2B5EF4-FFF2-40B4-BE49-F238E27FC236}">
                <a16:creationId xmlns:a16="http://schemas.microsoft.com/office/drawing/2014/main" id="{0998A349-EEB7-B03B-2D47-956142870DC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06584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dirty="0"/>
              <a:t>Student 3: Check Requirements</a:t>
            </a:r>
          </a:p>
        </p:txBody>
      </p:sp>
      <p:grpSp>
        <p:nvGrpSpPr>
          <p:cNvPr id="13" name="Group 12" descr="Filled out Blue Card for Student 3">
            <a:extLst>
              <a:ext uri="{FF2B5EF4-FFF2-40B4-BE49-F238E27FC236}">
                <a16:creationId xmlns:a16="http://schemas.microsoft.com/office/drawing/2014/main" id="{04D8C925-4E83-5903-05C7-344350DA483B}"/>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03/30/21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07/01/21</a:t>
              </a:r>
            </a:p>
            <a:p>
              <a:pPr algn="ctr"/>
              <a:endParaRPr lang="en-US" sz="2200" b="1" dirty="0"/>
            </a:p>
          </p:txBody>
        </p:sp>
        <p:sp>
          <p:nvSpPr>
            <p:cNvPr id="24" name="Text Placeholder 8">
              <a:extLst>
                <a:ext uri="{FF2B5EF4-FFF2-40B4-BE49-F238E27FC236}">
                  <a16:creationId xmlns:a16="http://schemas.microsoft.com/office/drawing/2014/main" id="{769596CD-4D9B-8035-A748-E14D4D464CCA}"/>
                </a:ext>
              </a:extLst>
            </p:cNvPr>
            <p:cNvSpPr txBox="1">
              <a:spLocks/>
            </p:cNvSpPr>
            <p:nvPr/>
          </p:nvSpPr>
          <p:spPr>
            <a:xfrm>
              <a:off x="5899272" y="2209941"/>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06/10/22</a:t>
              </a:r>
            </a:p>
            <a:p>
              <a:pPr algn="ctr"/>
              <a:endParaRPr lang="en-US" sz="2200" b="1" dirty="0"/>
            </a:p>
          </p:txBody>
        </p:sp>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01/24/21</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03/30/21</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07/01/21</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06/10/22</a:t>
              </a:r>
              <a:br>
                <a:rPr lang="en-US" sz="2200" b="1" dirty="0"/>
              </a:br>
              <a:endParaRPr lang="en-US" sz="2200" b="1" dirty="0"/>
            </a:p>
          </p:txBody>
        </p:sp>
        <p:sp>
          <p:nvSpPr>
            <p:cNvPr id="32" name="Rounded Rectangle 31" descr="Highlight on missing second dose of Varicella/chickenpox vaccine">
              <a:extLst>
                <a:ext uri="{FF2B5EF4-FFF2-40B4-BE49-F238E27FC236}">
                  <a16:creationId xmlns:a16="http://schemas.microsoft.com/office/drawing/2014/main" id="{6DCDF9EE-6A44-2671-1538-50F9707AC2F7}"/>
                </a:ext>
                <a:ext uri="{C183D7F6-B498-43B3-948B-1728B52AA6E4}">
                  <adec:decorative xmlns:adec="http://schemas.microsoft.com/office/drawing/2017/decorative" val="0"/>
                </a:ext>
              </a:extLst>
            </p:cNvPr>
            <p:cNvSpPr/>
            <p:nvPr/>
          </p:nvSpPr>
          <p:spPr>
            <a:xfrm>
              <a:off x="3240904" y="3606486"/>
              <a:ext cx="1331558" cy="69335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01/24/21</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03/30/21</a:t>
              </a:r>
            </a:p>
          </p:txBody>
        </p:sp>
        <p:sp>
          <p:nvSpPr>
            <p:cNvPr id="29" name="Text Placeholder 8">
              <a:extLst>
                <a:ext uri="{FF2B5EF4-FFF2-40B4-BE49-F238E27FC236}">
                  <a16:creationId xmlns:a16="http://schemas.microsoft.com/office/drawing/2014/main" id="{9EC5ED19-08C9-0C08-0C90-2D49A4781A63}"/>
                </a:ext>
              </a:extLst>
            </p:cNvPr>
            <p:cNvSpPr txBox="1">
              <a:spLocks/>
            </p:cNvSpPr>
            <p:nvPr/>
          </p:nvSpPr>
          <p:spPr>
            <a:xfrm>
              <a:off x="5898045" y="4314314"/>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07/01/21</a:t>
              </a:r>
            </a:p>
          </p:txBody>
        </p:sp>
        <p:sp>
          <p:nvSpPr>
            <p:cNvPr id="30" name="Text Placeholder 8">
              <a:extLst>
                <a:ext uri="{FF2B5EF4-FFF2-40B4-BE49-F238E27FC236}">
                  <a16:creationId xmlns:a16="http://schemas.microsoft.com/office/drawing/2014/main" id="{CF4DD15D-AF0D-4AED-BE24-C1F48A6336F4}"/>
                </a:ext>
              </a:extLst>
            </p:cNvPr>
            <p:cNvSpPr txBox="1">
              <a:spLocks/>
            </p:cNvSpPr>
            <p:nvPr/>
          </p:nvSpPr>
          <p:spPr>
            <a:xfrm>
              <a:off x="7241463" y="4303681"/>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12/13/21</a:t>
              </a:r>
            </a:p>
          </p:txBody>
        </p:sp>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11/29/20</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12/26/20</a:t>
              </a:r>
            </a:p>
            <a:p>
              <a:pPr algn="ctr"/>
              <a:endParaRPr lang="en-US" sz="2200" b="1" dirty="0"/>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09/01/21</a:t>
              </a:r>
            </a:p>
          </p:txBody>
        </p:sp>
        <p:sp>
          <p:nvSpPr>
            <p:cNvPr id="25" name="Rounded Rectangle 24" descr="Highlight on missing second dose of Varicella/chickenpox vaccine">
              <a:extLst>
                <a:ext uri="{FF2B5EF4-FFF2-40B4-BE49-F238E27FC236}">
                  <a16:creationId xmlns:a16="http://schemas.microsoft.com/office/drawing/2014/main" id="{472E010A-A8FE-FA4F-56C7-6B1F27F42487}"/>
                </a:ext>
                <a:ext uri="{C183D7F6-B498-43B3-948B-1728B52AA6E4}">
                  <adec:decorative xmlns:adec="http://schemas.microsoft.com/office/drawing/2017/decorative" val="0"/>
                </a:ext>
              </a:extLst>
            </p:cNvPr>
            <p:cNvSpPr/>
            <p:nvPr/>
          </p:nvSpPr>
          <p:spPr>
            <a:xfrm>
              <a:off x="3277008"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dirty="0"/>
              <a:t>Missing MMR #1 and varicella #1</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23</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8466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TME + All Other Doses: Conditional</a:t>
            </a:r>
          </a:p>
        </p:txBody>
      </p:sp>
      <p:grpSp>
        <p:nvGrpSpPr>
          <p:cNvPr id="16" name="Group 15" descr="yellow circle with checkmark">
            <a:extLst>
              <a:ext uri="{FF2B5EF4-FFF2-40B4-BE49-F238E27FC236}">
                <a16:creationId xmlns:a16="http://schemas.microsoft.com/office/drawing/2014/main" id="{941B3811-6C59-15ED-6208-6B303EF30B56}"/>
              </a:ext>
              <a:ext uri="{C183D7F6-B498-43B3-948B-1728B52AA6E4}">
                <adec:decorative xmlns:adec="http://schemas.microsoft.com/office/drawing/2017/decorative" val="0"/>
              </a:ext>
            </a:extLst>
          </p:cNvPr>
          <p:cNvGrpSpPr/>
          <p:nvPr/>
        </p:nvGrpSpPr>
        <p:grpSpPr>
          <a:xfrm>
            <a:off x="9293781" y="438536"/>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14" name="Group 13" descr="Filled out Blue Card for Student 3.">
            <a:extLst>
              <a:ext uri="{FF2B5EF4-FFF2-40B4-BE49-F238E27FC236}">
                <a16:creationId xmlns:a16="http://schemas.microsoft.com/office/drawing/2014/main" id="{10B47F47-A4BB-23F1-EC2A-FEDCD0174E9A}"/>
              </a:ext>
            </a:extLst>
          </p:cNvPr>
          <p:cNvGrpSpPr/>
          <p:nvPr/>
        </p:nvGrpSpPr>
        <p:grpSpPr>
          <a:xfrm>
            <a:off x="246895" y="1232600"/>
            <a:ext cx="9582905" cy="6285800"/>
            <a:chOff x="246895" y="1232600"/>
            <a:chExt cx="9582905" cy="6285800"/>
          </a:xfrm>
        </p:grpSpPr>
        <p:pic>
          <p:nvPicPr>
            <p:cNvPr id="31" name="Picture 30" descr="Vaccine section of Blue Card to fill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440C228C-D6DE-C44C-B00F-E7C7F5419C9B}"/>
                </a:ext>
              </a:extLst>
            </p:cNvPr>
            <p:cNvGrpSpPr/>
            <p:nvPr/>
          </p:nvGrpSpPr>
          <p:grpSpPr>
            <a:xfrm>
              <a:off x="448734" y="1482600"/>
              <a:ext cx="7234581" cy="768262"/>
              <a:chOff x="448734" y="1482600"/>
              <a:chExt cx="7234581" cy="768262"/>
            </a:xfrm>
          </p:grpSpPr>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dirty="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11/29/2020</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482600"/>
                <a:ext cx="338482" cy="338554"/>
              </a:xfrm>
              <a:prstGeom prst="rect">
                <a:avLst/>
              </a:prstGeom>
              <a:noFill/>
            </p:spPr>
            <p:txBody>
              <a:bodyPr wrap="square" rtlCol="0">
                <a:spAutoFit/>
              </a:bodyPr>
              <a:lstStyle/>
              <a:p>
                <a:pPr algn="l"/>
                <a:r>
                  <a:rPr lang="en-US" sz="1600"/>
                  <a:t>X</a:t>
                </a:r>
              </a:p>
            </p:txBody>
          </p:sp>
        </p:gr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03/30/21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07/01/21</a:t>
              </a:r>
            </a:p>
          </p:txBody>
        </p:sp>
        <p:sp>
          <p:nvSpPr>
            <p:cNvPr id="68" name="Text Placeholder 8">
              <a:extLst>
                <a:ext uri="{FF2B5EF4-FFF2-40B4-BE49-F238E27FC236}">
                  <a16:creationId xmlns:a16="http://schemas.microsoft.com/office/drawing/2014/main" id="{841DF205-82EB-8948-56FD-89111E76E548}"/>
                </a:ext>
              </a:extLst>
            </p:cNvPr>
            <p:cNvSpPr txBox="1">
              <a:spLocks/>
            </p:cNvSpPr>
            <p:nvPr/>
          </p:nvSpPr>
          <p:spPr>
            <a:xfrm>
              <a:off x="4077259" y="2782280"/>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06/10/22</a:t>
              </a:r>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01/24/21</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03/30/21</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07/01/21</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06/10/22</a:t>
              </a:r>
              <a:br>
                <a:rPr lang="en-US" sz="1400" b="1" dirty="0"/>
              </a:br>
              <a:r>
                <a:rPr lang="en-US" sz="1400" b="1" dirty="0"/>
                <a:t>1</a:t>
              </a:r>
            </a:p>
          </p:txBody>
        </p:sp>
        <p:sp>
          <p:nvSpPr>
            <p:cNvPr id="71" name="Rounded Rectangle 70" descr="Highlight on missing second dose of VAR/VZV Varicella/chickenpox">
              <a:extLst>
                <a:ext uri="{FF2B5EF4-FFF2-40B4-BE49-F238E27FC236}">
                  <a16:creationId xmlns:a16="http://schemas.microsoft.com/office/drawing/2014/main" id="{4EB16F82-85E8-E0AF-9B19-B85606A3EBBB}"/>
                </a:ext>
                <a:ext uri="{C183D7F6-B498-43B3-948B-1728B52AA6E4}">
                  <adec:decorative xmlns:adec="http://schemas.microsoft.com/office/drawing/2017/decorative" val="0"/>
                </a:ext>
              </a:extLst>
            </p:cNvPr>
            <p:cNvSpPr/>
            <p:nvPr/>
          </p:nvSpPr>
          <p:spPr>
            <a:xfrm>
              <a:off x="2286286" y="3750691"/>
              <a:ext cx="895170" cy="453207"/>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01/24/21</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03/30/21</a:t>
              </a:r>
            </a:p>
          </p:txBody>
        </p:sp>
        <p:sp>
          <p:nvSpPr>
            <p:cNvPr id="69" name="Text Placeholder 8">
              <a:extLst>
                <a:ext uri="{FF2B5EF4-FFF2-40B4-BE49-F238E27FC236}">
                  <a16:creationId xmlns:a16="http://schemas.microsoft.com/office/drawing/2014/main" id="{ED3223C6-83E4-7D95-E60F-5D4F3EB6489D}"/>
                </a:ext>
              </a:extLst>
            </p:cNvPr>
            <p:cNvSpPr txBox="1">
              <a:spLocks/>
            </p:cNvSpPr>
            <p:nvPr/>
          </p:nvSpPr>
          <p:spPr>
            <a:xfrm>
              <a:off x="4095276" y="4232883"/>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07/01/21</a:t>
              </a:r>
            </a:p>
          </p:txBody>
        </p:sp>
        <p:sp>
          <p:nvSpPr>
            <p:cNvPr id="70" name="Text Placeholder 8">
              <a:extLst>
                <a:ext uri="{FF2B5EF4-FFF2-40B4-BE49-F238E27FC236}">
                  <a16:creationId xmlns:a16="http://schemas.microsoft.com/office/drawing/2014/main" id="{68CF46C2-17A7-8DB4-D8A4-DCAFA56D6AB1}"/>
                </a:ext>
              </a:extLst>
            </p:cNvPr>
            <p:cNvSpPr txBox="1">
              <a:spLocks/>
            </p:cNvSpPr>
            <p:nvPr/>
          </p:nvSpPr>
          <p:spPr>
            <a:xfrm>
              <a:off x="5015022"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12/13/21</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11/29/20</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12/26/20</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09/01/21</a:t>
              </a:r>
            </a:p>
          </p:txBody>
        </p:sp>
        <p:sp>
          <p:nvSpPr>
            <p:cNvPr id="28" name="Rounded Rectangle 27" descr="Highlight on missing second dose of VAR/VZV Varicella/chickenpox">
              <a:extLst>
                <a:ext uri="{FF2B5EF4-FFF2-40B4-BE49-F238E27FC236}">
                  <a16:creationId xmlns:a16="http://schemas.microsoft.com/office/drawing/2014/main" id="{AD2E9DBF-23FF-174F-3092-BE0287CB2A91}"/>
                </a:ext>
                <a:ext uri="{C183D7F6-B498-43B3-948B-1728B52AA6E4}">
                  <adec:decorative xmlns:adec="http://schemas.microsoft.com/office/drawing/2017/decorative" val="0"/>
                </a:ext>
              </a:extLst>
            </p:cNvPr>
            <p:cNvSpPr/>
            <p:nvPr/>
          </p:nvSpPr>
          <p:spPr>
            <a:xfrm>
              <a:off x="2303158" y="4798843"/>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descr="Highlight on Status of Requirements TK/K-12 row.">
              <a:extLst>
                <a:ext uri="{FF2B5EF4-FFF2-40B4-BE49-F238E27FC236}">
                  <a16:creationId xmlns:a16="http://schemas.microsoft.com/office/drawing/2014/main" id="{EBFAD0D8-9FBF-8C6D-5014-B1CE5B0C6771}"/>
                </a:ext>
                <a:ext uri="{C183D7F6-B498-43B3-948B-1728B52AA6E4}">
                  <adec:decorative xmlns:adec="http://schemas.microsoft.com/office/drawing/2017/decorative" val="0"/>
                </a:ext>
              </a:extLst>
            </p:cNvPr>
            <p:cNvSpPr/>
            <p:nvPr/>
          </p:nvSpPr>
          <p:spPr>
            <a:xfrm>
              <a:off x="301660" y="6206845"/>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8">
              <a:extLst>
                <a:ext uri="{FF2B5EF4-FFF2-40B4-BE49-F238E27FC236}">
                  <a16:creationId xmlns:a16="http://schemas.microsoft.com/office/drawing/2014/main" id="{1C826132-5BBD-5AFE-15F2-E8C881269A35}"/>
                </a:ext>
              </a:extLst>
            </p:cNvPr>
            <p:cNvSpPr txBox="1">
              <a:spLocks/>
            </p:cNvSpPr>
            <p:nvPr/>
          </p:nvSpPr>
          <p:spPr>
            <a:xfrm>
              <a:off x="2113720" y="625523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2" name="TextBox 1">
              <a:extLst>
                <a:ext uri="{FF2B5EF4-FFF2-40B4-BE49-F238E27FC236}">
                  <a16:creationId xmlns:a16="http://schemas.microsoft.com/office/drawing/2014/main" id="{0801DA76-B882-646C-A089-CF5C4B7B5079}"/>
                </a:ext>
              </a:extLst>
            </p:cNvPr>
            <p:cNvSpPr txBox="1"/>
            <p:nvPr/>
          </p:nvSpPr>
          <p:spPr>
            <a:xfrm>
              <a:off x="4169151" y="618976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64546" y="626882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11/15/24</a:t>
              </a:r>
            </a:p>
          </p:txBody>
        </p:sp>
      </p:grpSp>
      <p:grpSp>
        <p:nvGrpSpPr>
          <p:cNvPr id="33" name="Group 32" descr="Post it with deadline and follow-up dates">
            <a:extLst>
              <a:ext uri="{FF2B5EF4-FFF2-40B4-BE49-F238E27FC236}">
                <a16:creationId xmlns:a16="http://schemas.microsoft.com/office/drawing/2014/main" id="{965C4EB0-8A82-8374-98BE-E318CC516E39}"/>
              </a:ext>
            </a:extLst>
          </p:cNvPr>
          <p:cNvGrpSpPr/>
          <p:nvPr/>
        </p:nvGrpSpPr>
        <p:grpSpPr>
          <a:xfrm>
            <a:off x="6692123" y="2341441"/>
            <a:ext cx="3071859" cy="3251837"/>
            <a:chOff x="6692123" y="2341441"/>
            <a:chExt cx="3071859" cy="3251837"/>
          </a:xfrm>
        </p:grpSpPr>
        <p:sp>
          <p:nvSpPr>
            <p:cNvPr id="20" name="Rectangle 19">
              <a:extLst>
                <a:ext uri="{FF2B5EF4-FFF2-40B4-BE49-F238E27FC236}">
                  <a16:creationId xmlns:a16="http://schemas.microsoft.com/office/drawing/2014/main" id="{FC54990E-36A7-3872-B10C-87BF23EEB9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descr="Post-it with deadline and follow-up dates">
              <a:extLst>
                <a:ext uri="{FF2B5EF4-FFF2-40B4-BE49-F238E27FC236}">
                  <a16:creationId xmlns:a16="http://schemas.microsoft.com/office/drawing/2014/main" id="{C5083565-69A8-AA8F-764B-EFEFD2096E9A}"/>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MMR &amp; Varicella #1 </a:t>
              </a:r>
            </a:p>
            <a:p>
              <a:r>
                <a:rPr lang="en-US" sz="2200" b="1" dirty="0"/>
                <a:t>12/15/24</a:t>
              </a:r>
              <a:br>
                <a:rPr lang="en-US" sz="2200" b="1" dirty="0"/>
              </a:br>
              <a:endParaRPr lang="en-US" sz="2200" b="1" dirty="0"/>
            </a:p>
            <a:p>
              <a:r>
                <a:rPr lang="en-US" sz="2200" b="1" u="sng" dirty="0"/>
                <a:t>Follow-Up</a:t>
              </a:r>
            </a:p>
            <a:p>
              <a:r>
                <a:rPr lang="en-US" sz="2200" b="1" dirty="0"/>
                <a:t>11/15/24</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5321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4</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At Ages 3, 4, 6 Months</a:t>
            </a:r>
            <a:endParaRPr lang="en-US" sz="4000" dirty="0"/>
          </a:p>
        </p:txBody>
      </p:sp>
    </p:spTree>
    <p:extLst>
      <p:ext uri="{BB962C8B-B14F-4D97-AF65-F5344CB8AC3E}">
        <p14:creationId xmlns:p14="http://schemas.microsoft.com/office/powerpoint/2010/main" val="14329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dirty="0"/>
              <a:t>Student 4 </a:t>
            </a:r>
            <a:r>
              <a:rPr lang="en-US" sz="2800" b="0" dirty="0"/>
              <a:t>(Immunization Record – 3 months)</a:t>
            </a:r>
            <a:endParaRPr lang="en-US" sz="2800" dirty="0"/>
          </a:p>
        </p:txBody>
      </p:sp>
      <p:grpSp>
        <p:nvGrpSpPr>
          <p:cNvPr id="61" name="Group 60" descr="Sample immunization record">
            <a:extLst>
              <a:ext uri="{FF2B5EF4-FFF2-40B4-BE49-F238E27FC236}">
                <a16:creationId xmlns:a16="http://schemas.microsoft.com/office/drawing/2014/main" id="{7AF6239E-253E-3BFE-2788-222CB48A8E83}"/>
              </a:ext>
            </a:extLst>
          </p:cNvPr>
          <p:cNvGrpSpPr/>
          <p:nvPr/>
        </p:nvGrpSpPr>
        <p:grpSpPr>
          <a:xfrm>
            <a:off x="180879" y="1841501"/>
            <a:ext cx="9782517" cy="5517088"/>
            <a:chOff x="180879" y="1841501"/>
            <a:chExt cx="9782517" cy="5517088"/>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5170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878574"/>
            </a:xfrm>
            <a:prstGeom prst="rect">
              <a:avLst/>
            </a:prstGeom>
            <a:noFill/>
          </p:spPr>
          <p:txBody>
            <a:bodyPr wrap="square" rtlCol="0">
              <a:spAutoFit/>
            </a:bodyPr>
            <a:lstStyle/>
            <a:p>
              <a:pPr algn="l">
                <a:lnSpc>
                  <a:spcPct val="150000"/>
                </a:lnSpc>
              </a:pPr>
              <a:r>
                <a:rPr lang="en-US" sz="1800" dirty="0">
                  <a:effectLst/>
                  <a:latin typeface="Arial" panose="020B0604020202020204" pitchFamily="34" charset="0"/>
                  <a:ea typeface="Arial" panose="020B0604020202020204" pitchFamily="34" charset="0"/>
                </a:rPr>
                <a:t>Name: Student Four | DOB: </a:t>
              </a:r>
              <a:r>
                <a:rPr lang="en-US" dirty="0">
                  <a:latin typeface="Arial" panose="020B0604020202020204" pitchFamily="34" charset="0"/>
                  <a:ea typeface="Arial" panose="020B0604020202020204" pitchFamily="34" charset="0"/>
                </a:rPr>
                <a:t>05</a:t>
              </a:r>
              <a:r>
                <a:rPr lang="en-US" sz="1800" dirty="0">
                  <a:effectLst/>
                  <a:latin typeface="Arial" panose="020B0604020202020204" pitchFamily="34" charset="0"/>
                  <a:ea typeface="Arial" panose="020B0604020202020204" pitchFamily="34" charset="0"/>
                </a:rPr>
                <a:t>/02/2024 | MRN:1234567 | PCP: Becca Monte, MD</a:t>
              </a:r>
            </a:p>
            <a:p>
              <a:pPr algn="l">
                <a:lnSpc>
                  <a:spcPct val="150000"/>
                </a:lnSpc>
              </a:pPr>
              <a:r>
                <a:rPr lang="en-US" dirty="0">
                  <a:latin typeface="Arial" panose="020B0604020202020204" pitchFamily="34" charset="0"/>
                  <a:ea typeface="Arial" panose="020B0604020202020204" pitchFamily="34" charset="0"/>
                </a:rPr>
                <a:t>Current Immunizations</a:t>
              </a:r>
              <a:r>
                <a:rPr lang="en-US" sz="1800" dirty="0">
                  <a:effectLst/>
                  <a:latin typeface="Arial" panose="020B0604020202020204" pitchFamily="34" charset="0"/>
                  <a:ea typeface="Arial" panose="020B0604020202020204" pitchFamily="34" charset="0"/>
                </a:rPr>
                <a:t> </a:t>
              </a:r>
              <a:endParaRPr lang="en-US" dirty="0"/>
            </a:p>
          </p:txBody>
        </p:sp>
        <p:sp>
          <p:nvSpPr>
            <p:cNvPr id="24" name="Rounded Rectangle 23">
              <a:extLst>
                <a:ext uri="{FF2B5EF4-FFF2-40B4-BE49-F238E27FC236}">
                  <a16:creationId xmlns:a16="http://schemas.microsoft.com/office/drawing/2014/main" id="{58FBBF56-003D-7309-B996-6702C21C81AF}"/>
                </a:ext>
              </a:extLst>
            </p:cNvPr>
            <p:cNvSpPr/>
            <p:nvPr/>
          </p:nvSpPr>
          <p:spPr>
            <a:xfrm>
              <a:off x="370880" y="3137383"/>
              <a:ext cx="3025463" cy="169908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459261" y="3264540"/>
              <a:ext cx="2930460" cy="1015663"/>
            </a:xfrm>
            <a:prstGeom prst="rect">
              <a:avLst/>
            </a:prstGeom>
            <a:noFill/>
          </p:spPr>
          <p:txBody>
            <a:bodyPr wrap="square" lIns="91440" tIns="45720" rIns="91440" bIns="45720" rtlCol="0" anchor="t">
              <a:spAutoFit/>
            </a:bodyPr>
            <a:lstStyle/>
            <a:p>
              <a:pPr algn="l"/>
              <a:r>
                <a:rPr lang="en-US" sz="2000" dirty="0"/>
                <a:t>Diphtheria, Tetanus, Pertussis (DTaP) Vaccine</a:t>
              </a:r>
            </a:p>
            <a:p>
              <a:pPr algn="l"/>
              <a:r>
                <a:rPr lang="en-US" sz="2000" dirty="0"/>
                <a:t>Dates on file: 07/10/2024</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570592" y="3139026"/>
              <a:ext cx="3025463" cy="164003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3665596" y="3265508"/>
              <a:ext cx="2930460" cy="1015663"/>
            </a:xfrm>
            <a:prstGeom prst="rect">
              <a:avLst/>
            </a:prstGeom>
            <a:noFill/>
          </p:spPr>
          <p:txBody>
            <a:bodyPr wrap="square" lIns="91440" tIns="45720" rIns="91440" bIns="45720" rtlCol="0" anchor="t">
              <a:spAutoFit/>
            </a:bodyPr>
            <a:lstStyle/>
            <a:p>
              <a:pPr algn="l"/>
              <a:r>
                <a:rPr lang="en-US" sz="2000" dirty="0"/>
                <a:t>Haemophilus influenza type B (HIB) Vaccine</a:t>
              </a:r>
            </a:p>
            <a:p>
              <a:pPr algn="l"/>
              <a:r>
                <a:rPr lang="en-US" sz="2000" dirty="0"/>
                <a:t>Dates on file: 07/10/2024</a:t>
              </a:r>
              <a:endParaRPr lang="en-US" sz="2000" dirty="0">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3159545"/>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3273273"/>
              <a:ext cx="2930460" cy="1015663"/>
            </a:xfrm>
            <a:prstGeom prst="rect">
              <a:avLst/>
            </a:prstGeom>
            <a:noFill/>
          </p:spPr>
          <p:txBody>
            <a:bodyPr wrap="square" lIns="91440" tIns="45720" rIns="91440" bIns="45720" rtlCol="0" anchor="t">
              <a:spAutoFit/>
            </a:bodyPr>
            <a:lstStyle/>
            <a:p>
              <a:pPr algn="l"/>
              <a:r>
                <a:rPr lang="en-US" sz="2000" dirty="0"/>
                <a:t>Hepatitis B Vaccine</a:t>
              </a:r>
              <a:endParaRPr lang="en-US" dirty="0"/>
            </a:p>
            <a:p>
              <a:r>
                <a:rPr lang="en-US" sz="2000" dirty="0"/>
                <a:t>Dates on file: 07/10/2024, 05/02/2024</a:t>
              </a:r>
              <a:endParaRPr lang="en-US" sz="2000" dirty="0">
                <a:highlight>
                  <a:srgbClr val="FFFF00"/>
                </a:highlight>
                <a:cs typeface="Calibri"/>
              </a:endParaRPr>
            </a:p>
          </p:txBody>
        </p:sp>
      </p:grpSp>
      <p:sp>
        <p:nvSpPr>
          <p:cNvPr id="2" name="Rounded Rectangle 1">
            <a:extLst>
              <a:ext uri="{FF2B5EF4-FFF2-40B4-BE49-F238E27FC236}">
                <a16:creationId xmlns:a16="http://schemas.microsoft.com/office/drawing/2014/main" id="{2338AFC4-5895-09FE-048E-24E4BE15DD93}"/>
              </a:ext>
              <a:ext uri="{C183D7F6-B498-43B3-948B-1728B52AA6E4}">
                <adec:decorative xmlns:adec="http://schemas.microsoft.com/office/drawing/2017/decorative" val="1"/>
              </a:ext>
            </a:extLst>
          </p:cNvPr>
          <p:cNvSpPr/>
          <p:nvPr/>
        </p:nvSpPr>
        <p:spPr>
          <a:xfrm>
            <a:off x="370880"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6C32A7-EB16-F89E-C199-001188EB263A}"/>
              </a:ext>
            </a:extLst>
          </p:cNvPr>
          <p:cNvSpPr txBox="1"/>
          <p:nvPr/>
        </p:nvSpPr>
        <p:spPr>
          <a:xfrm>
            <a:off x="533788" y="5187849"/>
            <a:ext cx="2930460" cy="1015663"/>
          </a:xfrm>
          <a:prstGeom prst="rect">
            <a:avLst/>
          </a:prstGeom>
          <a:noFill/>
        </p:spPr>
        <p:txBody>
          <a:bodyPr wrap="square" lIns="91440" tIns="45720" rIns="91440" bIns="45720" rtlCol="0" anchor="t">
            <a:spAutoFit/>
          </a:bodyPr>
          <a:lstStyle/>
          <a:p>
            <a:pPr algn="l"/>
            <a:r>
              <a:rPr lang="en-US" sz="2000" dirty="0"/>
              <a:t>Pneumonia vaccine (pneumococcal) Vaccine</a:t>
            </a:r>
          </a:p>
          <a:p>
            <a:pPr algn="l"/>
            <a:r>
              <a:rPr lang="en-US" sz="2000" dirty="0"/>
              <a:t>Dates on file: 07/10/2024</a:t>
            </a:r>
            <a:endParaRPr lang="en-US" sz="2000" dirty="0">
              <a:cs typeface="Calibri" panose="020F0502020204030204"/>
            </a:endParaRPr>
          </a:p>
        </p:txBody>
      </p:sp>
      <p:sp>
        <p:nvSpPr>
          <p:cNvPr id="4" name="Rounded Rectangle 3">
            <a:extLst>
              <a:ext uri="{FF2B5EF4-FFF2-40B4-BE49-F238E27FC236}">
                <a16:creationId xmlns:a16="http://schemas.microsoft.com/office/drawing/2014/main" id="{29648650-1F1C-FD23-B4F5-CEB316EAFEFC}"/>
              </a:ext>
              <a:ext uri="{C183D7F6-B498-43B3-948B-1728B52AA6E4}">
                <adec:decorative xmlns:adec="http://schemas.microsoft.com/office/drawing/2017/decorative" val="1"/>
              </a:ext>
            </a:extLst>
          </p:cNvPr>
          <p:cNvSpPr/>
          <p:nvPr/>
        </p:nvSpPr>
        <p:spPr>
          <a:xfrm>
            <a:off x="3563966"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80EB61-7105-E4DF-FF1B-7A4B3D9236A6}"/>
              </a:ext>
            </a:extLst>
          </p:cNvPr>
          <p:cNvSpPr txBox="1"/>
          <p:nvPr/>
        </p:nvSpPr>
        <p:spPr>
          <a:xfrm>
            <a:off x="3658969" y="5272972"/>
            <a:ext cx="2930460" cy="707886"/>
          </a:xfrm>
          <a:prstGeom prst="rect">
            <a:avLst/>
          </a:prstGeom>
          <a:noFill/>
        </p:spPr>
        <p:txBody>
          <a:bodyPr wrap="square" lIns="91440" tIns="45720" rIns="91440" bIns="45720" rtlCol="0" anchor="t">
            <a:spAutoFit/>
          </a:bodyPr>
          <a:lstStyle/>
          <a:p>
            <a:pPr algn="l"/>
            <a:r>
              <a:rPr lang="en-US" sz="2000" dirty="0"/>
              <a:t>Polio (IPV) Vaccine</a:t>
            </a:r>
          </a:p>
          <a:p>
            <a:pPr algn="l"/>
            <a:r>
              <a:rPr lang="en-US" sz="2000" dirty="0"/>
              <a:t>Dates on file: 07/10/2024</a:t>
            </a:r>
            <a:endParaRPr lang="en-US" sz="2000" dirty="0">
              <a:highlight>
                <a:srgbClr val="FFFF00"/>
              </a:highlight>
              <a:cs typeface="Calibri" panose="020F0502020204030204"/>
            </a:endParaRPr>
          </a:p>
        </p:txBody>
      </p:sp>
      <p:sp>
        <p:nvSpPr>
          <p:cNvPr id="6" name="Rounded Rectangle 5">
            <a:extLst>
              <a:ext uri="{FF2B5EF4-FFF2-40B4-BE49-F238E27FC236}">
                <a16:creationId xmlns:a16="http://schemas.microsoft.com/office/drawing/2014/main" id="{877C9708-6A03-CAB2-6A50-8747FF2482C7}"/>
              </a:ext>
              <a:ext uri="{C183D7F6-B498-43B3-948B-1728B52AA6E4}">
                <adec:decorative xmlns:adec="http://schemas.microsoft.com/office/drawing/2017/decorative" val="1"/>
              </a:ext>
            </a:extLst>
          </p:cNvPr>
          <p:cNvSpPr/>
          <p:nvPr/>
        </p:nvSpPr>
        <p:spPr>
          <a:xfrm>
            <a:off x="6763680"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3976D6-688E-F7D5-AC7F-142C40349DAF}"/>
              </a:ext>
            </a:extLst>
          </p:cNvPr>
          <p:cNvSpPr txBox="1"/>
          <p:nvPr/>
        </p:nvSpPr>
        <p:spPr>
          <a:xfrm>
            <a:off x="6858683" y="5272972"/>
            <a:ext cx="2930460" cy="707886"/>
          </a:xfrm>
          <a:prstGeom prst="rect">
            <a:avLst/>
          </a:prstGeom>
          <a:noFill/>
        </p:spPr>
        <p:txBody>
          <a:bodyPr wrap="square" lIns="91440" tIns="45720" rIns="91440" bIns="45720" rtlCol="0" anchor="t">
            <a:spAutoFit/>
          </a:bodyPr>
          <a:lstStyle/>
          <a:p>
            <a:pPr algn="l"/>
            <a:r>
              <a:rPr lang="en-US" sz="2000" dirty="0"/>
              <a:t>Rotavirus (RV) Vaccine</a:t>
            </a:r>
          </a:p>
          <a:p>
            <a:pPr algn="l"/>
            <a:r>
              <a:rPr lang="en-US" sz="2000" dirty="0"/>
              <a:t>Dates on file: 07/10/2024</a:t>
            </a:r>
            <a:endParaRPr lang="en-US" sz="2000" dirty="0">
              <a:highlight>
                <a:srgbClr val="FFFF00"/>
              </a:highlight>
              <a:cs typeface="Calibri" panose="020F0502020204030204"/>
            </a:endParaRPr>
          </a:p>
        </p:txBody>
      </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388699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dirty="0"/>
              <a:t>Student 4: Age 3 months</a:t>
            </a:r>
          </a:p>
        </p:txBody>
      </p:sp>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grpSp>
        <p:nvGrpSpPr>
          <p:cNvPr id="20" name="Group 19" descr="Hep B (Hepatitis B) vaccine with the following dates given. ">
            <a:extLst>
              <a:ext uri="{FF2B5EF4-FFF2-40B4-BE49-F238E27FC236}">
                <a16:creationId xmlns:a16="http://schemas.microsoft.com/office/drawing/2014/main" id="{3FAD4EBE-63B5-97EC-3C63-875AC4DFEE8A}"/>
              </a:ext>
            </a:extLst>
          </p:cNvPr>
          <p:cNvGrpSpPr/>
          <p:nvPr/>
        </p:nvGrpSpPr>
        <p:grpSpPr>
          <a:xfrm>
            <a:off x="3268846" y="4756179"/>
            <a:ext cx="2612953" cy="440065"/>
            <a:chOff x="3268846" y="4756179"/>
            <a:chExt cx="2612953" cy="440065"/>
          </a:xfrm>
        </p:grpSpPr>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a:p>
              <a:pPr algn="ctr"/>
              <a:endParaRPr lang="en-US" sz="2200" b="1" dirty="0"/>
            </a:p>
          </p:txBody>
        </p:sp>
      </p:gr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27</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143894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9098920" cy="723614"/>
          </a:xfrm>
        </p:spPr>
        <p:txBody>
          <a:bodyPr anchor="t">
            <a:normAutofit/>
          </a:bodyPr>
          <a:lstStyle/>
          <a:p>
            <a:r>
              <a:rPr lang="en-US" dirty="0"/>
              <a:t>Student 4: Age 3 months - What’s next?</a:t>
            </a:r>
          </a:p>
        </p:txBody>
      </p:sp>
      <p:grpSp>
        <p:nvGrpSpPr>
          <p:cNvPr id="6" name="Group 5">
            <a:extLst>
              <a:ext uri="{FF2B5EF4-FFF2-40B4-BE49-F238E27FC236}">
                <a16:creationId xmlns:a16="http://schemas.microsoft.com/office/drawing/2014/main" id="{483558DA-0023-365C-8815-E160EA63DAA1}"/>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10" name="Rounded Rectangle 9">
              <a:extLst>
                <a:ext uri="{FF2B5EF4-FFF2-40B4-BE49-F238E27FC236}">
                  <a16:creationId xmlns:a16="http://schemas.microsoft.com/office/drawing/2014/main" id="{EBA36E14-ECE8-17BE-FE4C-AEC73F32E5C4}"/>
                </a:ext>
                <a:ext uri="{C183D7F6-B498-43B3-948B-1728B52AA6E4}">
                  <adec:decorative xmlns:adec="http://schemas.microsoft.com/office/drawing/2017/decorative" val="1"/>
                </a:ext>
              </a:extLst>
            </p:cNvPr>
            <p:cNvSpPr/>
            <p:nvPr/>
          </p:nvSpPr>
          <p:spPr>
            <a:xfrm>
              <a:off x="4573428" y="2100417"/>
              <a:ext cx="1304582" cy="150437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7" name="Rounded Rectangle 6">
              <a:extLst>
                <a:ext uri="{FF2B5EF4-FFF2-40B4-BE49-F238E27FC236}">
                  <a16:creationId xmlns:a16="http://schemas.microsoft.com/office/drawing/2014/main" id="{0CCEBF7F-3F76-B827-FD1F-EEE844AFED3E}"/>
                </a:ext>
                <a:ext uri="{C183D7F6-B498-43B3-948B-1728B52AA6E4}">
                  <adec:decorative xmlns:adec="http://schemas.microsoft.com/office/drawing/2017/decorative" val="1"/>
                </a:ext>
              </a:extLst>
            </p:cNvPr>
            <p:cNvSpPr/>
            <p:nvPr/>
          </p:nvSpPr>
          <p:spPr>
            <a:xfrm>
              <a:off x="4589676" y="4278201"/>
              <a:ext cx="1304582"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a:p>
              <a:pPr algn="ctr"/>
              <a:endParaRPr lang="en-US" sz="2200" b="1" dirty="0"/>
            </a:p>
          </p:txBody>
        </p:sp>
      </p:gr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28</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98205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Student 4: Conditional at 3 months</a:t>
            </a:r>
          </a:p>
        </p:txBody>
      </p:sp>
      <p:grpSp>
        <p:nvGrpSpPr>
          <p:cNvPr id="16" name="Group 15" descr="yellow circle with checkmark">
            <a:extLst>
              <a:ext uri="{FF2B5EF4-FFF2-40B4-BE49-F238E27FC236}">
                <a16:creationId xmlns:a16="http://schemas.microsoft.com/office/drawing/2014/main" id="{941B3811-6C59-15ED-6208-6B303EF30B56}"/>
              </a:ext>
              <a:ext uri="{C183D7F6-B498-43B3-948B-1728B52AA6E4}">
                <adec:decorative xmlns:adec="http://schemas.microsoft.com/office/drawing/2017/decorative" val="0"/>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6" name="Group 5">
            <a:extLst>
              <a:ext uri="{FF2B5EF4-FFF2-40B4-BE49-F238E27FC236}">
                <a16:creationId xmlns:a16="http://schemas.microsoft.com/office/drawing/2014/main" id="{C165EAA1-3DB5-F85F-A360-382CFC3508C7}"/>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31" name="Picture 30" descr="Vaccine section of Blue Card to fill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440C228C-D6DE-C44C-B00F-E7C7F5419C9B}"/>
                </a:ext>
              </a:extLst>
            </p:cNvPr>
            <p:cNvGrpSpPr/>
            <p:nvPr/>
          </p:nvGrpSpPr>
          <p:grpSpPr>
            <a:xfrm>
              <a:off x="448734" y="1489884"/>
              <a:ext cx="7244741" cy="760978"/>
              <a:chOff x="448734" y="1489884"/>
              <a:chExt cx="7244741" cy="760978"/>
            </a:xfrm>
          </p:grpSpPr>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Four,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Four,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05/02/2024</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54993" y="1594360"/>
                <a:ext cx="338482" cy="338554"/>
              </a:xfrm>
              <a:prstGeom prst="rect">
                <a:avLst/>
              </a:prstGeom>
              <a:noFill/>
            </p:spPr>
            <p:txBody>
              <a:bodyPr wrap="square" rtlCol="0">
                <a:spAutoFit/>
              </a:bodyPr>
              <a:lstStyle/>
              <a:p>
                <a:pPr algn="l"/>
                <a:r>
                  <a:rPr lang="en-US" sz="1600" dirty="0"/>
                  <a:t>X</a:t>
                </a:r>
              </a:p>
            </p:txBody>
          </p:sp>
        </p:gr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05/02/24</a:t>
              </a:r>
            </a:p>
          </p:txBody>
        </p:sp>
        <p:sp>
          <p:nvSpPr>
            <p:cNvPr id="14" name="Text Placeholder 8">
              <a:extLst>
                <a:ext uri="{FF2B5EF4-FFF2-40B4-BE49-F238E27FC236}">
                  <a16:creationId xmlns:a16="http://schemas.microsoft.com/office/drawing/2014/main" id="{F8118F16-D48B-EEE8-4B25-D4E889546AE0}"/>
                </a:ext>
              </a:extLst>
            </p:cNvPr>
            <p:cNvSpPr txBox="1">
              <a:spLocks/>
            </p:cNvSpPr>
            <p:nvPr/>
          </p:nvSpPr>
          <p:spPr>
            <a:xfrm>
              <a:off x="3163523" y="452240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26" name="Rounded Rectangle 25" descr="Highlight on Status of Requirements TK/K-12 row.">
              <a:extLst>
                <a:ext uri="{FF2B5EF4-FFF2-40B4-BE49-F238E27FC236}">
                  <a16:creationId xmlns:a16="http://schemas.microsoft.com/office/drawing/2014/main" id="{EBFAD0D8-9FBF-8C6D-5014-B1CE5B0C6771}"/>
                </a:ext>
                <a:ext uri="{C183D7F6-B498-43B3-948B-1728B52AA6E4}">
                  <adec:decorative xmlns:adec="http://schemas.microsoft.com/office/drawing/2017/decorative" val="0"/>
                </a:ext>
              </a:extLst>
            </p:cNvPr>
            <p:cNvSpPr/>
            <p:nvPr/>
          </p:nvSpPr>
          <p:spPr>
            <a:xfrm>
              <a:off x="301660" y="6206845"/>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1" name="Group 40" descr="staff initials, temporary medical exemption selected and follow up date entered">
              <a:extLst>
                <a:ext uri="{FF2B5EF4-FFF2-40B4-BE49-F238E27FC236}">
                  <a16:creationId xmlns:a16="http://schemas.microsoft.com/office/drawing/2014/main" id="{015D90B0-3912-202F-C925-8F3306E21CBD}"/>
                </a:ext>
              </a:extLst>
            </p:cNvPr>
            <p:cNvGrpSpPr/>
            <p:nvPr/>
          </p:nvGrpSpPr>
          <p:grpSpPr>
            <a:xfrm>
              <a:off x="2113720" y="6189766"/>
              <a:ext cx="5978761" cy="430887"/>
              <a:chOff x="2128008" y="6604106"/>
              <a:chExt cx="5978761" cy="430887"/>
            </a:xfrm>
          </p:grpSpPr>
          <p:sp>
            <p:nvSpPr>
              <p:cNvPr id="40" name="Text Placeholder 8">
                <a:extLst>
                  <a:ext uri="{FF2B5EF4-FFF2-40B4-BE49-F238E27FC236}">
                    <a16:creationId xmlns:a16="http://schemas.microsoft.com/office/drawing/2014/main" id="{1C826132-5BBD-5AFE-15F2-E8C881269A3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JG</a:t>
                </a:r>
              </a:p>
            </p:txBody>
          </p:sp>
          <p:sp>
            <p:nvSpPr>
              <p:cNvPr id="2" name="TextBox 1">
                <a:extLst>
                  <a:ext uri="{FF2B5EF4-FFF2-40B4-BE49-F238E27FC236}">
                    <a16:creationId xmlns:a16="http://schemas.microsoft.com/office/drawing/2014/main" id="{0801DA76-B882-646C-A089-CF5C4B7B5079}"/>
                  </a:ext>
                </a:extLst>
              </p:cNvPr>
              <p:cNvSpPr txBox="1"/>
              <p:nvPr/>
            </p:nvSpPr>
            <p:spPr>
              <a:xfrm>
                <a:off x="5252380" y="6604106"/>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834"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8/15/24</a:t>
                </a:r>
              </a:p>
            </p:txBody>
          </p:sp>
        </p:grpSp>
      </p:grpSp>
      <p:sp>
        <p:nvSpPr>
          <p:cNvPr id="15" name="Rectangle 14" descr="Post-it note with deadlines for next doses and follow-up is now.">
            <a:extLst>
              <a:ext uri="{FF2B5EF4-FFF2-40B4-BE49-F238E27FC236}">
                <a16:creationId xmlns:a16="http://schemas.microsoft.com/office/drawing/2014/main" id="{CA47E7EB-32D4-2345-C6B5-01CC81A487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8" descr="Post-it with deadline and follow-up dates">
            <a:extLst>
              <a:ext uri="{FF2B5EF4-FFF2-40B4-BE49-F238E27FC236}">
                <a16:creationId xmlns:a16="http://schemas.microsoft.com/office/drawing/2014/main" id="{7D3F99DA-8190-AE57-94E7-28D277F1EA6D}"/>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Polio, DTaP, Hib #2 </a:t>
            </a:r>
          </a:p>
          <a:p>
            <a:r>
              <a:rPr lang="en-US" sz="2200" b="1" dirty="0"/>
              <a:t>9/2/24</a:t>
            </a:r>
            <a:br>
              <a:rPr lang="en-US" sz="2200" b="1" dirty="0"/>
            </a:br>
            <a:endParaRPr lang="en-US" sz="2200" b="1" dirty="0"/>
          </a:p>
          <a:p>
            <a:r>
              <a:rPr lang="en-US" sz="2200" b="1" u="sng" dirty="0"/>
              <a:t>Follow-Up</a:t>
            </a:r>
          </a:p>
          <a:p>
            <a:r>
              <a:rPr lang="en-US" sz="2200" b="1" dirty="0"/>
              <a:t>Now</a:t>
            </a:r>
          </a:p>
        </p:txBody>
      </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7796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90EA-465A-9CAD-7698-C689609C4BF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4D0B5F51-54BA-D7AE-CCCE-B402E4D8092C}"/>
              </a:ext>
            </a:extLst>
          </p:cNvPr>
          <p:cNvSpPr>
            <a:spLocks noGrp="1"/>
          </p:cNvSpPr>
          <p:nvPr>
            <p:ph type="title"/>
          </p:nvPr>
        </p:nvSpPr>
        <p:spPr>
          <a:xfrm>
            <a:off x="691515" y="413811"/>
            <a:ext cx="8675370" cy="723614"/>
          </a:xfrm>
        </p:spPr>
        <p:txBody>
          <a:bodyPr/>
          <a:lstStyle/>
          <a:p>
            <a:r>
              <a:rPr lang="en-US"/>
              <a:t>It’s the Law</a:t>
            </a:r>
          </a:p>
        </p:txBody>
      </p:sp>
      <p:sp>
        <p:nvSpPr>
          <p:cNvPr id="17" name="Content Placeholder 16">
            <a:extLst>
              <a:ext uri="{FF2B5EF4-FFF2-40B4-BE49-F238E27FC236}">
                <a16:creationId xmlns:a16="http://schemas.microsoft.com/office/drawing/2014/main" id="{763C2D10-5475-98AC-664D-B8FA2D6EA993}"/>
              </a:ext>
            </a:extLst>
          </p:cNvPr>
          <p:cNvSpPr>
            <a:spLocks noGrp="1"/>
          </p:cNvSpPr>
          <p:nvPr>
            <p:ph idx="1"/>
          </p:nvPr>
        </p:nvSpPr>
        <p:spPr>
          <a:xfrm>
            <a:off x="691515" y="1616932"/>
            <a:ext cx="8898534" cy="5184417"/>
          </a:xfrm>
        </p:spPr>
        <p:txBody>
          <a:bodyPr>
            <a:normAutofit/>
          </a:bodyPr>
          <a:lstStyle/>
          <a:p>
            <a:r>
              <a:rPr lang="en-US" sz="3400" dirty="0"/>
              <a:t>Check immunization records and ensure children meet requirements before admission.</a:t>
            </a:r>
          </a:p>
        </p:txBody>
      </p:sp>
      <p:pic>
        <p:nvPicPr>
          <p:cNvPr id="18" name="Picture 17" descr="No Shots? No Records? No School. poster">
            <a:extLst>
              <a:ext uri="{FF2B5EF4-FFF2-40B4-BE49-F238E27FC236}">
                <a16:creationId xmlns:a16="http://schemas.microsoft.com/office/drawing/2014/main" id="{2D32DE3A-B712-CEE0-9DD7-DF992965D709}"/>
              </a:ext>
            </a:extLst>
          </p:cNvPr>
          <p:cNvPicPr>
            <a:picLocks noChangeAspect="1"/>
          </p:cNvPicPr>
          <p:nvPr/>
        </p:nvPicPr>
        <p:blipFill>
          <a:blip r:embed="rId3"/>
          <a:stretch>
            <a:fillRect/>
          </a:stretch>
        </p:blipFill>
        <p:spPr>
          <a:xfrm>
            <a:off x="1914040" y="2959100"/>
            <a:ext cx="6230320" cy="4075362"/>
          </a:xfrm>
          <a:prstGeom prst="rect">
            <a:avLst/>
          </a:prstGeom>
          <a:ln>
            <a:solidFill>
              <a:schemeClr val="tx1"/>
            </a:solidFill>
          </a:ln>
        </p:spPr>
      </p:pic>
      <p:sp>
        <p:nvSpPr>
          <p:cNvPr id="13" name="Text Placeholder 12">
            <a:extLst>
              <a:ext uri="{FF2B5EF4-FFF2-40B4-BE49-F238E27FC236}">
                <a16:creationId xmlns:a16="http://schemas.microsoft.com/office/drawing/2014/main" id="{1250F69A-425F-80BE-19B9-288AAD424FB5}"/>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E565A3A1-CDD5-1A5B-873C-34A009FD1164}"/>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3</a:t>
            </a:fld>
            <a:endParaRPr lang="en-US"/>
          </a:p>
        </p:txBody>
      </p:sp>
      <p:sp>
        <p:nvSpPr>
          <p:cNvPr id="7" name="TextBox 6">
            <a:extLst>
              <a:ext uri="{FF2B5EF4-FFF2-40B4-BE49-F238E27FC236}">
                <a16:creationId xmlns:a16="http://schemas.microsoft.com/office/drawing/2014/main" id="{B144A1E7-6756-73DB-E5ED-264D53F66F8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542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dirty="0">
                <a:latin typeface="Century Gothic"/>
              </a:rPr>
              <a:t>Send a Reminder for Next Checkpoint</a:t>
            </a:r>
            <a:endParaRPr lang="en-US" dirty="0"/>
          </a:p>
        </p:txBody>
      </p:sp>
      <p:grpSp>
        <p:nvGrpSpPr>
          <p:cNvPr id="9" name="Group 8">
            <a:extLst>
              <a:ext uri="{FF2B5EF4-FFF2-40B4-BE49-F238E27FC236}">
                <a16:creationId xmlns:a16="http://schemas.microsoft.com/office/drawing/2014/main" id="{04F9B2A2-362E-B48D-0CFE-4A2D14C40220}"/>
              </a:ext>
              <a:ext uri="{C183D7F6-B498-43B3-948B-1728B52AA6E4}">
                <adec:decorative xmlns:adec="http://schemas.microsoft.com/office/drawing/2017/decorative" val="1"/>
              </a:ext>
            </a:extLst>
          </p:cNvPr>
          <p:cNvGrpSpPr/>
          <p:nvPr/>
        </p:nvGrpSpPr>
        <p:grpSpPr>
          <a:xfrm>
            <a:off x="692361" y="1489242"/>
            <a:ext cx="4519106" cy="5719051"/>
            <a:chOff x="692361" y="1489242"/>
            <a:chExt cx="4519106"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3"/>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accent5">
                      <a:lumMod val="50000"/>
                    </a:schemeClr>
                  </a:solidFill>
                  <a:cs typeface="Calibri"/>
                </a:rPr>
                <a:t>8/15/24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Four</a:t>
              </a:r>
            </a:p>
          </p:txBody>
        </p:sp>
        <p:sp>
          <p:nvSpPr>
            <p:cNvPr id="11" name="TextBox 10">
              <a:extLst>
                <a:ext uri="{FF2B5EF4-FFF2-40B4-BE49-F238E27FC236}">
                  <a16:creationId xmlns:a16="http://schemas.microsoft.com/office/drawing/2014/main" id="{AF518FA1-8792-8357-458D-8ADBB461D5CE}"/>
                </a:ext>
              </a:extLst>
            </p:cNvPr>
            <p:cNvSpPr txBox="1"/>
            <p:nvPr/>
          </p:nvSpPr>
          <p:spPr>
            <a:xfrm>
              <a:off x="2717316" y="2796115"/>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12" name="TextBox 11">
              <a:extLst>
                <a:ext uri="{FF2B5EF4-FFF2-40B4-BE49-F238E27FC236}">
                  <a16:creationId xmlns:a16="http://schemas.microsoft.com/office/drawing/2014/main" id="{8A9B1679-661B-BC59-D00B-A50581935A4E}"/>
                </a:ext>
              </a:extLst>
            </p:cNvPr>
            <p:cNvSpPr txBox="1"/>
            <p:nvPr/>
          </p:nvSpPr>
          <p:spPr>
            <a:xfrm>
              <a:off x="4162371" y="2788095"/>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09/02/24</a:t>
              </a:r>
            </a:p>
          </p:txBody>
        </p:sp>
        <p:sp>
          <p:nvSpPr>
            <p:cNvPr id="15" name="TextBox 14">
              <a:extLst>
                <a:ext uri="{FF2B5EF4-FFF2-40B4-BE49-F238E27FC236}">
                  <a16:creationId xmlns:a16="http://schemas.microsoft.com/office/drawing/2014/main" id="{74C0617C-DCFA-F8CC-A4FB-310DAB660A4B}"/>
                </a:ext>
              </a:extLst>
            </p:cNvPr>
            <p:cNvSpPr txBox="1"/>
            <p:nvPr/>
          </p:nvSpPr>
          <p:spPr>
            <a:xfrm flipH="1">
              <a:off x="2717317" y="2957659"/>
              <a:ext cx="152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17" name="TextBox 16">
              <a:extLst>
                <a:ext uri="{FF2B5EF4-FFF2-40B4-BE49-F238E27FC236}">
                  <a16:creationId xmlns:a16="http://schemas.microsoft.com/office/drawing/2014/main" id="{F0A83AE8-EED8-1A48-4667-36086FB64983}"/>
                </a:ext>
              </a:extLst>
            </p:cNvPr>
            <p:cNvSpPr txBox="1"/>
            <p:nvPr/>
          </p:nvSpPr>
          <p:spPr>
            <a:xfrm flipH="1">
              <a:off x="4173508" y="2980375"/>
              <a:ext cx="103795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09/02/24</a:t>
              </a:r>
            </a:p>
          </p:txBody>
        </p:sp>
        <p:sp>
          <p:nvSpPr>
            <p:cNvPr id="25" name="TextBox 24">
              <a:extLst>
                <a:ext uri="{FF2B5EF4-FFF2-40B4-BE49-F238E27FC236}">
                  <a16:creationId xmlns:a16="http://schemas.microsoft.com/office/drawing/2014/main" id="{D2106B84-45D2-2338-3A38-0E56D6D28615}"/>
                </a:ext>
              </a:extLst>
            </p:cNvPr>
            <p:cNvSpPr txBox="1"/>
            <p:nvPr/>
          </p:nvSpPr>
          <p:spPr>
            <a:xfrm>
              <a:off x="2706066" y="3361099"/>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26" name="TextBox 25">
              <a:extLst>
                <a:ext uri="{FF2B5EF4-FFF2-40B4-BE49-F238E27FC236}">
                  <a16:creationId xmlns:a16="http://schemas.microsoft.com/office/drawing/2014/main" id="{5AC99DA3-9B39-AA6B-CE3B-D462E345249B}"/>
                </a:ext>
              </a:extLst>
            </p:cNvPr>
            <p:cNvSpPr txBox="1"/>
            <p:nvPr/>
          </p:nvSpPr>
          <p:spPr>
            <a:xfrm>
              <a:off x="4151121" y="3353079"/>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09/02/24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09/02/24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870987"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Your Name</a:t>
              </a:r>
              <a:endParaRPr lang="en-US"/>
            </a:p>
          </p:txBody>
        </p:sp>
      </p:grpSp>
      <p:sp>
        <p:nvSpPr>
          <p:cNvPr id="3" name="Rectangle 2">
            <a:extLst>
              <a:ext uri="{FF2B5EF4-FFF2-40B4-BE49-F238E27FC236}">
                <a16:creationId xmlns:a16="http://schemas.microsoft.com/office/drawing/2014/main" id="{DA913655-20A3-1171-B811-8A205724FB22}"/>
              </a:ext>
              <a:ext uri="{C183D7F6-B498-43B3-948B-1728B52AA6E4}">
                <adec:decorative xmlns:adec="http://schemas.microsoft.com/office/drawing/2017/decorative" val="1"/>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descr="Post-it with deadline and follow-up dates">
            <a:extLst>
              <a:ext uri="{FF2B5EF4-FFF2-40B4-BE49-F238E27FC236}">
                <a16:creationId xmlns:a16="http://schemas.microsoft.com/office/drawing/2014/main" id="{130F407B-6136-AC2D-8AAA-6D1F47D09E0E}"/>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Polio, DTaP, Hib #2 </a:t>
            </a:r>
          </a:p>
          <a:p>
            <a:r>
              <a:rPr lang="en-US" sz="2200" b="1" dirty="0"/>
              <a:t>9/2/24</a:t>
            </a:r>
            <a:br>
              <a:rPr lang="en-US" sz="2200" b="1" dirty="0"/>
            </a:br>
            <a:endParaRPr lang="en-US" sz="2200" b="1" dirty="0"/>
          </a:p>
          <a:p>
            <a:r>
              <a:rPr lang="en-US" sz="2200" b="1" u="sng" dirty="0"/>
              <a:t>Follow-Up</a:t>
            </a:r>
          </a:p>
          <a:p>
            <a:r>
              <a:rPr lang="en-US" sz="2200" b="1" dirty="0"/>
              <a:t>Now</a:t>
            </a:r>
          </a:p>
        </p:txBody>
      </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30</a:t>
            </a:fld>
            <a:endParaRPr lang="en-US" dirty="0"/>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80747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dirty="0"/>
              <a:t>Student 4 </a:t>
            </a:r>
            <a:r>
              <a:rPr lang="en-US" sz="2800" b="0" dirty="0"/>
              <a:t>(Immunization Record – 4 months)</a:t>
            </a:r>
            <a:endParaRPr lang="en-US" sz="2800" dirty="0"/>
          </a:p>
        </p:txBody>
      </p:sp>
      <p:grpSp>
        <p:nvGrpSpPr>
          <p:cNvPr id="6" name="Group 5">
            <a:extLst>
              <a:ext uri="{FF2B5EF4-FFF2-40B4-BE49-F238E27FC236}">
                <a16:creationId xmlns:a16="http://schemas.microsoft.com/office/drawing/2014/main" id="{A7254FA7-8BDB-8849-1319-83F6C13BCD2A}"/>
              </a:ext>
              <a:ext uri="{C183D7F6-B498-43B3-948B-1728B52AA6E4}">
                <adec:decorative xmlns:adec="http://schemas.microsoft.com/office/drawing/2017/decorative" val="1"/>
              </a:ext>
            </a:extLst>
          </p:cNvPr>
          <p:cNvGrpSpPr/>
          <p:nvPr/>
        </p:nvGrpSpPr>
        <p:grpSpPr>
          <a:xfrm>
            <a:off x="180879" y="1841501"/>
            <a:ext cx="9782517" cy="5517088"/>
            <a:chOff x="180879" y="1841501"/>
            <a:chExt cx="9782517" cy="5517088"/>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5170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878574"/>
            </a:xfrm>
            <a:prstGeom prst="rect">
              <a:avLst/>
            </a:prstGeom>
            <a:noFill/>
          </p:spPr>
          <p:txBody>
            <a:bodyPr wrap="square" rtlCol="0">
              <a:spAutoFit/>
            </a:bodyPr>
            <a:lstStyle/>
            <a:p>
              <a:pPr algn="l">
                <a:lnSpc>
                  <a:spcPct val="150000"/>
                </a:lnSpc>
              </a:pPr>
              <a:r>
                <a:rPr lang="en-US" sz="1800" dirty="0">
                  <a:effectLst/>
                  <a:latin typeface="Arial" panose="020B0604020202020204" pitchFamily="34" charset="0"/>
                  <a:ea typeface="Arial" panose="020B0604020202020204" pitchFamily="34" charset="0"/>
                </a:rPr>
                <a:t>Name: Student Four | DOB: </a:t>
              </a:r>
              <a:r>
                <a:rPr lang="en-US" dirty="0">
                  <a:latin typeface="Arial" panose="020B0604020202020204" pitchFamily="34" charset="0"/>
                  <a:ea typeface="Arial" panose="020B0604020202020204" pitchFamily="34" charset="0"/>
                </a:rPr>
                <a:t>05</a:t>
              </a:r>
              <a:r>
                <a:rPr lang="en-US" sz="1800" dirty="0">
                  <a:effectLst/>
                  <a:latin typeface="Arial" panose="020B0604020202020204" pitchFamily="34" charset="0"/>
                  <a:ea typeface="Arial" panose="020B0604020202020204" pitchFamily="34" charset="0"/>
                </a:rPr>
                <a:t>/02/2024 | MRN:1234567 | PCP: Becca Monte, MD</a:t>
              </a:r>
            </a:p>
            <a:p>
              <a:pPr algn="l">
                <a:lnSpc>
                  <a:spcPct val="150000"/>
                </a:lnSpc>
              </a:pPr>
              <a:r>
                <a:rPr lang="en-US" dirty="0">
                  <a:latin typeface="Arial" panose="020B0604020202020204" pitchFamily="34" charset="0"/>
                  <a:ea typeface="Arial" panose="020B0604020202020204" pitchFamily="34" charset="0"/>
                </a:rPr>
                <a:t>Current Immunizations</a:t>
              </a:r>
              <a:r>
                <a:rPr lang="en-US" sz="1800" dirty="0">
                  <a:effectLst/>
                  <a:latin typeface="Arial" panose="020B0604020202020204" pitchFamily="34" charset="0"/>
                  <a:ea typeface="Arial" panose="020B0604020202020204" pitchFamily="34" charset="0"/>
                </a:rPr>
                <a:t> </a:t>
              </a:r>
              <a:endParaRPr lang="en-US" dirty="0"/>
            </a:p>
          </p:txBody>
        </p:sp>
        <p:sp>
          <p:nvSpPr>
            <p:cNvPr id="24" name="Rounded Rectangle 23">
              <a:extLst>
                <a:ext uri="{FF2B5EF4-FFF2-40B4-BE49-F238E27FC236}">
                  <a16:creationId xmlns:a16="http://schemas.microsoft.com/office/drawing/2014/main" id="{58FBBF56-003D-7309-B996-6702C21C81AF}"/>
                </a:ext>
              </a:extLst>
            </p:cNvPr>
            <p:cNvSpPr/>
            <p:nvPr/>
          </p:nvSpPr>
          <p:spPr>
            <a:xfrm>
              <a:off x="370880" y="3137383"/>
              <a:ext cx="3025463" cy="169908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459261" y="3264540"/>
              <a:ext cx="2930460" cy="1323439"/>
            </a:xfrm>
            <a:prstGeom prst="rect">
              <a:avLst/>
            </a:prstGeom>
            <a:noFill/>
          </p:spPr>
          <p:txBody>
            <a:bodyPr wrap="square" lIns="91440" tIns="45720" rIns="91440" bIns="45720" rtlCol="0" anchor="t">
              <a:spAutoFit/>
            </a:bodyPr>
            <a:lstStyle/>
            <a:p>
              <a:pPr algn="l"/>
              <a:r>
                <a:rPr lang="en-US" sz="2000" dirty="0"/>
                <a:t>Diphtheria, Tetanus, Pertussis (DTaP) Vaccine</a:t>
              </a:r>
            </a:p>
            <a:p>
              <a:pPr algn="l"/>
              <a:r>
                <a:rPr lang="en-US" sz="2000" dirty="0"/>
                <a:t>Dates on file: 09/06/2024, 07/10/2024</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570592" y="3139026"/>
              <a:ext cx="3025463" cy="164003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3665596" y="3265508"/>
              <a:ext cx="2930460" cy="1323439"/>
            </a:xfrm>
            <a:prstGeom prst="rect">
              <a:avLst/>
            </a:prstGeom>
            <a:noFill/>
          </p:spPr>
          <p:txBody>
            <a:bodyPr wrap="square" lIns="91440" tIns="45720" rIns="91440" bIns="45720" rtlCol="0" anchor="t">
              <a:spAutoFit/>
            </a:bodyPr>
            <a:lstStyle/>
            <a:p>
              <a:pPr algn="l"/>
              <a:r>
                <a:rPr lang="en-US" sz="2000" dirty="0"/>
                <a:t>Haemophilus influenza type B (HIB) Vaccine</a:t>
              </a:r>
            </a:p>
            <a:p>
              <a:pPr algn="l"/>
              <a:r>
                <a:rPr lang="en-US" sz="2000" dirty="0"/>
                <a:t>Dates on file: 09/06/2024, 07/10/2024</a:t>
              </a:r>
              <a:endParaRPr lang="en-US" sz="2000" dirty="0">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3159545"/>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3273273"/>
              <a:ext cx="2930460" cy="1015663"/>
            </a:xfrm>
            <a:prstGeom prst="rect">
              <a:avLst/>
            </a:prstGeom>
            <a:noFill/>
          </p:spPr>
          <p:txBody>
            <a:bodyPr wrap="square" lIns="91440" tIns="45720" rIns="91440" bIns="45720" rtlCol="0" anchor="t">
              <a:spAutoFit/>
            </a:bodyPr>
            <a:lstStyle/>
            <a:p>
              <a:pPr algn="l"/>
              <a:r>
                <a:rPr lang="en-US" sz="2000" dirty="0"/>
                <a:t>Hepatitis B Vaccine</a:t>
              </a:r>
              <a:endParaRPr lang="en-US" dirty="0"/>
            </a:p>
            <a:p>
              <a:r>
                <a:rPr lang="en-US" sz="2000" dirty="0"/>
                <a:t>Dates on file: 07/10/2024, 05/02/2024</a:t>
              </a:r>
              <a:endParaRPr lang="en-US" sz="2000" dirty="0">
                <a:highlight>
                  <a:srgbClr val="FFFF00"/>
                </a:highlight>
                <a:cs typeface="Calibri"/>
              </a:endParaRPr>
            </a:p>
          </p:txBody>
        </p:sp>
        <p:sp>
          <p:nvSpPr>
            <p:cNvPr id="2" name="Rounded Rectangle 1">
              <a:extLst>
                <a:ext uri="{FF2B5EF4-FFF2-40B4-BE49-F238E27FC236}">
                  <a16:creationId xmlns:a16="http://schemas.microsoft.com/office/drawing/2014/main" id="{2338AFC4-5895-09FE-048E-24E4BE15DD93}"/>
                </a:ext>
                <a:ext uri="{C183D7F6-B498-43B3-948B-1728B52AA6E4}">
                  <adec:decorative xmlns:adec="http://schemas.microsoft.com/office/drawing/2017/decorative" val="1"/>
                </a:ext>
              </a:extLst>
            </p:cNvPr>
            <p:cNvSpPr/>
            <p:nvPr/>
          </p:nvSpPr>
          <p:spPr>
            <a:xfrm>
              <a:off x="370880"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6C32A7-EB16-F89E-C199-001188EB263A}"/>
                </a:ext>
              </a:extLst>
            </p:cNvPr>
            <p:cNvSpPr txBox="1"/>
            <p:nvPr/>
          </p:nvSpPr>
          <p:spPr>
            <a:xfrm>
              <a:off x="533788" y="5187849"/>
              <a:ext cx="2930460" cy="1323439"/>
            </a:xfrm>
            <a:prstGeom prst="rect">
              <a:avLst/>
            </a:prstGeom>
            <a:noFill/>
          </p:spPr>
          <p:txBody>
            <a:bodyPr wrap="square" lIns="91440" tIns="45720" rIns="91440" bIns="45720" rtlCol="0" anchor="t">
              <a:spAutoFit/>
            </a:bodyPr>
            <a:lstStyle/>
            <a:p>
              <a:pPr algn="l"/>
              <a:r>
                <a:rPr lang="en-US" sz="2000" dirty="0"/>
                <a:t>Pneumonia vaccine (pneumococcal) Vaccine</a:t>
              </a:r>
            </a:p>
            <a:p>
              <a:pPr algn="l"/>
              <a:r>
                <a:rPr lang="en-US" sz="2000" dirty="0"/>
                <a:t>Dates on file: 09/06/2024, 07/10/2024</a:t>
              </a:r>
              <a:endParaRPr lang="en-US" sz="2000" dirty="0">
                <a:cs typeface="Calibri" panose="020F0502020204030204"/>
              </a:endParaRPr>
            </a:p>
          </p:txBody>
        </p:sp>
        <p:sp>
          <p:nvSpPr>
            <p:cNvPr id="4" name="Rounded Rectangle 3">
              <a:extLst>
                <a:ext uri="{FF2B5EF4-FFF2-40B4-BE49-F238E27FC236}">
                  <a16:creationId xmlns:a16="http://schemas.microsoft.com/office/drawing/2014/main" id="{29648650-1F1C-FD23-B4F5-CEB316EAFEFC}"/>
                </a:ext>
                <a:ext uri="{C183D7F6-B498-43B3-948B-1728B52AA6E4}">
                  <adec:decorative xmlns:adec="http://schemas.microsoft.com/office/drawing/2017/decorative" val="1"/>
                </a:ext>
              </a:extLst>
            </p:cNvPr>
            <p:cNvSpPr/>
            <p:nvPr/>
          </p:nvSpPr>
          <p:spPr>
            <a:xfrm>
              <a:off x="3563966"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80EB61-7105-E4DF-FF1B-7A4B3D9236A6}"/>
                </a:ext>
              </a:extLst>
            </p:cNvPr>
            <p:cNvSpPr txBox="1"/>
            <p:nvPr/>
          </p:nvSpPr>
          <p:spPr>
            <a:xfrm>
              <a:off x="3658969" y="5272972"/>
              <a:ext cx="2930460" cy="1015663"/>
            </a:xfrm>
            <a:prstGeom prst="rect">
              <a:avLst/>
            </a:prstGeom>
            <a:noFill/>
          </p:spPr>
          <p:txBody>
            <a:bodyPr wrap="square" lIns="91440" tIns="45720" rIns="91440" bIns="45720" rtlCol="0" anchor="t">
              <a:spAutoFit/>
            </a:bodyPr>
            <a:lstStyle/>
            <a:p>
              <a:pPr algn="l"/>
              <a:r>
                <a:rPr lang="en-US" sz="2000" dirty="0"/>
                <a:t>Polio (IPV) Vaccine</a:t>
              </a:r>
            </a:p>
            <a:p>
              <a:pPr algn="l"/>
              <a:r>
                <a:rPr lang="en-US" sz="2000" dirty="0"/>
                <a:t>Dates on file: 09/06/2024, 07/10/2024</a:t>
              </a:r>
              <a:endParaRPr lang="en-US" sz="2000" dirty="0">
                <a:highlight>
                  <a:srgbClr val="FFFF00"/>
                </a:highlight>
                <a:cs typeface="Calibri" panose="020F0502020204030204"/>
              </a:endParaRPr>
            </a:p>
          </p:txBody>
        </p:sp>
        <p:sp>
          <p:nvSpPr>
            <p:cNvPr id="7" name="Rounded Rectangle 6">
              <a:extLst>
                <a:ext uri="{FF2B5EF4-FFF2-40B4-BE49-F238E27FC236}">
                  <a16:creationId xmlns:a16="http://schemas.microsoft.com/office/drawing/2014/main" id="{F50B6729-65D7-AEC6-2643-916EB6616905}"/>
                </a:ext>
                <a:ext uri="{C183D7F6-B498-43B3-948B-1728B52AA6E4}">
                  <adec:decorative xmlns:adec="http://schemas.microsoft.com/office/drawing/2017/decorative" val="1"/>
                </a:ext>
              </a:extLst>
            </p:cNvPr>
            <p:cNvSpPr/>
            <p:nvPr/>
          </p:nvSpPr>
          <p:spPr>
            <a:xfrm>
              <a:off x="6763680" y="508075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C09620-305B-7CFB-7E71-AA7E777E5AF0}"/>
                </a:ext>
              </a:extLst>
            </p:cNvPr>
            <p:cNvSpPr txBox="1"/>
            <p:nvPr/>
          </p:nvSpPr>
          <p:spPr>
            <a:xfrm>
              <a:off x="6858683" y="5272972"/>
              <a:ext cx="2930460" cy="1015663"/>
            </a:xfrm>
            <a:prstGeom prst="rect">
              <a:avLst/>
            </a:prstGeom>
            <a:noFill/>
          </p:spPr>
          <p:txBody>
            <a:bodyPr wrap="square" lIns="91440" tIns="45720" rIns="91440" bIns="45720" rtlCol="0" anchor="t">
              <a:spAutoFit/>
            </a:bodyPr>
            <a:lstStyle/>
            <a:p>
              <a:pPr algn="l"/>
              <a:r>
                <a:rPr lang="en-US" sz="2000" dirty="0"/>
                <a:t>Rotavirus (RV) Vaccine</a:t>
              </a:r>
            </a:p>
            <a:p>
              <a:pPr algn="l"/>
              <a:r>
                <a:rPr lang="en-US" sz="2000" dirty="0"/>
                <a:t>Dates on file: 09/06/2024, 07/10/2024</a:t>
              </a:r>
              <a:endParaRPr lang="en-US" sz="2000" dirty="0">
                <a:highlight>
                  <a:srgbClr val="FFFF00"/>
                </a:highlight>
                <a:cs typeface="Calibri" panose="020F0502020204030204"/>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36038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dirty="0"/>
              <a:t>Student 4: Age 4 months</a:t>
            </a:r>
          </a:p>
        </p:txBody>
      </p:sp>
      <p:grpSp>
        <p:nvGrpSpPr>
          <p:cNvPr id="7" name="Group 6">
            <a:extLst>
              <a:ext uri="{FF2B5EF4-FFF2-40B4-BE49-F238E27FC236}">
                <a16:creationId xmlns:a16="http://schemas.microsoft.com/office/drawing/2014/main" id="{06B1457E-5F6F-2B11-8151-6B7E0346A093}"/>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6" name="Text Placeholder 8">
              <a:extLst>
                <a:ext uri="{FF2B5EF4-FFF2-40B4-BE49-F238E27FC236}">
                  <a16:creationId xmlns:a16="http://schemas.microsoft.com/office/drawing/2014/main" id="{17CAEF1E-4213-0657-DAC7-32F10B989311}"/>
                </a:ext>
              </a:extLst>
            </p:cNvPr>
            <p:cNvSpPr txBox="1">
              <a:spLocks/>
            </p:cNvSpPr>
            <p:nvPr/>
          </p:nvSpPr>
          <p:spPr>
            <a:xfrm>
              <a:off x="45276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8" name="Text Placeholder 8">
              <a:extLst>
                <a:ext uri="{FF2B5EF4-FFF2-40B4-BE49-F238E27FC236}">
                  <a16:creationId xmlns:a16="http://schemas.microsoft.com/office/drawing/2014/main" id="{F8EB31EA-948C-515A-D9A7-3FF188FAE921}"/>
                </a:ext>
              </a:extLst>
            </p:cNvPr>
            <p:cNvSpPr txBox="1">
              <a:spLocks/>
            </p:cNvSpPr>
            <p:nvPr/>
          </p:nvSpPr>
          <p:spPr>
            <a:xfrm>
              <a:off x="45801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11" name="Text Placeholder 8">
              <a:extLst>
                <a:ext uri="{FF2B5EF4-FFF2-40B4-BE49-F238E27FC236}">
                  <a16:creationId xmlns:a16="http://schemas.microsoft.com/office/drawing/2014/main" id="{65CFEA0B-537D-C70E-B776-B827A06C4FEC}"/>
                </a:ext>
              </a:extLst>
            </p:cNvPr>
            <p:cNvSpPr txBox="1">
              <a:spLocks/>
            </p:cNvSpPr>
            <p:nvPr/>
          </p:nvSpPr>
          <p:spPr>
            <a:xfrm>
              <a:off x="45944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a:p>
              <a:pPr algn="ctr"/>
              <a:endParaRPr lang="en-US" sz="2200" b="1" dirty="0"/>
            </a:p>
          </p:txBody>
        </p:sp>
      </p:gr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32</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6881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9098920" cy="723614"/>
          </a:xfrm>
        </p:spPr>
        <p:txBody>
          <a:bodyPr anchor="t">
            <a:normAutofit/>
          </a:bodyPr>
          <a:lstStyle/>
          <a:p>
            <a:r>
              <a:rPr lang="en-US" dirty="0"/>
              <a:t>Student 4: Age 4 months - What’s next?</a:t>
            </a:r>
          </a:p>
        </p:txBody>
      </p:sp>
      <p:grpSp>
        <p:nvGrpSpPr>
          <p:cNvPr id="10" name="Group 9">
            <a:extLst>
              <a:ext uri="{FF2B5EF4-FFF2-40B4-BE49-F238E27FC236}">
                <a16:creationId xmlns:a16="http://schemas.microsoft.com/office/drawing/2014/main" id="{B3CE5BAB-55AE-62C9-4A6B-CF5B49AC846B}"/>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6" name="Text Placeholder 8">
              <a:extLst>
                <a:ext uri="{FF2B5EF4-FFF2-40B4-BE49-F238E27FC236}">
                  <a16:creationId xmlns:a16="http://schemas.microsoft.com/office/drawing/2014/main" id="{17CAEF1E-4213-0657-DAC7-32F10B989311}"/>
                </a:ext>
              </a:extLst>
            </p:cNvPr>
            <p:cNvSpPr txBox="1">
              <a:spLocks/>
            </p:cNvSpPr>
            <p:nvPr/>
          </p:nvSpPr>
          <p:spPr>
            <a:xfrm>
              <a:off x="45276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8" name="Text Placeholder 8">
              <a:extLst>
                <a:ext uri="{FF2B5EF4-FFF2-40B4-BE49-F238E27FC236}">
                  <a16:creationId xmlns:a16="http://schemas.microsoft.com/office/drawing/2014/main" id="{F8EB31EA-948C-515A-D9A7-3FF188FAE921}"/>
                </a:ext>
              </a:extLst>
            </p:cNvPr>
            <p:cNvSpPr txBox="1">
              <a:spLocks/>
            </p:cNvSpPr>
            <p:nvPr/>
          </p:nvSpPr>
          <p:spPr>
            <a:xfrm>
              <a:off x="45801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7" name="Rounded Rectangle 6">
              <a:extLst>
                <a:ext uri="{FF2B5EF4-FFF2-40B4-BE49-F238E27FC236}">
                  <a16:creationId xmlns:a16="http://schemas.microsoft.com/office/drawing/2014/main" id="{C3DDA5F5-6C08-3FB5-8B33-E2B98E4D0008}"/>
                </a:ext>
                <a:ext uri="{C183D7F6-B498-43B3-948B-1728B52AA6E4}">
                  <adec:decorative xmlns:adec="http://schemas.microsoft.com/office/drawing/2017/decorative" val="1"/>
                </a:ext>
              </a:extLst>
            </p:cNvPr>
            <p:cNvSpPr/>
            <p:nvPr/>
          </p:nvSpPr>
          <p:spPr>
            <a:xfrm>
              <a:off x="5884749" y="2763879"/>
              <a:ext cx="1304582" cy="836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p:txBody>
        </p:sp>
        <p:sp>
          <p:nvSpPr>
            <p:cNvPr id="11" name="Text Placeholder 8">
              <a:extLst>
                <a:ext uri="{FF2B5EF4-FFF2-40B4-BE49-F238E27FC236}">
                  <a16:creationId xmlns:a16="http://schemas.microsoft.com/office/drawing/2014/main" id="{65CFEA0B-537D-C70E-B776-B827A06C4FEC}"/>
                </a:ext>
              </a:extLst>
            </p:cNvPr>
            <p:cNvSpPr txBox="1">
              <a:spLocks/>
            </p:cNvSpPr>
            <p:nvPr/>
          </p:nvSpPr>
          <p:spPr>
            <a:xfrm>
              <a:off x="45944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09/06/24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07/10/24</a:t>
              </a:r>
            </a:p>
            <a:p>
              <a:pPr algn="ctr"/>
              <a:endParaRPr lang="en-US" sz="2200" b="1" dirty="0"/>
            </a:p>
          </p:txBody>
        </p:sp>
      </p:gr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33</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1250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dirty="0"/>
              <a:t>Student 4: Conditional at 4 months</a:t>
            </a:r>
          </a:p>
        </p:txBody>
      </p:sp>
      <p:grpSp>
        <p:nvGrpSpPr>
          <p:cNvPr id="16" name="Group 15" descr="yellow circle with checkmark">
            <a:extLst>
              <a:ext uri="{FF2B5EF4-FFF2-40B4-BE49-F238E27FC236}">
                <a16:creationId xmlns:a16="http://schemas.microsoft.com/office/drawing/2014/main" id="{941B3811-6C59-15ED-6208-6B303EF30B56}"/>
              </a:ext>
              <a:ext uri="{C183D7F6-B498-43B3-948B-1728B52AA6E4}">
                <adec:decorative xmlns:adec="http://schemas.microsoft.com/office/drawing/2017/decorative" val="0"/>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15" name="Group 14">
            <a:extLst>
              <a:ext uri="{FF2B5EF4-FFF2-40B4-BE49-F238E27FC236}">
                <a16:creationId xmlns:a16="http://schemas.microsoft.com/office/drawing/2014/main" id="{566DB0AF-51AA-595C-228B-2759157836C6}"/>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31" name="Picture 30" descr="Vaccine section of Blue Card to fill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440C228C-D6DE-C44C-B00F-E7C7F5419C9B}"/>
                </a:ext>
              </a:extLst>
            </p:cNvPr>
            <p:cNvGrpSpPr/>
            <p:nvPr/>
          </p:nvGrpSpPr>
          <p:grpSpPr>
            <a:xfrm>
              <a:off x="448734" y="1489884"/>
              <a:ext cx="7244741" cy="760978"/>
              <a:chOff x="448734" y="1489884"/>
              <a:chExt cx="7244741" cy="760978"/>
            </a:xfrm>
          </p:grpSpPr>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Four,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Four,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ea typeface="Arial" panose="020B0604020202020204" pitchFamily="34" charset="0"/>
                  </a:rPr>
                  <a:t>05/02/2024</a:t>
                </a:r>
                <a:endParaRPr lang="en-US" dirty="0"/>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54993" y="1594360"/>
                <a:ext cx="338482" cy="338554"/>
              </a:xfrm>
              <a:prstGeom prst="rect">
                <a:avLst/>
              </a:prstGeom>
              <a:noFill/>
            </p:spPr>
            <p:txBody>
              <a:bodyPr wrap="square" rtlCol="0">
                <a:spAutoFit/>
              </a:bodyPr>
              <a:lstStyle/>
              <a:p>
                <a:pPr algn="l"/>
                <a:r>
                  <a:rPr lang="en-US" sz="1600" dirty="0"/>
                  <a:t>X</a:t>
                </a:r>
              </a:p>
            </p:txBody>
          </p:sp>
        </p:grpSp>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6" name="Text Placeholder 8">
              <a:extLst>
                <a:ext uri="{FF2B5EF4-FFF2-40B4-BE49-F238E27FC236}">
                  <a16:creationId xmlns:a16="http://schemas.microsoft.com/office/drawing/2014/main" id="{AE0FA208-8F79-97E9-12DA-A40D1660FFCC}"/>
                </a:ext>
              </a:extLst>
            </p:cNvPr>
            <p:cNvSpPr txBox="1">
              <a:spLocks/>
            </p:cNvSpPr>
            <p:nvPr/>
          </p:nvSpPr>
          <p:spPr>
            <a:xfrm>
              <a:off x="3186969"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09/06/24</a:t>
              </a:r>
            </a:p>
          </p:txBody>
        </p:sp>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8" name="Text Placeholder 8">
              <a:extLst>
                <a:ext uri="{FF2B5EF4-FFF2-40B4-BE49-F238E27FC236}">
                  <a16:creationId xmlns:a16="http://schemas.microsoft.com/office/drawing/2014/main" id="{0159721D-9F60-2F86-A3D2-5EB28582A3A3}"/>
                </a:ext>
              </a:extLst>
            </p:cNvPr>
            <p:cNvSpPr txBox="1">
              <a:spLocks/>
            </p:cNvSpPr>
            <p:nvPr/>
          </p:nvSpPr>
          <p:spPr>
            <a:xfrm>
              <a:off x="3152876"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09/06/24</a:t>
              </a:r>
            </a:p>
          </p:txBody>
        </p:sp>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10" name="Text Placeholder 8">
              <a:extLst>
                <a:ext uri="{FF2B5EF4-FFF2-40B4-BE49-F238E27FC236}">
                  <a16:creationId xmlns:a16="http://schemas.microsoft.com/office/drawing/2014/main" id="{3F812B0C-2D74-2A10-523D-F41A24F3C622}"/>
                </a:ext>
              </a:extLst>
            </p:cNvPr>
            <p:cNvSpPr txBox="1">
              <a:spLocks/>
            </p:cNvSpPr>
            <p:nvPr/>
          </p:nvSpPr>
          <p:spPr>
            <a:xfrm>
              <a:off x="3168641"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09/06/24</a:t>
              </a:r>
            </a:p>
          </p:txBody>
        </p:sp>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05/02/24</a:t>
              </a:r>
            </a:p>
          </p:txBody>
        </p:sp>
        <p:sp>
          <p:nvSpPr>
            <p:cNvPr id="14" name="Text Placeholder 8">
              <a:extLst>
                <a:ext uri="{FF2B5EF4-FFF2-40B4-BE49-F238E27FC236}">
                  <a16:creationId xmlns:a16="http://schemas.microsoft.com/office/drawing/2014/main" id="{F8118F16-D48B-EEE8-4B25-D4E889546AE0}"/>
                </a:ext>
              </a:extLst>
            </p:cNvPr>
            <p:cNvSpPr txBox="1">
              <a:spLocks/>
            </p:cNvSpPr>
            <p:nvPr/>
          </p:nvSpPr>
          <p:spPr>
            <a:xfrm>
              <a:off x="3163523" y="452240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07/10/24</a:t>
              </a:r>
            </a:p>
          </p:txBody>
        </p:sp>
        <p:sp>
          <p:nvSpPr>
            <p:cNvPr id="26" name="Rounded Rectangle 25" descr="Highlight on Status of Requirements TK/K-12 row.">
              <a:extLst>
                <a:ext uri="{FF2B5EF4-FFF2-40B4-BE49-F238E27FC236}">
                  <a16:creationId xmlns:a16="http://schemas.microsoft.com/office/drawing/2014/main" id="{EBFAD0D8-9FBF-8C6D-5014-B1CE5B0C6771}"/>
                </a:ext>
                <a:ext uri="{C183D7F6-B498-43B3-948B-1728B52AA6E4}">
                  <adec:decorative xmlns:adec="http://schemas.microsoft.com/office/drawing/2017/decorative" val="0"/>
                </a:ext>
              </a:extLst>
            </p:cNvPr>
            <p:cNvSpPr/>
            <p:nvPr/>
          </p:nvSpPr>
          <p:spPr>
            <a:xfrm>
              <a:off x="301660" y="6206845"/>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1" name="Group 40" descr="staff initials, temporary medical exemption selected and follow up date entered">
              <a:extLst>
                <a:ext uri="{FF2B5EF4-FFF2-40B4-BE49-F238E27FC236}">
                  <a16:creationId xmlns:a16="http://schemas.microsoft.com/office/drawing/2014/main" id="{015D90B0-3912-202F-C925-8F3306E21CBD}"/>
                </a:ext>
              </a:extLst>
            </p:cNvPr>
            <p:cNvGrpSpPr/>
            <p:nvPr/>
          </p:nvGrpSpPr>
          <p:grpSpPr>
            <a:xfrm>
              <a:off x="2113720" y="6189766"/>
              <a:ext cx="5978761" cy="430887"/>
              <a:chOff x="2128008" y="6604106"/>
              <a:chExt cx="5978761" cy="430887"/>
            </a:xfrm>
          </p:grpSpPr>
          <p:sp>
            <p:nvSpPr>
              <p:cNvPr id="40" name="Text Placeholder 8">
                <a:extLst>
                  <a:ext uri="{FF2B5EF4-FFF2-40B4-BE49-F238E27FC236}">
                    <a16:creationId xmlns:a16="http://schemas.microsoft.com/office/drawing/2014/main" id="{1C826132-5BBD-5AFE-15F2-E8C881269A3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JG</a:t>
                </a:r>
              </a:p>
            </p:txBody>
          </p:sp>
          <p:sp>
            <p:nvSpPr>
              <p:cNvPr id="2" name="TextBox 1">
                <a:extLst>
                  <a:ext uri="{FF2B5EF4-FFF2-40B4-BE49-F238E27FC236}">
                    <a16:creationId xmlns:a16="http://schemas.microsoft.com/office/drawing/2014/main" id="{0801DA76-B882-646C-A089-CF5C4B7B5079}"/>
                  </a:ext>
                </a:extLst>
              </p:cNvPr>
              <p:cNvSpPr txBox="1"/>
              <p:nvPr/>
            </p:nvSpPr>
            <p:spPr>
              <a:xfrm>
                <a:off x="5252380" y="6604106"/>
                <a:ext cx="338482" cy="430887"/>
              </a:xfrm>
              <a:prstGeom prst="rect">
                <a:avLst/>
              </a:prstGeom>
              <a:noFill/>
            </p:spPr>
            <p:txBody>
              <a:bodyPr wrap="square" rtlCol="0">
                <a:spAutoFit/>
              </a:bodyPr>
              <a:lstStyle/>
              <a:p>
                <a:pPr algn="l"/>
                <a:r>
                  <a:rPr lang="en-US" sz="2200" b="1" dirty="0"/>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834" y="6636275"/>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ts val="1400"/>
                  </a:lnSpc>
                </a:pPr>
                <a:r>
                  <a:rPr lang="en-US" sz="1400" b="1" strike="sngStrike" dirty="0"/>
                  <a:t>9/02/24</a:t>
                </a:r>
                <a:br>
                  <a:rPr lang="en-US" sz="1400" b="1" strike="sngStrike" dirty="0"/>
                </a:br>
                <a:r>
                  <a:rPr lang="en-US" sz="1400" b="1" dirty="0"/>
                  <a:t>10/02/24</a:t>
                </a:r>
              </a:p>
            </p:txBody>
          </p:sp>
        </p:grpSp>
      </p:grpSp>
      <p:sp>
        <p:nvSpPr>
          <p:cNvPr id="11" name="Rectangle 10">
            <a:extLst>
              <a:ext uri="{FF2B5EF4-FFF2-40B4-BE49-F238E27FC236}">
                <a16:creationId xmlns:a16="http://schemas.microsoft.com/office/drawing/2014/main" id="{EA002752-27C1-D4ED-D00A-50F5D4CC4DE0}"/>
              </a:ext>
              <a:ext uri="{C183D7F6-B498-43B3-948B-1728B52AA6E4}">
                <adec:decorative xmlns:adec="http://schemas.microsoft.com/office/drawing/2017/decorative" val="1"/>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descr="Post-it with deadline and follow-up dates">
            <a:extLst>
              <a:ext uri="{FF2B5EF4-FFF2-40B4-BE49-F238E27FC236}">
                <a16:creationId xmlns:a16="http://schemas.microsoft.com/office/drawing/2014/main" id="{32CEAB58-2363-6C57-0A0A-45A9E54DEAFE}"/>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DTaP #3 </a:t>
            </a:r>
          </a:p>
          <a:p>
            <a:r>
              <a:rPr lang="en-US" sz="2200" b="1" dirty="0"/>
              <a:t>11/2/24</a:t>
            </a:r>
            <a:br>
              <a:rPr lang="en-US" sz="2200" b="1" dirty="0"/>
            </a:br>
            <a:endParaRPr lang="en-US" sz="2200" b="1" dirty="0"/>
          </a:p>
          <a:p>
            <a:r>
              <a:rPr lang="en-US" sz="2200" b="1" u="sng" dirty="0"/>
              <a:t>Follow-Up</a:t>
            </a:r>
          </a:p>
          <a:p>
            <a:r>
              <a:rPr lang="en-US" sz="2200" b="1" dirty="0"/>
              <a:t>10/2/24</a:t>
            </a:r>
          </a:p>
        </p:txBody>
      </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247797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dirty="0"/>
              <a:t>Student 4: Age 6 months</a:t>
            </a:r>
          </a:p>
        </p:txBody>
      </p:sp>
      <p:grpSp>
        <p:nvGrpSpPr>
          <p:cNvPr id="18" name="Group 17" descr="yellow circle with checkmark">
            <a:extLst>
              <a:ext uri="{FF2B5EF4-FFF2-40B4-BE49-F238E27FC236}">
                <a16:creationId xmlns:a16="http://schemas.microsoft.com/office/drawing/2014/main" id="{21A65096-D3E2-5D24-B5BB-0DAA7C743168}"/>
              </a:ext>
              <a:ext uri="{C183D7F6-B498-43B3-948B-1728B52AA6E4}">
                <adec:decorative xmlns:adec="http://schemas.microsoft.com/office/drawing/2017/decorative" val="0"/>
              </a:ext>
            </a:extLst>
          </p:cNvPr>
          <p:cNvGrpSpPr/>
          <p:nvPr/>
        </p:nvGrpSpPr>
        <p:grpSpPr>
          <a:xfrm>
            <a:off x="9298883" y="413811"/>
            <a:ext cx="456001" cy="456001"/>
            <a:chOff x="9298883" y="413811"/>
            <a:chExt cx="456001" cy="456001"/>
          </a:xfrm>
        </p:grpSpPr>
        <p:sp>
          <p:nvSpPr>
            <p:cNvPr id="19" name="Oval 18">
              <a:extLst>
                <a:ext uri="{FF2B5EF4-FFF2-40B4-BE49-F238E27FC236}">
                  <a16:creationId xmlns:a16="http://schemas.microsoft.com/office/drawing/2014/main" id="{AC0E561F-0AEA-6A8C-DB52-2B5FDA34CE4B}"/>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Checkmark with solid fill">
              <a:extLst>
                <a:ext uri="{FF2B5EF4-FFF2-40B4-BE49-F238E27FC236}">
                  <a16:creationId xmlns:a16="http://schemas.microsoft.com/office/drawing/2014/main" id="{86457020-4A00-5E71-6E7E-D7C62B885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7" name="Group 6">
            <a:extLst>
              <a:ext uri="{FF2B5EF4-FFF2-40B4-BE49-F238E27FC236}">
                <a16:creationId xmlns:a16="http://schemas.microsoft.com/office/drawing/2014/main" id="{677C4EEF-AEC1-9F46-EC01-992163852179}"/>
              </a:ext>
              <a:ext uri="{C183D7F6-B498-43B3-948B-1728B52AA6E4}">
                <adec:decorative xmlns:adec="http://schemas.microsoft.com/office/drawing/2017/decorative" val="1"/>
              </a:ext>
            </a:extLst>
          </p:cNvPr>
          <p:cNvGrpSpPr/>
          <p:nvPr/>
        </p:nvGrpSpPr>
        <p:grpSpPr>
          <a:xfrm>
            <a:off x="1775822" y="1340735"/>
            <a:ext cx="7403347" cy="3705876"/>
            <a:chOff x="1775822" y="1340735"/>
            <a:chExt cx="7403347" cy="3705876"/>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25939" r="41512" b="36882"/>
            <a:stretch/>
          </p:blipFill>
          <p:spPr>
            <a:xfrm>
              <a:off x="1775822" y="1340735"/>
              <a:ext cx="7403347" cy="3705876"/>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4446371" y="2052049"/>
              <a:ext cx="1273036"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6" name="Text Placeholder 8">
              <a:extLst>
                <a:ext uri="{FF2B5EF4-FFF2-40B4-BE49-F238E27FC236}">
                  <a16:creationId xmlns:a16="http://schemas.microsoft.com/office/drawing/2014/main" id="{17CAEF1E-4213-0657-DAC7-32F10B989311}"/>
                </a:ext>
              </a:extLst>
            </p:cNvPr>
            <p:cNvSpPr txBox="1">
              <a:spLocks/>
            </p:cNvSpPr>
            <p:nvPr/>
          </p:nvSpPr>
          <p:spPr>
            <a:xfrm>
              <a:off x="5615882" y="2052049"/>
              <a:ext cx="1273036"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4469817" y="2708411"/>
              <a:ext cx="1212149"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8" name="Text Placeholder 8">
              <a:extLst>
                <a:ext uri="{FF2B5EF4-FFF2-40B4-BE49-F238E27FC236}">
                  <a16:creationId xmlns:a16="http://schemas.microsoft.com/office/drawing/2014/main" id="{F8EB31EA-948C-515A-D9A7-3FF188FAE921}"/>
                </a:ext>
              </a:extLst>
            </p:cNvPr>
            <p:cNvSpPr txBox="1">
              <a:spLocks/>
            </p:cNvSpPr>
            <p:nvPr/>
          </p:nvSpPr>
          <p:spPr>
            <a:xfrm>
              <a:off x="5662823" y="2708411"/>
              <a:ext cx="1212148"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10" name="Text Placeholder 8">
              <a:extLst>
                <a:ext uri="{FF2B5EF4-FFF2-40B4-BE49-F238E27FC236}">
                  <a16:creationId xmlns:a16="http://schemas.microsoft.com/office/drawing/2014/main" id="{751E8FFB-56BC-6D55-3AB4-7D364A0CA1C7}"/>
                </a:ext>
              </a:extLst>
            </p:cNvPr>
            <p:cNvSpPr txBox="1">
              <a:spLocks/>
            </p:cNvSpPr>
            <p:nvPr/>
          </p:nvSpPr>
          <p:spPr>
            <a:xfrm>
              <a:off x="6840827" y="2694904"/>
              <a:ext cx="1227150"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11/01/24</a:t>
              </a:r>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4459168" y="3947541"/>
              <a:ext cx="1212149"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11" name="Text Placeholder 8">
              <a:extLst>
                <a:ext uri="{FF2B5EF4-FFF2-40B4-BE49-F238E27FC236}">
                  <a16:creationId xmlns:a16="http://schemas.microsoft.com/office/drawing/2014/main" id="{65CFEA0B-537D-C70E-B776-B827A06C4FEC}"/>
                </a:ext>
              </a:extLst>
            </p:cNvPr>
            <p:cNvSpPr txBox="1">
              <a:spLocks/>
            </p:cNvSpPr>
            <p:nvPr/>
          </p:nvSpPr>
          <p:spPr>
            <a:xfrm>
              <a:off x="5652173" y="3947541"/>
              <a:ext cx="1227150"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4440410" y="4323076"/>
              <a:ext cx="1251563"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5615061" y="4323076"/>
              <a:ext cx="1251563"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a:p>
              <a:pPr algn="ctr"/>
              <a:endParaRPr lang="en-US" sz="2200" b="1" dirty="0"/>
            </a:p>
          </p:txBody>
        </p:sp>
      </p:grpSp>
      <p:pic>
        <p:nvPicPr>
          <p:cNvPr id="12" name="Picture 11" descr="Required doses highlighted on job aid for age 6-14 months">
            <a:extLst>
              <a:ext uri="{FF2B5EF4-FFF2-40B4-BE49-F238E27FC236}">
                <a16:creationId xmlns:a16="http://schemas.microsoft.com/office/drawing/2014/main" id="{44237265-2DA2-F7D0-7311-0FFC403D0507}"/>
              </a:ext>
            </a:extLst>
          </p:cNvPr>
          <p:cNvPicPr>
            <a:picLocks noChangeAspect="1"/>
          </p:cNvPicPr>
          <p:nvPr/>
        </p:nvPicPr>
        <p:blipFill>
          <a:blip r:embed="rId6"/>
          <a:stretch>
            <a:fillRect/>
          </a:stretch>
        </p:blipFill>
        <p:spPr>
          <a:xfrm>
            <a:off x="215523" y="5146134"/>
            <a:ext cx="7978908" cy="2571062"/>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455438" y="7203865"/>
            <a:ext cx="2263140" cy="413808"/>
          </a:xfrm>
        </p:spPr>
        <p:txBody>
          <a:bodyPr/>
          <a:lstStyle/>
          <a:p>
            <a:fld id="{13D703BF-151A-0D40-8508-CABBAD09F9A9}" type="slidenum">
              <a:rPr lang="en-US" smtClean="0"/>
              <a:pPr/>
              <a:t>35</a:t>
            </a:fld>
            <a:endParaRPr lang="en-US" dirty="0"/>
          </a:p>
        </p:txBody>
      </p:sp>
      <p:sp>
        <p:nvSpPr>
          <p:cNvPr id="4" name="TextBox 3">
            <a:extLst>
              <a:ext uri="{FF2B5EF4-FFF2-40B4-BE49-F238E27FC236}">
                <a16:creationId xmlns:a16="http://schemas.microsoft.com/office/drawing/2014/main" id="{C088D3B1-C069-DFE1-12AD-8335C349A482}"/>
              </a:ext>
            </a:extLst>
          </p:cNvPr>
          <p:cNvSpPr txBox="1"/>
          <p:nvPr/>
        </p:nvSpPr>
        <p:spPr>
          <a:xfrm>
            <a:off x="1621419"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9085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4" y="413811"/>
            <a:ext cx="9027063" cy="723614"/>
          </a:xfrm>
        </p:spPr>
        <p:txBody>
          <a:bodyPr anchor="t">
            <a:normAutofit/>
          </a:bodyPr>
          <a:lstStyle/>
          <a:p>
            <a:r>
              <a:rPr lang="en-US" dirty="0"/>
              <a:t>Student 4: Age 6 months - What’s next?</a:t>
            </a:r>
          </a:p>
        </p:txBody>
      </p:sp>
      <p:grpSp>
        <p:nvGrpSpPr>
          <p:cNvPr id="12" name="Group 11">
            <a:extLst>
              <a:ext uri="{FF2B5EF4-FFF2-40B4-BE49-F238E27FC236}">
                <a16:creationId xmlns:a16="http://schemas.microsoft.com/office/drawing/2014/main" id="{65A1C01B-06BE-335F-CBAE-F89AB24B7290}"/>
              </a:ext>
              <a:ext uri="{C183D7F6-B498-43B3-948B-1728B52AA6E4}">
                <adec:decorative xmlns:adec="http://schemas.microsoft.com/office/drawing/2017/decorative" val="1"/>
              </a:ext>
            </a:extLst>
          </p:cNvPr>
          <p:cNvGrpSpPr/>
          <p:nvPr/>
        </p:nvGrpSpPr>
        <p:grpSpPr>
          <a:xfrm>
            <a:off x="2022005" y="1340735"/>
            <a:ext cx="7403347" cy="3705876"/>
            <a:chOff x="2022005" y="1340735"/>
            <a:chExt cx="7403347" cy="3705876"/>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41512" b="36882"/>
            <a:stretch/>
          </p:blipFill>
          <p:spPr>
            <a:xfrm>
              <a:off x="2022005" y="1340735"/>
              <a:ext cx="7403347" cy="3705876"/>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4692554" y="2052049"/>
              <a:ext cx="1273036"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6" name="Text Placeholder 8">
              <a:extLst>
                <a:ext uri="{FF2B5EF4-FFF2-40B4-BE49-F238E27FC236}">
                  <a16:creationId xmlns:a16="http://schemas.microsoft.com/office/drawing/2014/main" id="{17CAEF1E-4213-0657-DAC7-32F10B989311}"/>
                </a:ext>
              </a:extLst>
            </p:cNvPr>
            <p:cNvSpPr txBox="1">
              <a:spLocks/>
            </p:cNvSpPr>
            <p:nvPr/>
          </p:nvSpPr>
          <p:spPr>
            <a:xfrm>
              <a:off x="5862065" y="2052049"/>
              <a:ext cx="1273036"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4716000" y="2708411"/>
              <a:ext cx="1212149"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8" name="Text Placeholder 8">
              <a:extLst>
                <a:ext uri="{FF2B5EF4-FFF2-40B4-BE49-F238E27FC236}">
                  <a16:creationId xmlns:a16="http://schemas.microsoft.com/office/drawing/2014/main" id="{F8EB31EA-948C-515A-D9A7-3FF188FAE921}"/>
                </a:ext>
              </a:extLst>
            </p:cNvPr>
            <p:cNvSpPr txBox="1">
              <a:spLocks/>
            </p:cNvSpPr>
            <p:nvPr/>
          </p:nvSpPr>
          <p:spPr>
            <a:xfrm>
              <a:off x="5909006" y="2708411"/>
              <a:ext cx="1212148"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10" name="Text Placeholder 8">
              <a:extLst>
                <a:ext uri="{FF2B5EF4-FFF2-40B4-BE49-F238E27FC236}">
                  <a16:creationId xmlns:a16="http://schemas.microsoft.com/office/drawing/2014/main" id="{751E8FFB-56BC-6D55-3AB4-7D364A0CA1C7}"/>
                </a:ext>
              </a:extLst>
            </p:cNvPr>
            <p:cNvSpPr txBox="1">
              <a:spLocks/>
            </p:cNvSpPr>
            <p:nvPr/>
          </p:nvSpPr>
          <p:spPr>
            <a:xfrm>
              <a:off x="7087010" y="2694904"/>
              <a:ext cx="1227150"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11/01/24</a:t>
              </a:r>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4705351" y="3947541"/>
              <a:ext cx="1212149"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p:txBody>
        </p:sp>
        <p:sp>
          <p:nvSpPr>
            <p:cNvPr id="11" name="Text Placeholder 8">
              <a:extLst>
                <a:ext uri="{FF2B5EF4-FFF2-40B4-BE49-F238E27FC236}">
                  <a16:creationId xmlns:a16="http://schemas.microsoft.com/office/drawing/2014/main" id="{65CFEA0B-537D-C70E-B776-B827A06C4FEC}"/>
                </a:ext>
              </a:extLst>
            </p:cNvPr>
            <p:cNvSpPr txBox="1">
              <a:spLocks/>
            </p:cNvSpPr>
            <p:nvPr/>
          </p:nvSpPr>
          <p:spPr>
            <a:xfrm>
              <a:off x="5898356" y="3947541"/>
              <a:ext cx="1227150"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09/06/24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4686593" y="4323076"/>
              <a:ext cx="1251563"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05/02/24</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5861244" y="4323076"/>
              <a:ext cx="1251563" cy="39305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07/10/24</a:t>
              </a:r>
            </a:p>
            <a:p>
              <a:pPr algn="ctr"/>
              <a:endParaRPr lang="en-US" sz="2200" b="1" dirty="0"/>
            </a:p>
          </p:txBody>
        </p:sp>
      </p:grpSp>
      <p:pic>
        <p:nvPicPr>
          <p:cNvPr id="7" name="Picture 6" descr="Required doses for age 15-17 months highlighted on job aid.">
            <a:extLst>
              <a:ext uri="{FF2B5EF4-FFF2-40B4-BE49-F238E27FC236}">
                <a16:creationId xmlns:a16="http://schemas.microsoft.com/office/drawing/2014/main" id="{1A817AE3-EA15-9B62-0D25-16C102EB5FDA}"/>
              </a:ext>
            </a:extLst>
          </p:cNvPr>
          <p:cNvPicPr>
            <a:picLocks noChangeAspect="1"/>
          </p:cNvPicPr>
          <p:nvPr/>
        </p:nvPicPr>
        <p:blipFill>
          <a:blip r:embed="rId4"/>
          <a:srcRect r="4004"/>
          <a:stretch/>
        </p:blipFill>
        <p:spPr>
          <a:xfrm>
            <a:off x="187568" y="5091662"/>
            <a:ext cx="8912889" cy="2489200"/>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455438" y="7203865"/>
            <a:ext cx="2263140" cy="413808"/>
          </a:xfrm>
        </p:spPr>
        <p:txBody>
          <a:bodyPr/>
          <a:lstStyle/>
          <a:p>
            <a:fld id="{13D703BF-151A-0D40-8508-CABBAD09F9A9}" type="slidenum">
              <a:rPr lang="en-US" smtClean="0"/>
              <a:pPr/>
              <a:t>36</a:t>
            </a:fld>
            <a:endParaRPr lang="en-US" dirty="0"/>
          </a:p>
        </p:txBody>
      </p:sp>
      <p:sp>
        <p:nvSpPr>
          <p:cNvPr id="4" name="TextBox 3">
            <a:extLst>
              <a:ext uri="{FF2B5EF4-FFF2-40B4-BE49-F238E27FC236}">
                <a16:creationId xmlns:a16="http://schemas.microsoft.com/office/drawing/2014/main" id="{C088D3B1-C069-DFE1-12AD-8335C349A482}"/>
              </a:ext>
            </a:extLst>
          </p:cNvPr>
          <p:cNvSpPr txBox="1"/>
          <p:nvPr/>
        </p:nvSpPr>
        <p:spPr>
          <a:xfrm>
            <a:off x="1621419"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1249054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5</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dirty="0">
                <a:cs typeface="Calibri"/>
              </a:rPr>
              <a:t>Age 2 years</a:t>
            </a:r>
            <a:endParaRPr lang="en-US" sz="4000" dirty="0"/>
          </a:p>
        </p:txBody>
      </p:sp>
    </p:spTree>
    <p:extLst>
      <p:ext uri="{BB962C8B-B14F-4D97-AF65-F5344CB8AC3E}">
        <p14:creationId xmlns:p14="http://schemas.microsoft.com/office/powerpoint/2010/main" val="212137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27263AE-27E8-EA50-1969-FAFD31594431}"/>
              </a:ext>
            </a:extLst>
          </p:cNvPr>
          <p:cNvSpPr txBox="1">
            <a:spLocks noGrp="1"/>
          </p:cNvSpPr>
          <p:nvPr>
            <p:ph type="title"/>
          </p:nvPr>
        </p:nvSpPr>
        <p:spPr>
          <a:xfrm>
            <a:off x="692150" y="414338"/>
            <a:ext cx="9039678" cy="722312"/>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r>
              <a:rPr lang="en-US" dirty="0"/>
              <a:t>Student 5: </a:t>
            </a:r>
            <a:r>
              <a:rPr lang="en-US" noProof="0" dirty="0"/>
              <a:t>Immunization Record </a:t>
            </a:r>
            <a:r>
              <a:rPr lang="en-US" sz="2700" b="0" dirty="0">
                <a:solidFill>
                  <a:schemeClr val="tx1"/>
                </a:solidFill>
              </a:rPr>
              <a:t>DOB: 02/11/2022</a:t>
            </a:r>
            <a:endParaRPr lang="en-US" sz="2700" b="0" noProof="0" dirty="0">
              <a:solidFill>
                <a:schemeClr val="tx1"/>
              </a:solidFill>
            </a:endParaRPr>
          </a:p>
        </p:txBody>
      </p:sp>
      <p:sp>
        <p:nvSpPr>
          <p:cNvPr id="98" name="TextBox 97">
            <a:extLst>
              <a:ext uri="{FF2B5EF4-FFF2-40B4-BE49-F238E27FC236}">
                <a16:creationId xmlns:a16="http://schemas.microsoft.com/office/drawing/2014/main" id="{5CB8C1B9-B02C-BBEA-86D9-6FD0335E9D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graphicFrame>
        <p:nvGraphicFramePr>
          <p:cNvPr id="7" name="Table 6">
            <a:extLst>
              <a:ext uri="{FF2B5EF4-FFF2-40B4-BE49-F238E27FC236}">
                <a16:creationId xmlns:a16="http://schemas.microsoft.com/office/drawing/2014/main" id="{458B766B-207E-8DDA-4137-B11113F69F5D}"/>
              </a:ext>
            </a:extLst>
          </p:cNvPr>
          <p:cNvGraphicFramePr>
            <a:graphicFrameLocks noGrp="1"/>
          </p:cNvGraphicFramePr>
          <p:nvPr>
            <p:extLst>
              <p:ext uri="{D42A27DB-BD31-4B8C-83A1-F6EECF244321}">
                <p14:modId xmlns:p14="http://schemas.microsoft.com/office/powerpoint/2010/main" val="621287366"/>
              </p:ext>
            </p:extLst>
          </p:nvPr>
        </p:nvGraphicFramePr>
        <p:xfrm>
          <a:off x="326571" y="1301398"/>
          <a:ext cx="9405257" cy="4562844"/>
        </p:xfrm>
        <a:graphic>
          <a:graphicData uri="http://schemas.openxmlformats.org/drawingml/2006/table">
            <a:tbl>
              <a:tblPr firstRow="1" firstCol="1" bandRow="1"/>
              <a:tblGrid>
                <a:gridCol w="1083129">
                  <a:extLst>
                    <a:ext uri="{9D8B030D-6E8A-4147-A177-3AD203B41FA5}">
                      <a16:colId xmlns:a16="http://schemas.microsoft.com/office/drawing/2014/main" val="2752199515"/>
                    </a:ext>
                  </a:extLst>
                </a:gridCol>
                <a:gridCol w="723900">
                  <a:extLst>
                    <a:ext uri="{9D8B030D-6E8A-4147-A177-3AD203B41FA5}">
                      <a16:colId xmlns:a16="http://schemas.microsoft.com/office/drawing/2014/main" val="2026319176"/>
                    </a:ext>
                  </a:extLst>
                </a:gridCol>
                <a:gridCol w="1584760">
                  <a:extLst>
                    <a:ext uri="{9D8B030D-6E8A-4147-A177-3AD203B41FA5}">
                      <a16:colId xmlns:a16="http://schemas.microsoft.com/office/drawing/2014/main" val="2886738931"/>
                    </a:ext>
                  </a:extLst>
                </a:gridCol>
                <a:gridCol w="1463240">
                  <a:extLst>
                    <a:ext uri="{9D8B030D-6E8A-4147-A177-3AD203B41FA5}">
                      <a16:colId xmlns:a16="http://schemas.microsoft.com/office/drawing/2014/main" val="3604176101"/>
                    </a:ext>
                  </a:extLst>
                </a:gridCol>
                <a:gridCol w="1809350">
                  <a:extLst>
                    <a:ext uri="{9D8B030D-6E8A-4147-A177-3AD203B41FA5}">
                      <a16:colId xmlns:a16="http://schemas.microsoft.com/office/drawing/2014/main" val="3090677696"/>
                    </a:ext>
                  </a:extLst>
                </a:gridCol>
                <a:gridCol w="2740878">
                  <a:extLst>
                    <a:ext uri="{9D8B030D-6E8A-4147-A177-3AD203B41FA5}">
                      <a16:colId xmlns:a16="http://schemas.microsoft.com/office/drawing/2014/main" val="4127805641"/>
                    </a:ext>
                  </a:extLst>
                </a:gridCol>
              </a:tblGrid>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COVID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12/01/2024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9mo 20d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Pfizer Pediatric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DTaP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07/24/2024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5mo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04/21/2023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2mo 10d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924160"/>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10/26/2023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8mo 15d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Vaqta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98907"/>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02/12/2022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0mo 1d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03/15/2022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1mo 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Hep 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10/25/2023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1yrs 8mo 14d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Engerix</a:t>
                      </a: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946053"/>
                  </a:ext>
                </a:extLst>
              </a:tr>
              <a:tr h="389947">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07/24/2024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5mo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98076"/>
                  </a:ext>
                </a:extLst>
              </a:tr>
            </a:tbl>
          </a:graphicData>
        </a:graphic>
      </p:graphicFrame>
    </p:spTree>
    <p:extLst>
      <p:ext uri="{BB962C8B-B14F-4D97-AF65-F5344CB8AC3E}">
        <p14:creationId xmlns:p14="http://schemas.microsoft.com/office/powerpoint/2010/main" val="1754479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8776-1FD2-830A-3EE1-ED972588B787}"/>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B94BD9B0-EBA4-9180-26A3-8419AEC40569}"/>
              </a:ext>
            </a:extLst>
          </p:cNvPr>
          <p:cNvSpPr txBox="1">
            <a:spLocks noGrp="1"/>
          </p:cNvSpPr>
          <p:nvPr>
            <p:ph type="title"/>
          </p:nvPr>
        </p:nvSpPr>
        <p:spPr>
          <a:xfrm>
            <a:off x="691515" y="413811"/>
            <a:ext cx="8675370" cy="723614"/>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lvl="0"/>
            <a:r>
              <a:rPr lang="en-US" noProof="0" dirty="0"/>
              <a:t>Student 5: Immunization Record </a:t>
            </a:r>
            <a:r>
              <a:rPr lang="en-US" sz="2200" b="0" noProof="0" dirty="0">
                <a:solidFill>
                  <a:schemeClr val="tx1"/>
                </a:solidFill>
              </a:rPr>
              <a:t>(page 2)</a:t>
            </a:r>
          </a:p>
        </p:txBody>
      </p:sp>
      <p:sp>
        <p:nvSpPr>
          <p:cNvPr id="98" name="TextBox 97">
            <a:extLst>
              <a:ext uri="{FF2B5EF4-FFF2-40B4-BE49-F238E27FC236}">
                <a16:creationId xmlns:a16="http://schemas.microsoft.com/office/drawing/2014/main" id="{8158AB0F-1711-83F2-3B33-B7D36D1F589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graphicFrame>
        <p:nvGraphicFramePr>
          <p:cNvPr id="14" name="Table 13">
            <a:extLst>
              <a:ext uri="{FF2B5EF4-FFF2-40B4-BE49-F238E27FC236}">
                <a16:creationId xmlns:a16="http://schemas.microsoft.com/office/drawing/2014/main" id="{612860ED-3F7D-995E-248E-791A412B5E31}"/>
              </a:ext>
            </a:extLst>
          </p:cNvPr>
          <p:cNvGraphicFramePr>
            <a:graphicFrameLocks noGrp="1"/>
          </p:cNvGraphicFramePr>
          <p:nvPr>
            <p:extLst>
              <p:ext uri="{D42A27DB-BD31-4B8C-83A1-F6EECF244321}">
                <p14:modId xmlns:p14="http://schemas.microsoft.com/office/powerpoint/2010/main" val="1992868899"/>
              </p:ext>
            </p:extLst>
          </p:nvPr>
        </p:nvGraphicFramePr>
        <p:xfrm>
          <a:off x="326571" y="1056558"/>
          <a:ext cx="9405257" cy="5328440"/>
        </p:xfrm>
        <a:graphic>
          <a:graphicData uri="http://schemas.openxmlformats.org/drawingml/2006/table">
            <a:tbl>
              <a:tblPr firstRow="1" firstCol="1" bandRow="1"/>
              <a:tblGrid>
                <a:gridCol w="882533">
                  <a:extLst>
                    <a:ext uri="{9D8B030D-6E8A-4147-A177-3AD203B41FA5}">
                      <a16:colId xmlns:a16="http://schemas.microsoft.com/office/drawing/2014/main" val="2752199515"/>
                    </a:ext>
                  </a:extLst>
                </a:gridCol>
                <a:gridCol w="810268">
                  <a:extLst>
                    <a:ext uri="{9D8B030D-6E8A-4147-A177-3AD203B41FA5}">
                      <a16:colId xmlns:a16="http://schemas.microsoft.com/office/drawing/2014/main" val="2026319176"/>
                    </a:ext>
                  </a:extLst>
                </a:gridCol>
                <a:gridCol w="1654270">
                  <a:extLst>
                    <a:ext uri="{9D8B030D-6E8A-4147-A177-3AD203B41FA5}">
                      <a16:colId xmlns:a16="http://schemas.microsoft.com/office/drawing/2014/main" val="2886738931"/>
                    </a:ext>
                  </a:extLst>
                </a:gridCol>
                <a:gridCol w="1556084">
                  <a:extLst>
                    <a:ext uri="{9D8B030D-6E8A-4147-A177-3AD203B41FA5}">
                      <a16:colId xmlns:a16="http://schemas.microsoft.com/office/drawing/2014/main" val="3604176101"/>
                    </a:ext>
                  </a:extLst>
                </a:gridCol>
                <a:gridCol w="1844842">
                  <a:extLst>
                    <a:ext uri="{9D8B030D-6E8A-4147-A177-3AD203B41FA5}">
                      <a16:colId xmlns:a16="http://schemas.microsoft.com/office/drawing/2014/main" val="3090677696"/>
                    </a:ext>
                  </a:extLst>
                </a:gridCol>
                <a:gridCol w="2657260">
                  <a:extLst>
                    <a:ext uri="{9D8B030D-6E8A-4147-A177-3AD203B41FA5}">
                      <a16:colId xmlns:a16="http://schemas.microsoft.com/office/drawing/2014/main" val="4127805641"/>
                    </a:ext>
                  </a:extLst>
                </a:gridCol>
              </a:tblGrid>
              <a:tr h="6416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fecha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 ADMINISTERED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TRANSCRIBED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administrada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transcrita</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482684454"/>
                  </a:ext>
                </a:extLst>
              </a:tr>
              <a:tr h="375649">
                <a:tc>
                  <a:txBody>
                    <a:bodyPr/>
                    <a:lstStyle/>
                    <a:p>
                      <a:pPr marL="0" marR="0" algn="ctr">
                        <a:lnSpc>
                          <a:spcPct val="107000"/>
                        </a:lnSpc>
                        <a:spcBef>
                          <a:spcPts val="0"/>
                        </a:spcBef>
                        <a:spcAft>
                          <a:spcPts val="0"/>
                        </a:spcAft>
                      </a:pPr>
                      <a:r>
                        <a:rPr lang="en-US" sz="2200" b="1" dirty="0"/>
                        <a:t>MMR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t>02/20/2023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1yrs 0mo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t>Proquad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996"/>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t>Prevnar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16551"/>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06/24/2022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0yrs 4mo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 Clinica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14735"/>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3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08/29/2022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0yrs 6mo 18d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244928"/>
                  </a:ext>
                </a:extLst>
              </a:tr>
              <a:tr h="389947">
                <a:tc>
                  <a:txBody>
                    <a:bodyPr/>
                    <a:lstStyle/>
                    <a:p>
                      <a:pPr marL="0" marR="0" algn="ctr">
                        <a:lnSpc>
                          <a:spcPct val="107000"/>
                        </a:lnSpc>
                        <a:spcBef>
                          <a:spcPts val="0"/>
                        </a:spcBef>
                        <a:spcAft>
                          <a:spcPts val="0"/>
                        </a:spcAft>
                      </a:pPr>
                      <a:r>
                        <a:rPr lang="en-US" sz="2200" b="1" dirty="0"/>
                        <a:t>PCV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4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05/15/2023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cs typeface="Calibri"/>
                        </a:rPr>
                        <a:t>1yrs 3mo 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Prevnar 13</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67532"/>
                  </a:ext>
                </a:extLst>
              </a:tr>
              <a:tr h="389947">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1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8401"/>
                  </a:ext>
                </a:extLst>
              </a:tr>
              <a:tr h="375649">
                <a:tc>
                  <a:txBody>
                    <a:bodyPr/>
                    <a:lstStyle/>
                    <a:p>
                      <a:pPr marL="0" marR="0" algn="ctr">
                        <a:lnSpc>
                          <a:spcPct val="107000"/>
                        </a:lnSpc>
                        <a:spcBef>
                          <a:spcPts val="0"/>
                        </a:spcBef>
                        <a:spcAft>
                          <a:spcPts val="0"/>
                        </a:spcAft>
                      </a:pPr>
                      <a:r>
                        <a:rPr lang="en-US" sz="2200" b="1" dirty="0"/>
                        <a:t>Polio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t>2 of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07/24/2024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2yrs 5mo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Pentacel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016"/>
                  </a:ext>
                </a:extLst>
              </a:tr>
              <a:tr h="389947">
                <a:tc>
                  <a:txBody>
                    <a:bodyPr/>
                    <a:lstStyle/>
                    <a:p>
                      <a:pPr marL="0" marR="0" algn="ctr">
                        <a:lnSpc>
                          <a:spcPct val="107000"/>
                        </a:lnSpc>
                        <a:spcBef>
                          <a:spcPts val="0"/>
                        </a:spcBef>
                        <a:spcAft>
                          <a:spcPts val="0"/>
                        </a:spcAft>
                      </a:pPr>
                      <a:r>
                        <a:rPr lang="en-US" sz="2200" b="1" dirty="0"/>
                        <a:t>RV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04/19/2022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2mo 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803668"/>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2 of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effectLst/>
                          <a:latin typeface="Calibri" panose="020F0502020204030204" pitchFamily="34" charset="0"/>
                          <a:ea typeface="Calibri" panose="020F0502020204030204" pitchFamily="34" charset="0"/>
                          <a:cs typeface="Times New Roman" panose="02020603050405020304" pitchFamily="18" charset="0"/>
                        </a:rPr>
                        <a:t>06/24/2022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cs typeface="Calibri"/>
                        </a:rPr>
                        <a:t>0yrs 4mo 13d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Rotarix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Clinica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Raza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072534"/>
                  </a:ext>
                </a:extLst>
              </a:tr>
              <a:tr h="389947">
                <a:tc>
                  <a:txBody>
                    <a:bodyPr/>
                    <a:lstStyle/>
                    <a:p>
                      <a:pPr marL="0" marR="0" algn="ctr">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Var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1 of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2200" b="1" dirty="0"/>
                        <a:t>02/20/2023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cs typeface="Calibri"/>
                        </a:rPr>
                        <a:t>1yrs 0mo 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err="1"/>
                        <a:t>Proquad</a:t>
                      </a:r>
                      <a:endParaRPr lang="en-US" sz="12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25806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11/15/2022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0yrs 9mo 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45085"/>
                  </a:ext>
                </a:extLst>
              </a:tr>
              <a:tr h="389947">
                <a:tc>
                  <a:txBody>
                    <a:bodyPr/>
                    <a:lstStyle/>
                    <a:p>
                      <a:pPr algn="ctr"/>
                      <a:r>
                        <a:rPr lang="en-US" sz="2200" b="1" dirty="0"/>
                        <a:t>Flu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200" b="1" dirty="0"/>
                        <a:t>10/30/2023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400" dirty="0"/>
                        <a:t>1yrs 8mo 19d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t>Brand not specified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Transcribed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09867"/>
                  </a:ext>
                </a:extLst>
              </a:tr>
            </a:tbl>
          </a:graphicData>
        </a:graphic>
      </p:graphicFrame>
    </p:spTree>
    <p:extLst>
      <p:ext uri="{BB962C8B-B14F-4D97-AF65-F5344CB8AC3E}">
        <p14:creationId xmlns:p14="http://schemas.microsoft.com/office/powerpoint/2010/main" val="224272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dirty="0">
                <a:latin typeface="Century Gothic"/>
              </a:rPr>
              <a:t>Pre-K (Child Care) Guide</a:t>
            </a:r>
            <a:endParaRPr lang="en-US" dirty="0"/>
          </a:p>
        </p:txBody>
      </p:sp>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4</a:t>
            </a:fld>
            <a:endParaRPr lang="en-US"/>
          </a:p>
        </p:txBody>
      </p:sp>
      <p:pic>
        <p:nvPicPr>
          <p:cNvPr id="9" name="Picture 8">
            <a:extLst>
              <a:ext uri="{FF2B5EF4-FFF2-40B4-BE49-F238E27FC236}">
                <a16:creationId xmlns:a16="http://schemas.microsoft.com/office/drawing/2014/main" id="{2F0E275B-EA1D-F699-B4D4-32D5DB1870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515" y="1534923"/>
            <a:ext cx="3997821" cy="5266426"/>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6DA28A37-E5CA-86E8-0F90-490B858E2F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8324" y="1534923"/>
            <a:ext cx="4290956" cy="3556000"/>
          </a:xfrm>
          <a:prstGeom prst="rect">
            <a:avLst/>
          </a:prstGeom>
          <a:ln>
            <a:solidFill>
              <a:schemeClr val="bg1">
                <a:lumMod val="50000"/>
              </a:schemeClr>
            </a:solidFill>
          </a:ln>
        </p:spPr>
      </p:pic>
    </p:spTree>
    <p:extLst>
      <p:ext uri="{BB962C8B-B14F-4D97-AF65-F5344CB8AC3E}">
        <p14:creationId xmlns:p14="http://schemas.microsoft.com/office/powerpoint/2010/main" val="215924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71647" y="413567"/>
            <a:ext cx="8675370" cy="723614"/>
          </a:xfrm>
        </p:spPr>
        <p:txBody>
          <a:bodyPr anchor="t">
            <a:normAutofit/>
          </a:bodyPr>
          <a:lstStyle/>
          <a:p>
            <a:r>
              <a:rPr lang="en-US" dirty="0"/>
              <a:t>Student 5: Blue Card </a:t>
            </a:r>
            <a:r>
              <a:rPr lang="en-US" sz="2400" b="0" dirty="0">
                <a:solidFill>
                  <a:schemeClr val="tx1"/>
                </a:solidFill>
              </a:rPr>
              <a:t>(August)</a:t>
            </a:r>
          </a:p>
        </p:txBody>
      </p:sp>
      <p:grpSp>
        <p:nvGrpSpPr>
          <p:cNvPr id="12" name="Group 11">
            <a:extLst>
              <a:ext uri="{FF2B5EF4-FFF2-40B4-BE49-F238E27FC236}">
                <a16:creationId xmlns:a16="http://schemas.microsoft.com/office/drawing/2014/main" id="{644F6443-A7D1-82ED-80F3-CB0064F7EC6B}"/>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6" name="Text Placeholder 8">
              <a:extLst>
                <a:ext uri="{FF2B5EF4-FFF2-40B4-BE49-F238E27FC236}">
                  <a16:creationId xmlns:a16="http://schemas.microsoft.com/office/drawing/2014/main" id="{66F819C5-39EB-3650-745D-ACCF9F34EACF}"/>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a:p>
              <a:pPr algn="ctr"/>
              <a:endParaRPr lang="en-US" sz="2200" b="1" dirty="0"/>
            </a:p>
          </p:txBody>
        </p:sp>
        <p:sp>
          <p:nvSpPr>
            <p:cNvPr id="26" name="Rounded Rectangle 25" descr="Highlight on missing polio vaccine dates #3 and #4">
              <a:extLst>
                <a:ext uri="{FF2B5EF4-FFF2-40B4-BE49-F238E27FC236}">
                  <a16:creationId xmlns:a16="http://schemas.microsoft.com/office/drawing/2014/main" id="{9F1D71B0-45A4-637B-2922-5741FFD58DB4}"/>
                </a:ext>
              </a:extLst>
            </p:cNvPr>
            <p:cNvSpPr/>
            <p:nvPr/>
          </p:nvSpPr>
          <p:spPr>
            <a:xfrm>
              <a:off x="5894270" y="2110538"/>
              <a:ext cx="1289479" cy="65334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10" name="Text Placeholder 8">
              <a:extLst>
                <a:ext uri="{FF2B5EF4-FFF2-40B4-BE49-F238E27FC236}">
                  <a16:creationId xmlns:a16="http://schemas.microsoft.com/office/drawing/2014/main" id="{DEC8A50A-5E0D-176A-FABA-CF69B878FFBC}"/>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p:txBody>
        </p:sp>
        <p:sp>
          <p:nvSpPr>
            <p:cNvPr id="28" name="Rounded Rectangle 27" descr="Highlight on missing polio vaccine dates #3 and #4">
              <a:extLst>
                <a:ext uri="{FF2B5EF4-FFF2-40B4-BE49-F238E27FC236}">
                  <a16:creationId xmlns:a16="http://schemas.microsoft.com/office/drawing/2014/main" id="{9FA1885A-5B0C-1560-9173-AEDD07E7F7A0}"/>
                </a:ext>
              </a:extLst>
            </p:cNvPr>
            <p:cNvSpPr/>
            <p:nvPr/>
          </p:nvSpPr>
          <p:spPr>
            <a:xfrm>
              <a:off x="5902610" y="2786153"/>
              <a:ext cx="2657190" cy="81470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 Placeholder 8">
              <a:extLst>
                <a:ext uri="{FF2B5EF4-FFF2-40B4-BE49-F238E27FC236}">
                  <a16:creationId xmlns:a16="http://schemas.microsoft.com/office/drawing/2014/main" id="{B29694D4-876B-0BA4-80B1-FA65820DAA46}"/>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dirty="0"/>
                <a:t>02/20/23</a:t>
              </a:r>
            </a:p>
            <a:p>
              <a:pPr algn="ctr">
                <a:lnSpc>
                  <a:spcPct val="100000"/>
                </a:lnSpc>
                <a:spcBef>
                  <a:spcPts val="0"/>
                </a:spcBef>
              </a:pPr>
              <a:r>
                <a:rPr lang="en-US" b="1" dirty="0"/>
                <a:t>12</a:t>
              </a:r>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18" name="Text Placeholder 8">
              <a:extLst>
                <a:ext uri="{FF2B5EF4-FFF2-40B4-BE49-F238E27FC236}">
                  <a16:creationId xmlns:a16="http://schemas.microsoft.com/office/drawing/2014/main" id="{02ED9E17-DCC1-61E0-9204-AC14C640C5A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02/12/22</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03/15/22</a:t>
              </a:r>
            </a:p>
            <a:p>
              <a:pPr algn="ctr"/>
              <a:endParaRPr lang="en-US" sz="2200" b="1" dirty="0"/>
            </a:p>
          </p:txBody>
        </p:sp>
        <p:sp>
          <p:nvSpPr>
            <p:cNvPr id="23" name="Text Placeholder 8">
              <a:extLst>
                <a:ext uri="{FF2B5EF4-FFF2-40B4-BE49-F238E27FC236}">
                  <a16:creationId xmlns:a16="http://schemas.microsoft.com/office/drawing/2014/main" id="{C8569264-10C7-2BC6-F345-21967D175491}"/>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10/25/23</a:t>
              </a:r>
            </a:p>
          </p:txBody>
        </p:sp>
        <p:sp>
          <p:nvSpPr>
            <p:cNvPr id="16" name="Text Placeholder 8" descr="VAR/VZV (varicella/chickenpox) vaccine with the following dates given. &#10;">
              <a:extLst>
                <a:ext uri="{FF2B5EF4-FFF2-40B4-BE49-F238E27FC236}">
                  <a16:creationId xmlns:a16="http://schemas.microsoft.com/office/drawing/2014/main" id="{0F297DED-BF97-D0A2-926C-2487D45E0DDE}"/>
                </a:ext>
              </a:extLst>
            </p:cNvPr>
            <p:cNvSpPr txBox="1">
              <a:spLocks/>
            </p:cNvSpPr>
            <p:nvPr/>
          </p:nvSpPr>
          <p:spPr>
            <a:xfrm>
              <a:off x="327806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02/20/23</a:t>
              </a:r>
            </a:p>
          </p:txBody>
        </p:sp>
      </p:grpSp>
      <p:sp>
        <p:nvSpPr>
          <p:cNvPr id="35" name="Text Placeholder 34">
            <a:extLst>
              <a:ext uri="{FF2B5EF4-FFF2-40B4-BE49-F238E27FC236}">
                <a16:creationId xmlns:a16="http://schemas.microsoft.com/office/drawing/2014/main" id="{66D2CD7A-1C57-025B-9C16-9F85FC3C4F22}"/>
              </a:ext>
            </a:extLst>
          </p:cNvPr>
          <p:cNvSpPr>
            <a:spLocks noGrp="1"/>
          </p:cNvSpPr>
          <p:nvPr>
            <p:ph type="body" sz="quarter" idx="13"/>
          </p:nvPr>
        </p:nvSpPr>
        <p:spPr>
          <a:xfrm>
            <a:off x="691516" y="6634975"/>
            <a:ext cx="8675370" cy="568890"/>
          </a:xfrm>
        </p:spPr>
        <p:txBody>
          <a:bodyPr>
            <a:noAutofit/>
          </a:bodyPr>
          <a:lstStyle/>
          <a:p>
            <a:r>
              <a:rPr lang="en-US" sz="1800" dirty="0"/>
              <a:t>Missing polio and DTaP vaccines</a:t>
            </a:r>
          </a:p>
        </p:txBody>
      </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40</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270115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dirty="0"/>
              <a:t>Student 5: Check Due Date</a:t>
            </a:r>
            <a:endParaRPr lang="en-US" sz="3000" b="0" dirty="0"/>
          </a:p>
        </p:txBody>
      </p:sp>
      <p:pic>
        <p:nvPicPr>
          <p:cNvPr id="29" name="Picture 28">
            <a:extLst>
              <a:ext uri="{FF2B5EF4-FFF2-40B4-BE49-F238E27FC236}">
                <a16:creationId xmlns:a16="http://schemas.microsoft.com/office/drawing/2014/main" id="{12AE76ED-7BA7-5536-2919-E81433F70326}"/>
              </a:ext>
              <a:ext uri="{C183D7F6-B498-43B3-948B-1728B52AA6E4}">
                <adec:decorative xmlns:adec="http://schemas.microsoft.com/office/drawing/2017/decorative" val="1"/>
              </a:ext>
            </a:extLst>
          </p:cNvPr>
          <p:cNvPicPr>
            <a:picLocks noChangeAspect="1"/>
          </p:cNvPicPr>
          <p:nvPr/>
        </p:nvPicPr>
        <p:blipFill rotWithShape="1">
          <a:blip r:embed="rId3"/>
          <a:srcRect t="1" b="18733"/>
          <a:stretch/>
        </p:blipFill>
        <p:spPr>
          <a:xfrm>
            <a:off x="627027" y="1468975"/>
            <a:ext cx="8965040" cy="1322250"/>
          </a:xfrm>
          <a:prstGeom prst="rect">
            <a:avLst/>
          </a:prstGeom>
        </p:spPr>
      </p:pic>
      <p:sp>
        <p:nvSpPr>
          <p:cNvPr id="31" name="Rounded Rectangle 30">
            <a:extLst>
              <a:ext uri="{FF2B5EF4-FFF2-40B4-BE49-F238E27FC236}">
                <a16:creationId xmlns:a16="http://schemas.microsoft.com/office/drawing/2014/main" id="{A679599A-C60B-B4B5-C093-C438DD881E4E}"/>
              </a:ext>
              <a:ext uri="{C183D7F6-B498-43B3-948B-1728B52AA6E4}">
                <adec:decorative xmlns:adec="http://schemas.microsoft.com/office/drawing/2017/decorative" val="1"/>
              </a:ext>
            </a:extLst>
          </p:cNvPr>
          <p:cNvSpPr/>
          <p:nvPr/>
        </p:nvSpPr>
        <p:spPr>
          <a:xfrm>
            <a:off x="6287242" y="2141823"/>
            <a:ext cx="2515734" cy="57170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Date of Polio #2 and 12 months until deadline">
            <a:extLst>
              <a:ext uri="{FF2B5EF4-FFF2-40B4-BE49-F238E27FC236}">
                <a16:creationId xmlns:a16="http://schemas.microsoft.com/office/drawing/2014/main" id="{C9E1D81B-0AD7-0336-4E5E-9D65ADC46BE7}"/>
              </a:ext>
            </a:extLst>
          </p:cNvPr>
          <p:cNvGrpSpPr/>
          <p:nvPr/>
        </p:nvGrpSpPr>
        <p:grpSpPr>
          <a:xfrm>
            <a:off x="1337870" y="3664514"/>
            <a:ext cx="3808987" cy="1231058"/>
            <a:chOff x="627027" y="3758398"/>
            <a:chExt cx="3808987" cy="1231058"/>
          </a:xfrm>
        </p:grpSpPr>
        <p:sp>
          <p:nvSpPr>
            <p:cNvPr id="43" name="Rectangle 42">
              <a:extLst>
                <a:ext uri="{FF2B5EF4-FFF2-40B4-BE49-F238E27FC236}">
                  <a16:creationId xmlns:a16="http://schemas.microsoft.com/office/drawing/2014/main" id="{EBF94194-32AB-44C2-D7FD-FC8CDA22185D}"/>
                </a:ext>
                <a:ext uri="{C183D7F6-B498-43B3-948B-1728B52AA6E4}">
                  <adec:decorative xmlns:adec="http://schemas.microsoft.com/office/drawing/2017/decorative" val="1"/>
                </a:ext>
              </a:extLst>
            </p:cNvPr>
            <p:cNvSpPr/>
            <p:nvPr/>
          </p:nvSpPr>
          <p:spPr>
            <a:xfrm>
              <a:off x="627027" y="3848403"/>
              <a:ext cx="1621510" cy="114105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8">
              <a:extLst>
                <a:ext uri="{FF2B5EF4-FFF2-40B4-BE49-F238E27FC236}">
                  <a16:creationId xmlns:a16="http://schemas.microsoft.com/office/drawing/2014/main" id="{C2B1764B-2A4D-F959-FF5D-F275B1AA48FB}"/>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07/24/24</a:t>
              </a:r>
              <a:endParaRPr lang="en-US" dirty="0">
                <a:cs typeface="Calibri" panose="020F0502020204030204"/>
              </a:endParaRPr>
            </a:p>
          </p:txBody>
        </p:sp>
        <p:sp>
          <p:nvSpPr>
            <p:cNvPr id="45" name="Right Arrow 13" descr="arrow">
              <a:extLst>
                <a:ext uri="{FF2B5EF4-FFF2-40B4-BE49-F238E27FC236}">
                  <a16:creationId xmlns:a16="http://schemas.microsoft.com/office/drawing/2014/main" id="{0228E1BF-37D6-A206-B9AE-96C9ECDE1EA6}"/>
                </a:ext>
              </a:extLst>
            </p:cNvPr>
            <p:cNvSpPr/>
            <p:nvPr/>
          </p:nvSpPr>
          <p:spPr>
            <a:xfrm>
              <a:off x="2262829" y="4083990"/>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8">
              <a:extLst>
                <a:ext uri="{FF2B5EF4-FFF2-40B4-BE49-F238E27FC236}">
                  <a16:creationId xmlns:a16="http://schemas.microsoft.com/office/drawing/2014/main" id="{206D099A-3A36-68C4-C798-0040CEE50C2D}"/>
                </a:ext>
              </a:extLst>
            </p:cNvPr>
            <p:cNvSpPr txBox="1">
              <a:spLocks/>
            </p:cNvSpPr>
            <p:nvPr/>
          </p:nvSpPr>
          <p:spPr>
            <a:xfrm>
              <a:off x="2500193" y="4185326"/>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12 months</a:t>
              </a:r>
            </a:p>
          </p:txBody>
        </p:sp>
      </p:grpSp>
      <p:grpSp>
        <p:nvGrpSpPr>
          <p:cNvPr id="32" name="Group 31" descr="Date of Polio #2 and 12 months until deadline">
            <a:extLst>
              <a:ext uri="{FF2B5EF4-FFF2-40B4-BE49-F238E27FC236}">
                <a16:creationId xmlns:a16="http://schemas.microsoft.com/office/drawing/2014/main" id="{1D09FFFB-BD0E-6B2C-2FAF-AFB07AE2D93C}"/>
              </a:ext>
            </a:extLst>
          </p:cNvPr>
          <p:cNvGrpSpPr/>
          <p:nvPr/>
        </p:nvGrpSpPr>
        <p:grpSpPr>
          <a:xfrm>
            <a:off x="1340544" y="5425834"/>
            <a:ext cx="3808987" cy="1225938"/>
            <a:chOff x="627027" y="3758398"/>
            <a:chExt cx="3808987" cy="1225938"/>
          </a:xfrm>
        </p:grpSpPr>
        <p:sp>
          <p:nvSpPr>
            <p:cNvPr id="34" name="Rectangle 33">
              <a:extLst>
                <a:ext uri="{FF2B5EF4-FFF2-40B4-BE49-F238E27FC236}">
                  <a16:creationId xmlns:a16="http://schemas.microsoft.com/office/drawing/2014/main" id="{CE6D096C-3607-E47D-E6C4-59FDCA38BE32}"/>
                </a:ext>
                <a:ext uri="{C183D7F6-B498-43B3-948B-1728B52AA6E4}">
                  <adec:decorative xmlns:adec="http://schemas.microsoft.com/office/drawing/2017/decorative" val="1"/>
                </a:ext>
              </a:extLst>
            </p:cNvPr>
            <p:cNvSpPr/>
            <p:nvPr/>
          </p:nvSpPr>
          <p:spPr>
            <a:xfrm>
              <a:off x="627027" y="3848403"/>
              <a:ext cx="1621510" cy="113593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5F90241-8841-9DE8-AFE1-FCB441B24090}"/>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DTaP #2: </a:t>
              </a:r>
              <a:br>
                <a:rPr lang="en-US" sz="2100" b="1" dirty="0">
                  <a:cs typeface="Calibri"/>
                </a:rPr>
              </a:br>
              <a:r>
                <a:rPr lang="en-US" sz="2100" b="1" dirty="0"/>
                <a:t>07/24/24</a:t>
              </a:r>
              <a:endParaRPr lang="en-US" dirty="0">
                <a:cs typeface="Calibri" panose="020F0502020204030204"/>
              </a:endParaRPr>
            </a:p>
          </p:txBody>
        </p:sp>
        <p:sp>
          <p:nvSpPr>
            <p:cNvPr id="40" name="Right Arrow 13" descr="arrow">
              <a:extLst>
                <a:ext uri="{FF2B5EF4-FFF2-40B4-BE49-F238E27FC236}">
                  <a16:creationId xmlns:a16="http://schemas.microsoft.com/office/drawing/2014/main" id="{1E5C290C-9B58-D126-52B0-3878305077F3}"/>
                </a:ext>
              </a:extLst>
            </p:cNvPr>
            <p:cNvSpPr/>
            <p:nvPr/>
          </p:nvSpPr>
          <p:spPr>
            <a:xfrm>
              <a:off x="2262829" y="4078764"/>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8">
              <a:extLst>
                <a:ext uri="{FF2B5EF4-FFF2-40B4-BE49-F238E27FC236}">
                  <a16:creationId xmlns:a16="http://schemas.microsoft.com/office/drawing/2014/main" id="{4F61C167-C36E-59E5-AE1F-25EC1BE4211A}"/>
                </a:ext>
              </a:extLst>
            </p:cNvPr>
            <p:cNvSpPr txBox="1">
              <a:spLocks/>
            </p:cNvSpPr>
            <p:nvPr/>
          </p:nvSpPr>
          <p:spPr>
            <a:xfrm>
              <a:off x="2500193" y="4180100"/>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8 weeks</a:t>
              </a:r>
            </a:p>
          </p:txBody>
        </p:sp>
      </p:grpSp>
      <p:grpSp>
        <p:nvGrpSpPr>
          <p:cNvPr id="22" name="Group 21" descr="Post it with deadlines for polio #3 and varicella #2">
            <a:extLst>
              <a:ext uri="{FF2B5EF4-FFF2-40B4-BE49-F238E27FC236}">
                <a16:creationId xmlns:a16="http://schemas.microsoft.com/office/drawing/2014/main" id="{8B8255A9-146A-7633-565E-BC124F0533B4}"/>
              </a:ext>
            </a:extLst>
          </p:cNvPr>
          <p:cNvGrpSpPr/>
          <p:nvPr/>
        </p:nvGrpSpPr>
        <p:grpSpPr>
          <a:xfrm>
            <a:off x="5029200" y="3405340"/>
            <a:ext cx="3211013" cy="3423418"/>
            <a:chOff x="4277429" y="3850915"/>
            <a:chExt cx="3211013" cy="3423418"/>
          </a:xfrm>
        </p:grpSpPr>
        <p:sp>
          <p:nvSpPr>
            <p:cNvPr id="26" name="Rectangle 25">
              <a:extLst>
                <a:ext uri="{FF2B5EF4-FFF2-40B4-BE49-F238E27FC236}">
                  <a16:creationId xmlns:a16="http://schemas.microsoft.com/office/drawing/2014/main" id="{AA0DD937-98DD-481A-EA1A-DC97D719DDF0}"/>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descr="Post-it with deadline and follow-up dates">
              <a:extLst>
                <a:ext uri="{FF2B5EF4-FFF2-40B4-BE49-F238E27FC236}">
                  <a16:creationId xmlns:a16="http://schemas.microsoft.com/office/drawing/2014/main" id="{E47199D6-8204-481B-3461-6D3C8555E6D5}"/>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07/24/25</a:t>
              </a:r>
              <a:br>
                <a:rPr lang="en-US" sz="2200" b="1" dirty="0">
                  <a:cs typeface="Calibri"/>
                </a:rPr>
              </a:br>
              <a:br>
                <a:rPr lang="en-US" sz="2200" b="1" dirty="0">
                  <a:cs typeface="Calibri"/>
                </a:rPr>
              </a:br>
              <a:br>
                <a:rPr lang="en-US" sz="2200" b="1" dirty="0">
                  <a:cs typeface="Calibri"/>
                </a:rPr>
              </a:br>
              <a:br>
                <a:rPr lang="en-US" sz="2200" b="1" dirty="0">
                  <a:cs typeface="Calibri"/>
                </a:rPr>
              </a:br>
              <a:r>
                <a:rPr lang="en-US" sz="2200" b="1" u="sng" dirty="0">
                  <a:cs typeface="Calibri"/>
                </a:rPr>
                <a:t>DTaP #3:</a:t>
              </a:r>
              <a:endParaRPr lang="en-US" sz="2200" dirty="0">
                <a:cs typeface="Calibri"/>
              </a:endParaRPr>
            </a:p>
            <a:p>
              <a:pPr>
                <a:lnSpc>
                  <a:spcPct val="100000"/>
                </a:lnSpc>
              </a:pPr>
              <a:r>
                <a:rPr lang="en-US" sz="2200" dirty="0">
                  <a:cs typeface="Calibri"/>
                </a:rPr>
                <a:t>Deadline: 09/18/24</a:t>
              </a: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41</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439273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dirty="0"/>
              <a:t>Student 5: Set Follow-Up Date</a:t>
            </a:r>
            <a:endParaRPr lang="en-US" sz="3000" b="0" dirty="0"/>
          </a:p>
        </p:txBody>
      </p:sp>
      <p:pic>
        <p:nvPicPr>
          <p:cNvPr id="33" name="Picture 32">
            <a:extLst>
              <a:ext uri="{FF2B5EF4-FFF2-40B4-BE49-F238E27FC236}">
                <a16:creationId xmlns:a16="http://schemas.microsoft.com/office/drawing/2014/main" id="{42C83750-30B6-7559-181D-1752929326CD}"/>
              </a:ext>
              <a:ext uri="{C183D7F6-B498-43B3-948B-1728B52AA6E4}">
                <adec:decorative xmlns:adec="http://schemas.microsoft.com/office/drawing/2017/decorative" val="1"/>
              </a:ext>
            </a:extLst>
          </p:cNvPr>
          <p:cNvPicPr>
            <a:picLocks noChangeAspect="1"/>
          </p:cNvPicPr>
          <p:nvPr/>
        </p:nvPicPr>
        <p:blipFill rotWithShape="1">
          <a:blip r:embed="rId3"/>
          <a:srcRect t="1" b="18733"/>
          <a:stretch/>
        </p:blipFill>
        <p:spPr>
          <a:xfrm>
            <a:off x="627027" y="1468975"/>
            <a:ext cx="8965040" cy="1322250"/>
          </a:xfrm>
          <a:prstGeom prst="rect">
            <a:avLst/>
          </a:prstGeom>
        </p:spPr>
      </p:pic>
      <p:sp>
        <p:nvSpPr>
          <p:cNvPr id="35" name="Rounded Rectangle 34">
            <a:extLst>
              <a:ext uri="{FF2B5EF4-FFF2-40B4-BE49-F238E27FC236}">
                <a16:creationId xmlns:a16="http://schemas.microsoft.com/office/drawing/2014/main" id="{AE73907D-7D7E-7E22-80D9-98359061A0DC}"/>
              </a:ext>
              <a:ext uri="{C183D7F6-B498-43B3-948B-1728B52AA6E4}">
                <adec:decorative xmlns:adec="http://schemas.microsoft.com/office/drawing/2017/decorative" val="1"/>
              </a:ext>
            </a:extLst>
          </p:cNvPr>
          <p:cNvSpPr/>
          <p:nvPr/>
        </p:nvSpPr>
        <p:spPr>
          <a:xfrm>
            <a:off x="3039950" y="2130100"/>
            <a:ext cx="2515734" cy="571704"/>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8" name="Group 47" descr="Date of Polio #2 and 12 months until deadline">
            <a:extLst>
              <a:ext uri="{FF2B5EF4-FFF2-40B4-BE49-F238E27FC236}">
                <a16:creationId xmlns:a16="http://schemas.microsoft.com/office/drawing/2014/main" id="{F9702B37-720F-8A05-F2F6-691575F09284}"/>
              </a:ext>
            </a:extLst>
          </p:cNvPr>
          <p:cNvGrpSpPr/>
          <p:nvPr/>
        </p:nvGrpSpPr>
        <p:grpSpPr>
          <a:xfrm>
            <a:off x="1337870" y="3664514"/>
            <a:ext cx="3808987" cy="1231059"/>
            <a:chOff x="627027" y="3758398"/>
            <a:chExt cx="3808987" cy="1231059"/>
          </a:xfrm>
        </p:grpSpPr>
        <p:sp>
          <p:nvSpPr>
            <p:cNvPr id="49" name="Rectangle 48">
              <a:extLst>
                <a:ext uri="{FF2B5EF4-FFF2-40B4-BE49-F238E27FC236}">
                  <a16:creationId xmlns:a16="http://schemas.microsoft.com/office/drawing/2014/main" id="{229B75FB-A43B-AE1C-DCE2-4C54D2D4993A}"/>
                </a:ext>
                <a:ext uri="{C183D7F6-B498-43B3-948B-1728B52AA6E4}">
                  <adec:decorative xmlns:adec="http://schemas.microsoft.com/office/drawing/2017/decorative" val="1"/>
                </a:ext>
              </a:extLst>
            </p:cNvPr>
            <p:cNvSpPr/>
            <p:nvPr/>
          </p:nvSpPr>
          <p:spPr>
            <a:xfrm>
              <a:off x="627027" y="3848403"/>
              <a:ext cx="1621510" cy="114105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8">
              <a:extLst>
                <a:ext uri="{FF2B5EF4-FFF2-40B4-BE49-F238E27FC236}">
                  <a16:creationId xmlns:a16="http://schemas.microsoft.com/office/drawing/2014/main" id="{347EA519-23D1-755C-E364-A490631B31D0}"/>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07/24/24</a:t>
              </a:r>
              <a:endParaRPr lang="en-US" dirty="0">
                <a:cs typeface="Calibri" panose="020F0502020204030204"/>
              </a:endParaRPr>
            </a:p>
          </p:txBody>
        </p:sp>
        <p:sp>
          <p:nvSpPr>
            <p:cNvPr id="51" name="Right Arrow 13" descr="arrow">
              <a:extLst>
                <a:ext uri="{FF2B5EF4-FFF2-40B4-BE49-F238E27FC236}">
                  <a16:creationId xmlns:a16="http://schemas.microsoft.com/office/drawing/2014/main" id="{872DB01D-C6AA-2346-720E-5B1E7692CCDA}"/>
                </a:ext>
              </a:extLst>
            </p:cNvPr>
            <p:cNvSpPr/>
            <p:nvPr/>
          </p:nvSpPr>
          <p:spPr>
            <a:xfrm>
              <a:off x="2262829" y="4411344"/>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8">
              <a:extLst>
                <a:ext uri="{FF2B5EF4-FFF2-40B4-BE49-F238E27FC236}">
                  <a16:creationId xmlns:a16="http://schemas.microsoft.com/office/drawing/2014/main" id="{E2FC848B-B91F-8A24-2FA9-BB843B4C044F}"/>
                </a:ext>
              </a:extLst>
            </p:cNvPr>
            <p:cNvSpPr txBox="1">
              <a:spLocks/>
            </p:cNvSpPr>
            <p:nvPr/>
          </p:nvSpPr>
          <p:spPr>
            <a:xfrm>
              <a:off x="2500193" y="4512680"/>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4 weeks</a:t>
              </a:r>
            </a:p>
          </p:txBody>
        </p:sp>
      </p:grpSp>
      <p:grpSp>
        <p:nvGrpSpPr>
          <p:cNvPr id="39" name="Group 38" descr="Date of Polio #2 and 12 months until deadline">
            <a:extLst>
              <a:ext uri="{FF2B5EF4-FFF2-40B4-BE49-F238E27FC236}">
                <a16:creationId xmlns:a16="http://schemas.microsoft.com/office/drawing/2014/main" id="{80A32895-DC14-A937-0EF8-4B9242BC3D3C}"/>
              </a:ext>
            </a:extLst>
          </p:cNvPr>
          <p:cNvGrpSpPr/>
          <p:nvPr/>
        </p:nvGrpSpPr>
        <p:grpSpPr>
          <a:xfrm>
            <a:off x="1340544" y="5425834"/>
            <a:ext cx="3808987" cy="1225939"/>
            <a:chOff x="627027" y="3758398"/>
            <a:chExt cx="3808987" cy="1225939"/>
          </a:xfrm>
        </p:grpSpPr>
        <p:sp>
          <p:nvSpPr>
            <p:cNvPr id="41" name="Rectangle 40">
              <a:extLst>
                <a:ext uri="{FF2B5EF4-FFF2-40B4-BE49-F238E27FC236}">
                  <a16:creationId xmlns:a16="http://schemas.microsoft.com/office/drawing/2014/main" id="{329EBFFF-E964-E455-AE28-8B66A1C86CA2}"/>
                </a:ext>
                <a:ext uri="{C183D7F6-B498-43B3-948B-1728B52AA6E4}">
                  <adec:decorative xmlns:adec="http://schemas.microsoft.com/office/drawing/2017/decorative" val="1"/>
                </a:ext>
              </a:extLst>
            </p:cNvPr>
            <p:cNvSpPr/>
            <p:nvPr/>
          </p:nvSpPr>
          <p:spPr>
            <a:xfrm>
              <a:off x="627027" y="3848403"/>
              <a:ext cx="1621510" cy="113593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5C1DA3C6-492B-353D-B1AA-BC5D0E4B2AE6}"/>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DTaP #2: </a:t>
              </a:r>
              <a:br>
                <a:rPr lang="en-US" sz="2100" b="1" dirty="0">
                  <a:cs typeface="Calibri"/>
                </a:rPr>
              </a:br>
              <a:r>
                <a:rPr lang="en-US" sz="2100" b="1" dirty="0"/>
                <a:t>07/24/24</a:t>
              </a:r>
              <a:endParaRPr lang="en-US" dirty="0">
                <a:cs typeface="Calibri" panose="020F0502020204030204"/>
              </a:endParaRPr>
            </a:p>
          </p:txBody>
        </p:sp>
        <p:sp>
          <p:nvSpPr>
            <p:cNvPr id="45" name="Right Arrow 13" descr="arrow">
              <a:extLst>
                <a:ext uri="{FF2B5EF4-FFF2-40B4-BE49-F238E27FC236}">
                  <a16:creationId xmlns:a16="http://schemas.microsoft.com/office/drawing/2014/main" id="{B1F7AC77-6ED6-C50E-1DB2-559C411A80F6}"/>
                </a:ext>
              </a:extLst>
            </p:cNvPr>
            <p:cNvSpPr/>
            <p:nvPr/>
          </p:nvSpPr>
          <p:spPr>
            <a:xfrm>
              <a:off x="2273750" y="4406224"/>
              <a:ext cx="2162264"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8">
              <a:extLst>
                <a:ext uri="{FF2B5EF4-FFF2-40B4-BE49-F238E27FC236}">
                  <a16:creationId xmlns:a16="http://schemas.microsoft.com/office/drawing/2014/main" id="{E74A523B-A375-E2D5-5D69-635B94FDF8E0}"/>
                </a:ext>
              </a:extLst>
            </p:cNvPr>
            <p:cNvSpPr txBox="1">
              <a:spLocks/>
            </p:cNvSpPr>
            <p:nvPr/>
          </p:nvSpPr>
          <p:spPr>
            <a:xfrm>
              <a:off x="2500193" y="4507560"/>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4 weeks</a:t>
              </a:r>
            </a:p>
          </p:txBody>
        </p:sp>
      </p:grpSp>
      <p:grpSp>
        <p:nvGrpSpPr>
          <p:cNvPr id="30" name="Group 29">
            <a:extLst>
              <a:ext uri="{FF2B5EF4-FFF2-40B4-BE49-F238E27FC236}">
                <a16:creationId xmlns:a16="http://schemas.microsoft.com/office/drawing/2014/main" id="{810CAC1E-E950-4D07-AC31-C570E6171B50}"/>
              </a:ext>
              <a:ext uri="{C183D7F6-B498-43B3-948B-1728B52AA6E4}">
                <adec:decorative xmlns:adec="http://schemas.microsoft.com/office/drawing/2017/decorative" val="1"/>
              </a:ext>
            </a:extLst>
          </p:cNvPr>
          <p:cNvGrpSpPr/>
          <p:nvPr/>
        </p:nvGrpSpPr>
        <p:grpSpPr>
          <a:xfrm>
            <a:off x="5029200" y="3405340"/>
            <a:ext cx="3211013" cy="3423418"/>
            <a:chOff x="4277429" y="3850915"/>
            <a:chExt cx="3211013" cy="3423418"/>
          </a:xfrm>
        </p:grpSpPr>
        <p:sp>
          <p:nvSpPr>
            <p:cNvPr id="31" name="Rectangle 30">
              <a:extLst>
                <a:ext uri="{FF2B5EF4-FFF2-40B4-BE49-F238E27FC236}">
                  <a16:creationId xmlns:a16="http://schemas.microsoft.com/office/drawing/2014/main" id="{D5743652-55A3-D045-4AD1-2E057F4A30C5}"/>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8" descr="Post-it with deadline and follow-up dates">
              <a:extLst>
                <a:ext uri="{FF2B5EF4-FFF2-40B4-BE49-F238E27FC236}">
                  <a16:creationId xmlns:a16="http://schemas.microsoft.com/office/drawing/2014/main" id="{F0BC1BDC-3F84-33CF-D082-ED990A1132D4}"/>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07/24/25</a:t>
              </a:r>
              <a:br>
                <a:rPr lang="en-US" sz="2200" b="1" dirty="0">
                  <a:cs typeface="Calibri"/>
                </a:rPr>
              </a:br>
              <a:r>
                <a:rPr lang="en-US" sz="2200" b="1" dirty="0">
                  <a:cs typeface="Calibri"/>
                </a:rPr>
                <a:t>Reminder: 08/21/24 </a:t>
              </a:r>
            </a:p>
            <a:p>
              <a:pPr>
                <a:lnSpc>
                  <a:spcPct val="100000"/>
                </a:lnSpc>
              </a:pPr>
              <a:endParaRPr lang="en-US" sz="2200" b="1" dirty="0">
                <a:cs typeface="Calibri"/>
              </a:endParaRPr>
            </a:p>
            <a:p>
              <a:pPr>
                <a:lnSpc>
                  <a:spcPct val="100000"/>
                </a:lnSpc>
              </a:pPr>
              <a:r>
                <a:rPr lang="en-US" sz="2200" b="1" u="sng" dirty="0">
                  <a:cs typeface="Calibri"/>
                </a:rPr>
                <a:t>DTaP #3:</a:t>
              </a:r>
              <a:endParaRPr lang="en-US" sz="2200" dirty="0">
                <a:cs typeface="Calibri"/>
              </a:endParaRPr>
            </a:p>
            <a:p>
              <a:pPr>
                <a:lnSpc>
                  <a:spcPct val="100000"/>
                </a:lnSpc>
              </a:pPr>
              <a:r>
                <a:rPr lang="en-US" sz="2200" dirty="0">
                  <a:cs typeface="Calibri"/>
                </a:rPr>
                <a:t>Deadline: 09/18/24</a:t>
              </a:r>
              <a:br>
                <a:rPr lang="en-US" sz="2200" b="1" dirty="0">
                  <a:cs typeface="Calibri"/>
                </a:rPr>
              </a:br>
              <a:r>
                <a:rPr lang="en-US" sz="2200" b="1" dirty="0">
                  <a:cs typeface="Calibri"/>
                </a:rPr>
                <a:t>Reminder: 08/21/24</a:t>
              </a:r>
              <a:endParaRPr lang="en-US" sz="2200" dirty="0">
                <a:cs typeface="Calibri"/>
              </a:endParaRPr>
            </a:p>
            <a:p>
              <a:pPr>
                <a:lnSpc>
                  <a:spcPct val="100000"/>
                </a:lnSpc>
              </a:pPr>
              <a:endParaRPr lang="en-US" sz="2200" dirty="0">
                <a:cs typeface="Calibri"/>
              </a:endParaRPr>
            </a:p>
          </p:txBody>
        </p:sp>
      </p:gr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4357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9967-2E36-538B-949E-A02D27D514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986996-A9B6-C57F-47AF-4152123D9290}"/>
              </a:ext>
            </a:extLst>
          </p:cNvPr>
          <p:cNvSpPr>
            <a:spLocks noGrp="1"/>
          </p:cNvSpPr>
          <p:nvPr>
            <p:ph type="title"/>
          </p:nvPr>
        </p:nvSpPr>
        <p:spPr/>
        <p:txBody>
          <a:bodyPr anchor="t">
            <a:normAutofit/>
          </a:bodyPr>
          <a:lstStyle/>
          <a:p>
            <a:r>
              <a:rPr lang="en-US" dirty="0"/>
              <a:t>Missing Doses Not Due: Conditional</a:t>
            </a:r>
          </a:p>
        </p:txBody>
      </p:sp>
      <p:grpSp>
        <p:nvGrpSpPr>
          <p:cNvPr id="16" name="Group 15">
            <a:extLst>
              <a:ext uri="{FF2B5EF4-FFF2-40B4-BE49-F238E27FC236}">
                <a16:creationId xmlns:a16="http://schemas.microsoft.com/office/drawing/2014/main" id="{CC89CFE1-476F-11F5-E422-E6D1DDCACDD4}"/>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7616F8EB-504A-7364-47D8-E2E895CC9ABA}"/>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7B7D5EC3-E690-CF7A-2CC4-75E807307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grpSp>
        <p:nvGrpSpPr>
          <p:cNvPr id="11" name="Group 10">
            <a:extLst>
              <a:ext uri="{FF2B5EF4-FFF2-40B4-BE49-F238E27FC236}">
                <a16:creationId xmlns:a16="http://schemas.microsoft.com/office/drawing/2014/main" id="{53F1EA8E-DBBE-0724-93C8-68CB3676C3CB}"/>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31" name="Picture 30" descr="Blue Card to fill in dates that each dose was given.">
              <a:extLst>
                <a:ext uri="{FF2B5EF4-FFF2-40B4-BE49-F238E27FC236}">
                  <a16:creationId xmlns:a16="http://schemas.microsoft.com/office/drawing/2014/main" id="{D90DA93E-D313-304C-E0B8-D98FBFC607A7}"/>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084993EB-238E-4A0F-664A-857656D03125}"/>
                </a:ext>
              </a:extLst>
            </p:cNvPr>
            <p:cNvGrpSpPr/>
            <p:nvPr/>
          </p:nvGrpSpPr>
          <p:grpSpPr>
            <a:xfrm>
              <a:off x="448734" y="1489884"/>
              <a:ext cx="7248869" cy="760978"/>
              <a:chOff x="448734" y="1489884"/>
              <a:chExt cx="7248869" cy="760978"/>
            </a:xfrm>
          </p:grpSpPr>
          <p:sp>
            <p:nvSpPr>
              <p:cNvPr id="34" name="Text Placeholder 8">
                <a:extLst>
                  <a:ext uri="{FF2B5EF4-FFF2-40B4-BE49-F238E27FC236}">
                    <a16:creationId xmlns:a16="http://schemas.microsoft.com/office/drawing/2014/main" id="{BBB8B10F-3FC2-B09A-9784-C0C2BA522264}"/>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Five, Student</a:t>
                </a:r>
              </a:p>
            </p:txBody>
          </p:sp>
          <p:sp>
            <p:nvSpPr>
              <p:cNvPr id="32" name="Text Placeholder 8">
                <a:extLst>
                  <a:ext uri="{FF2B5EF4-FFF2-40B4-BE49-F238E27FC236}">
                    <a16:creationId xmlns:a16="http://schemas.microsoft.com/office/drawing/2014/main" id="{FDCB318C-DB15-EB97-98B7-37DA269EEFA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4074825B-2526-736C-EDD4-875A8B232344}"/>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Five, Parent</a:t>
                </a:r>
              </a:p>
            </p:txBody>
          </p:sp>
          <p:sp>
            <p:nvSpPr>
              <p:cNvPr id="37" name="Text Placeholder 8">
                <a:extLst>
                  <a:ext uri="{FF2B5EF4-FFF2-40B4-BE49-F238E27FC236}">
                    <a16:creationId xmlns:a16="http://schemas.microsoft.com/office/drawing/2014/main" id="{2B7FE67F-B9F1-C29D-681F-71108BEBC0D5}"/>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latin typeface="Arial" panose="020B0604020202020204" pitchFamily="34" charset="0"/>
                    <a:ea typeface="Arial" panose="020B0604020202020204" pitchFamily="34" charset="0"/>
                  </a:rPr>
                  <a:t>02/11/2022</a:t>
                </a:r>
                <a:endParaRPr lang="en-US" dirty="0"/>
              </a:p>
            </p:txBody>
          </p:sp>
          <p:sp>
            <p:nvSpPr>
              <p:cNvPr id="38" name="Text Placeholder 8">
                <a:extLst>
                  <a:ext uri="{FF2B5EF4-FFF2-40B4-BE49-F238E27FC236}">
                    <a16:creationId xmlns:a16="http://schemas.microsoft.com/office/drawing/2014/main" id="{DEB011D9-F780-F82D-A67A-E9C688E3C3E7}"/>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7CABF2E7-D7AD-2358-191C-6A56FCD0448D}"/>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0915ED98-E672-23CB-A547-05534F55530B}"/>
                  </a:ext>
                </a:extLst>
              </p:cNvPr>
              <p:cNvSpPr txBox="1"/>
              <p:nvPr/>
            </p:nvSpPr>
            <p:spPr>
              <a:xfrm>
                <a:off x="7359121" y="1603508"/>
                <a:ext cx="338482" cy="338554"/>
              </a:xfrm>
              <a:prstGeom prst="rect">
                <a:avLst/>
              </a:prstGeom>
              <a:noFill/>
            </p:spPr>
            <p:txBody>
              <a:bodyPr wrap="square" rtlCol="0">
                <a:spAutoFit/>
              </a:bodyPr>
              <a:lstStyle/>
              <a:p>
                <a:pPr algn="l"/>
                <a:r>
                  <a:rPr lang="en-US" sz="1600"/>
                  <a:t>X</a:t>
                </a:r>
              </a:p>
            </p:txBody>
          </p:sp>
        </p:grpSp>
        <p:sp>
          <p:nvSpPr>
            <p:cNvPr id="5" name="Text Placeholder 8">
              <a:extLst>
                <a:ext uri="{FF2B5EF4-FFF2-40B4-BE49-F238E27FC236}">
                  <a16:creationId xmlns:a16="http://schemas.microsoft.com/office/drawing/2014/main" id="{30A6702E-6027-5B56-A869-2FD33AE270B6}"/>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p>
          </p:txBody>
        </p:sp>
        <p:sp>
          <p:nvSpPr>
            <p:cNvPr id="6" name="Text Placeholder 8">
              <a:extLst>
                <a:ext uri="{FF2B5EF4-FFF2-40B4-BE49-F238E27FC236}">
                  <a16:creationId xmlns:a16="http://schemas.microsoft.com/office/drawing/2014/main" id="{AF2415BF-0E01-7ADF-1818-047CD2F577A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p>
          </p:txBody>
        </p:sp>
        <p:sp>
          <p:nvSpPr>
            <p:cNvPr id="39" name="Rounded Rectangle 38" descr="Highlight on missing polio dates">
              <a:extLst>
                <a:ext uri="{FF2B5EF4-FFF2-40B4-BE49-F238E27FC236}">
                  <a16:creationId xmlns:a16="http://schemas.microsoft.com/office/drawing/2014/main" id="{A5BA8570-0C71-72B7-CB62-6EA68D061266}"/>
                </a:ext>
                <a:ext uri="{C183D7F6-B498-43B3-948B-1728B52AA6E4}">
                  <adec:decorative xmlns:adec="http://schemas.microsoft.com/office/drawing/2017/decorative" val="0"/>
                </a:ext>
              </a:extLst>
            </p:cNvPr>
            <p:cNvSpPr/>
            <p:nvPr/>
          </p:nvSpPr>
          <p:spPr>
            <a:xfrm>
              <a:off x="4065555" y="2740403"/>
              <a:ext cx="912734" cy="43387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 Placeholder 8">
              <a:extLst>
                <a:ext uri="{FF2B5EF4-FFF2-40B4-BE49-F238E27FC236}">
                  <a16:creationId xmlns:a16="http://schemas.microsoft.com/office/drawing/2014/main" id="{1E15647C-B365-9F40-234C-D0C1E26F49A6}"/>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p>
          </p:txBody>
        </p:sp>
        <p:sp>
          <p:nvSpPr>
            <p:cNvPr id="10" name="Text Placeholder 8">
              <a:extLst>
                <a:ext uri="{FF2B5EF4-FFF2-40B4-BE49-F238E27FC236}">
                  <a16:creationId xmlns:a16="http://schemas.microsoft.com/office/drawing/2014/main" id="{0CB56B73-2B9B-BDFA-2262-96E161C4CD43}"/>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p>
          </p:txBody>
        </p:sp>
        <p:sp>
          <p:nvSpPr>
            <p:cNvPr id="62" name="Rounded Rectangle 61" descr="Highlight on missing polio dates">
              <a:extLst>
                <a:ext uri="{FF2B5EF4-FFF2-40B4-BE49-F238E27FC236}">
                  <a16:creationId xmlns:a16="http://schemas.microsoft.com/office/drawing/2014/main" id="{F31FCEAD-73D1-1ED2-EAEA-D78655EA94A9}"/>
                </a:ext>
                <a:ext uri="{C183D7F6-B498-43B3-948B-1728B52AA6E4}">
                  <adec:decorative xmlns:adec="http://schemas.microsoft.com/office/drawing/2017/decorative" val="0"/>
                </a:ext>
              </a:extLst>
            </p:cNvPr>
            <p:cNvSpPr/>
            <p:nvPr/>
          </p:nvSpPr>
          <p:spPr>
            <a:xfrm>
              <a:off x="4065555" y="3184904"/>
              <a:ext cx="1748442" cy="55097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 Placeholder 8">
              <a:extLst>
                <a:ext uri="{FF2B5EF4-FFF2-40B4-BE49-F238E27FC236}">
                  <a16:creationId xmlns:a16="http://schemas.microsoft.com/office/drawing/2014/main" id="{C5BD9088-92CF-2709-A951-1E1BE0EA44AA}"/>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02/20/23</a:t>
              </a:r>
            </a:p>
            <a:p>
              <a:pPr algn="ctr">
                <a:spcBef>
                  <a:spcPts val="0"/>
                </a:spcBef>
              </a:pPr>
              <a:r>
                <a:rPr lang="en-US" sz="1400" b="1" dirty="0"/>
                <a:t>12</a:t>
              </a:r>
            </a:p>
          </p:txBody>
        </p:sp>
        <p:sp>
          <p:nvSpPr>
            <p:cNvPr id="17" name="Text Placeholder 8">
              <a:extLst>
                <a:ext uri="{FF2B5EF4-FFF2-40B4-BE49-F238E27FC236}">
                  <a16:creationId xmlns:a16="http://schemas.microsoft.com/office/drawing/2014/main" id="{5326327C-3BA2-AF14-E4F7-E8AD680ED270}"/>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endParaRPr lang="en-US" dirty="0"/>
            </a:p>
          </p:txBody>
        </p:sp>
        <p:sp>
          <p:nvSpPr>
            <p:cNvPr id="18" name="Text Placeholder 8">
              <a:extLst>
                <a:ext uri="{FF2B5EF4-FFF2-40B4-BE49-F238E27FC236}">
                  <a16:creationId xmlns:a16="http://schemas.microsoft.com/office/drawing/2014/main" id="{C2BA4E03-0B52-7606-83DB-C6BF91991F6A}"/>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endParaRPr lang="en-US" dirty="0"/>
            </a:p>
          </p:txBody>
        </p:sp>
        <p:sp>
          <p:nvSpPr>
            <p:cNvPr id="21" name="Text Placeholder 8">
              <a:extLst>
                <a:ext uri="{FF2B5EF4-FFF2-40B4-BE49-F238E27FC236}">
                  <a16:creationId xmlns:a16="http://schemas.microsoft.com/office/drawing/2014/main" id="{C91A3EB0-7143-D3B5-D097-E02F8762ED1B}"/>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02/12/22</a:t>
              </a:r>
              <a:endParaRPr lang="en-US" dirty="0"/>
            </a:p>
          </p:txBody>
        </p:sp>
        <p:sp>
          <p:nvSpPr>
            <p:cNvPr id="22" name="Text Placeholder 8">
              <a:extLst>
                <a:ext uri="{FF2B5EF4-FFF2-40B4-BE49-F238E27FC236}">
                  <a16:creationId xmlns:a16="http://schemas.microsoft.com/office/drawing/2014/main" id="{152564FD-85FB-210C-EE99-BEB714BC794C}"/>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03/15/22</a:t>
              </a:r>
            </a:p>
          </p:txBody>
        </p:sp>
        <p:sp>
          <p:nvSpPr>
            <p:cNvPr id="23" name="Text Placeholder 8">
              <a:extLst>
                <a:ext uri="{FF2B5EF4-FFF2-40B4-BE49-F238E27FC236}">
                  <a16:creationId xmlns:a16="http://schemas.microsoft.com/office/drawing/2014/main" id="{F42D69AC-163D-A570-3199-41133460C8FE}"/>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10/25/23</a:t>
              </a:r>
              <a:endParaRPr lang="en-US" dirty="0"/>
            </a:p>
          </p:txBody>
        </p:sp>
        <p:sp>
          <p:nvSpPr>
            <p:cNvPr id="30" name="Text Placeholder 8">
              <a:extLst>
                <a:ext uri="{FF2B5EF4-FFF2-40B4-BE49-F238E27FC236}">
                  <a16:creationId xmlns:a16="http://schemas.microsoft.com/office/drawing/2014/main" id="{7D8D3281-DFEF-BE57-1B5F-4BEB545B6087}"/>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02/20/23</a:t>
              </a:r>
              <a:endParaRPr lang="en-US" dirty="0"/>
            </a:p>
          </p:txBody>
        </p:sp>
        <p:sp>
          <p:nvSpPr>
            <p:cNvPr id="26" name="Rounded Rectangle 25" descr="Highlight on the TK/K-12 row of the Status of Requirements">
              <a:extLst>
                <a:ext uri="{FF2B5EF4-FFF2-40B4-BE49-F238E27FC236}">
                  <a16:creationId xmlns:a16="http://schemas.microsoft.com/office/drawing/2014/main" id="{5F2D8CA0-48F2-02AD-E5BC-BB918A26D0F8}"/>
                </a:ext>
                <a:ext uri="{C183D7F6-B498-43B3-948B-1728B52AA6E4}">
                  <adec:decorative xmlns:adec="http://schemas.microsoft.com/office/drawing/2017/decorative" val="0"/>
                </a:ext>
              </a:extLst>
            </p:cNvPr>
            <p:cNvSpPr/>
            <p:nvPr/>
          </p:nvSpPr>
          <p:spPr>
            <a:xfrm>
              <a:off x="326998" y="6224205"/>
              <a:ext cx="933882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9" name="Group 28" descr="Includes staff initials, requires follow up for missing doses not currently du - conditional and follow up dates">
              <a:extLst>
                <a:ext uri="{FF2B5EF4-FFF2-40B4-BE49-F238E27FC236}">
                  <a16:creationId xmlns:a16="http://schemas.microsoft.com/office/drawing/2014/main" id="{FA33F5A4-0C88-19C3-8FD0-5121844B309D}"/>
                </a:ext>
              </a:extLst>
            </p:cNvPr>
            <p:cNvGrpSpPr/>
            <p:nvPr/>
          </p:nvGrpSpPr>
          <p:grpSpPr>
            <a:xfrm>
              <a:off x="2115308" y="6207126"/>
              <a:ext cx="5978761" cy="430887"/>
              <a:chOff x="2128008" y="6604106"/>
              <a:chExt cx="5978761" cy="430887"/>
            </a:xfrm>
          </p:grpSpPr>
          <p:sp>
            <p:nvSpPr>
              <p:cNvPr id="40" name="Text Placeholder 8">
                <a:extLst>
                  <a:ext uri="{FF2B5EF4-FFF2-40B4-BE49-F238E27FC236}">
                    <a16:creationId xmlns:a16="http://schemas.microsoft.com/office/drawing/2014/main" id="{A3AF2C9C-906D-A098-603D-E84EC5A34C5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KF</a:t>
                </a:r>
              </a:p>
            </p:txBody>
          </p:sp>
          <p:sp>
            <p:nvSpPr>
              <p:cNvPr id="2" name="TextBox 1">
                <a:extLst>
                  <a:ext uri="{FF2B5EF4-FFF2-40B4-BE49-F238E27FC236}">
                    <a16:creationId xmlns:a16="http://schemas.microsoft.com/office/drawing/2014/main" id="{BC5911E4-75A8-F8BE-D571-A9C9AF3BCC7E}"/>
                  </a:ext>
                </a:extLst>
              </p:cNvPr>
              <p:cNvSpPr txBox="1"/>
              <p:nvPr/>
            </p:nvSpPr>
            <p:spPr>
              <a:xfrm>
                <a:off x="5243026" y="660410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6BFFFC7E-83E3-A783-0348-97F844666ADB}"/>
                  </a:ext>
                </a:extLst>
              </p:cNvPr>
              <p:cNvSpPr txBox="1">
                <a:spLocks/>
              </p:cNvSpPr>
              <p:nvPr/>
            </p:nvSpPr>
            <p:spPr>
              <a:xfrm>
                <a:off x="7078834" y="6683167"/>
                <a:ext cx="1027935" cy="3163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dirty="0"/>
                  <a:t>08/21/24</a:t>
                </a:r>
              </a:p>
            </p:txBody>
          </p:sp>
        </p:grpSp>
      </p:grpSp>
      <p:sp>
        <p:nvSpPr>
          <p:cNvPr id="4" name="TextBox 3">
            <a:extLst>
              <a:ext uri="{FF2B5EF4-FFF2-40B4-BE49-F238E27FC236}">
                <a16:creationId xmlns:a16="http://schemas.microsoft.com/office/drawing/2014/main" id="{E0E0987A-AEC1-5AFC-BFEE-4DA528D3923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55243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a:latin typeface="Century Gothic"/>
              </a:rPr>
              <a:t>Send a Reminder</a:t>
            </a:r>
            <a:endParaRPr lang="en-US"/>
          </a:p>
        </p:txBody>
      </p:sp>
      <p:grpSp>
        <p:nvGrpSpPr>
          <p:cNvPr id="7" name="Group 6" descr="Notice of Immunizations Needed Letter with sample information filled in">
            <a:extLst>
              <a:ext uri="{FF2B5EF4-FFF2-40B4-BE49-F238E27FC236}">
                <a16:creationId xmlns:a16="http://schemas.microsoft.com/office/drawing/2014/main" id="{522E7BF4-BCA3-C77E-E1BA-61C6AD6177F8}"/>
              </a:ext>
            </a:extLst>
          </p:cNvPr>
          <p:cNvGrpSpPr/>
          <p:nvPr/>
        </p:nvGrpSpPr>
        <p:grpSpPr>
          <a:xfrm>
            <a:off x="692361" y="1489242"/>
            <a:ext cx="4466555" cy="5719051"/>
            <a:chOff x="692361" y="1489242"/>
            <a:chExt cx="4466555"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3"/>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accent5">
                      <a:lumMod val="50000"/>
                    </a:schemeClr>
                  </a:solidFill>
                  <a:cs typeface="Calibri"/>
                </a:rPr>
                <a:t>8/21/24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Five</a:t>
              </a:r>
            </a:p>
          </p:txBody>
        </p:sp>
        <p:sp>
          <p:nvSpPr>
            <p:cNvPr id="11" name="TextBox 10">
              <a:extLst>
                <a:ext uri="{FF2B5EF4-FFF2-40B4-BE49-F238E27FC236}">
                  <a16:creationId xmlns:a16="http://schemas.microsoft.com/office/drawing/2014/main" id="{AF518FA1-8792-8357-458D-8ADBB461D5CE}"/>
                </a:ext>
              </a:extLst>
            </p:cNvPr>
            <p:cNvSpPr txBox="1"/>
            <p:nvPr/>
          </p:nvSpPr>
          <p:spPr>
            <a:xfrm>
              <a:off x="3124475" y="2814547"/>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cs typeface="Calibri"/>
                </a:rPr>
                <a:t>X</a:t>
              </a:r>
            </a:p>
          </p:txBody>
        </p:sp>
        <p:sp>
          <p:nvSpPr>
            <p:cNvPr id="12" name="TextBox 11">
              <a:extLst>
                <a:ext uri="{FF2B5EF4-FFF2-40B4-BE49-F238E27FC236}">
                  <a16:creationId xmlns:a16="http://schemas.microsoft.com/office/drawing/2014/main" id="{8A9B1679-661B-BC59-D00B-A50581935A4E}"/>
                </a:ext>
              </a:extLst>
            </p:cNvPr>
            <p:cNvSpPr txBox="1"/>
            <p:nvPr/>
          </p:nvSpPr>
          <p:spPr>
            <a:xfrm>
              <a:off x="4162371" y="2788095"/>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07/24/25</a:t>
              </a:r>
            </a:p>
          </p:txBody>
        </p:sp>
        <p:sp>
          <p:nvSpPr>
            <p:cNvPr id="20" name="TextBox 19">
              <a:extLst>
                <a:ext uri="{FF2B5EF4-FFF2-40B4-BE49-F238E27FC236}">
                  <a16:creationId xmlns:a16="http://schemas.microsoft.com/office/drawing/2014/main" id="{8C1C2851-6A9E-673B-ECEC-AC40322FDF17}"/>
                </a:ext>
              </a:extLst>
            </p:cNvPr>
            <p:cNvSpPr txBox="1"/>
            <p:nvPr/>
          </p:nvSpPr>
          <p:spPr>
            <a:xfrm>
              <a:off x="3118399" y="2999213"/>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X</a:t>
              </a:r>
            </a:p>
          </p:txBody>
        </p:sp>
        <p:sp>
          <p:nvSpPr>
            <p:cNvPr id="21" name="TextBox 20">
              <a:extLst>
                <a:ext uri="{FF2B5EF4-FFF2-40B4-BE49-F238E27FC236}">
                  <a16:creationId xmlns:a16="http://schemas.microsoft.com/office/drawing/2014/main" id="{07C6BC63-27B0-3BCA-80DA-667EB4A9DD65}"/>
                </a:ext>
              </a:extLst>
            </p:cNvPr>
            <p:cNvSpPr txBox="1"/>
            <p:nvPr/>
          </p:nvSpPr>
          <p:spPr>
            <a:xfrm>
              <a:off x="4173508" y="2980375"/>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09/18/24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09/18/24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870987"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Your Name</a:t>
              </a:r>
              <a:endParaRPr lang="en-US"/>
            </a:p>
          </p:txBody>
        </p:sp>
      </p:grpSp>
      <p:sp>
        <p:nvSpPr>
          <p:cNvPr id="9" name="Rectangle 8">
            <a:extLst>
              <a:ext uri="{FF2B5EF4-FFF2-40B4-BE49-F238E27FC236}">
                <a16:creationId xmlns:a16="http://schemas.microsoft.com/office/drawing/2014/main" id="{55687DF5-ADAD-F4CB-C969-4FDE62BEAC43}"/>
              </a:ext>
              <a:ext uri="{C183D7F6-B498-43B3-948B-1728B52AA6E4}">
                <adec:decorative xmlns:adec="http://schemas.microsoft.com/office/drawing/2017/decorative" val="1"/>
              </a:ext>
            </a:extLst>
          </p:cNvPr>
          <p:cNvSpPr/>
          <p:nvPr/>
        </p:nvSpPr>
        <p:spPr>
          <a:xfrm>
            <a:off x="6039237" y="3176687"/>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descr="Post-it with deadline and follow-up dates">
            <a:extLst>
              <a:ext uri="{FF2B5EF4-FFF2-40B4-BE49-F238E27FC236}">
                <a16:creationId xmlns:a16="http://schemas.microsoft.com/office/drawing/2014/main" id="{C6EA56AA-8937-C242-E5AE-97BB39F5A3F2}"/>
              </a:ext>
            </a:extLst>
          </p:cNvPr>
          <p:cNvSpPr txBox="1">
            <a:spLocks/>
          </p:cNvSpPr>
          <p:nvPr/>
        </p:nvSpPr>
        <p:spPr>
          <a:xfrm>
            <a:off x="6162242" y="3336259"/>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07/24/25</a:t>
            </a:r>
            <a:br>
              <a:rPr lang="en-US" sz="2200" b="1" dirty="0">
                <a:cs typeface="Calibri"/>
              </a:rPr>
            </a:br>
            <a:r>
              <a:rPr lang="en-US" sz="2200" b="1" dirty="0">
                <a:cs typeface="Calibri"/>
              </a:rPr>
              <a:t>Reminder: 08/21/24 </a:t>
            </a:r>
          </a:p>
          <a:p>
            <a:pPr>
              <a:lnSpc>
                <a:spcPct val="100000"/>
              </a:lnSpc>
            </a:pPr>
            <a:endParaRPr lang="en-US" sz="2200" b="1" dirty="0">
              <a:cs typeface="Calibri"/>
            </a:endParaRPr>
          </a:p>
          <a:p>
            <a:pPr>
              <a:lnSpc>
                <a:spcPct val="100000"/>
              </a:lnSpc>
            </a:pPr>
            <a:r>
              <a:rPr lang="en-US" sz="2200" b="1" u="sng" dirty="0">
                <a:cs typeface="Calibri"/>
              </a:rPr>
              <a:t>DTaP #3:</a:t>
            </a:r>
            <a:endParaRPr lang="en-US" sz="2200" dirty="0">
              <a:cs typeface="Calibri"/>
            </a:endParaRPr>
          </a:p>
          <a:p>
            <a:pPr>
              <a:lnSpc>
                <a:spcPct val="100000"/>
              </a:lnSpc>
            </a:pPr>
            <a:r>
              <a:rPr lang="en-US" sz="2200" dirty="0">
                <a:cs typeface="Calibri"/>
              </a:rPr>
              <a:t>Deadline: 09/18/24</a:t>
            </a:r>
            <a:br>
              <a:rPr lang="en-US" sz="2200" b="1" dirty="0">
                <a:cs typeface="Calibri"/>
              </a:rPr>
            </a:br>
            <a:r>
              <a:rPr lang="en-US" sz="2200" b="1" dirty="0">
                <a:cs typeface="Calibri"/>
              </a:rPr>
              <a:t>Reminder: 08/21/24</a:t>
            </a:r>
            <a:endParaRPr lang="en-US" sz="2200" dirty="0">
              <a:cs typeface="Calibri"/>
            </a:endParaRPr>
          </a:p>
          <a:p>
            <a:pPr>
              <a:lnSpc>
                <a:spcPct val="100000"/>
              </a:lnSpc>
            </a:pPr>
            <a:endParaRPr lang="en-US" sz="2200" dirty="0">
              <a:cs typeface="Calibri"/>
            </a:endParaRPr>
          </a:p>
        </p:txBody>
      </p:sp>
      <p:sp>
        <p:nvSpPr>
          <p:cNvPr id="18" name="Oval 17">
            <a:extLst>
              <a:ext uri="{FF2B5EF4-FFF2-40B4-BE49-F238E27FC236}">
                <a16:creationId xmlns:a16="http://schemas.microsoft.com/office/drawing/2014/main" id="{8A925AC1-05E8-F7D9-FF7D-B31C496AA842}"/>
              </a:ext>
              <a:ext uri="{C183D7F6-B498-43B3-948B-1728B52AA6E4}">
                <adec:decorative xmlns:adec="http://schemas.microsoft.com/office/drawing/2017/decorative" val="1"/>
              </a:ext>
            </a:extLst>
          </p:cNvPr>
          <p:cNvSpPr/>
          <p:nvPr/>
        </p:nvSpPr>
        <p:spPr>
          <a:xfrm>
            <a:off x="7314057" y="5545638"/>
            <a:ext cx="1264796" cy="461162"/>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44</a:t>
            </a:fld>
            <a:endParaRPr lang="en-US"/>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063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dirty="0"/>
              <a:t>Student 5: Blue Card </a:t>
            </a:r>
            <a:r>
              <a:rPr lang="en-US" sz="2400" b="0" dirty="0">
                <a:solidFill>
                  <a:schemeClr val="tx1"/>
                </a:solidFill>
              </a:rPr>
              <a:t>(September)</a:t>
            </a:r>
          </a:p>
        </p:txBody>
      </p:sp>
      <p:grpSp>
        <p:nvGrpSpPr>
          <p:cNvPr id="11" name="Group 10">
            <a:extLst>
              <a:ext uri="{FF2B5EF4-FFF2-40B4-BE49-F238E27FC236}">
                <a16:creationId xmlns:a16="http://schemas.microsoft.com/office/drawing/2014/main" id="{E25E41CF-6BE8-37FF-B75E-5DA8806EDC1B}"/>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6" name="Text Placeholder 8">
              <a:extLst>
                <a:ext uri="{FF2B5EF4-FFF2-40B4-BE49-F238E27FC236}">
                  <a16:creationId xmlns:a16="http://schemas.microsoft.com/office/drawing/2014/main" id="{66F819C5-39EB-3650-745D-ACCF9F34EACF}"/>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a:p>
              <a:pPr algn="ctr"/>
              <a:endParaRPr lang="en-US" sz="2200" b="1" dirty="0"/>
            </a:p>
          </p:txBody>
        </p:sp>
        <p:sp>
          <p:nvSpPr>
            <p:cNvPr id="27" name="Text Placeholder 8">
              <a:extLst>
                <a:ext uri="{FF2B5EF4-FFF2-40B4-BE49-F238E27FC236}">
                  <a16:creationId xmlns:a16="http://schemas.microsoft.com/office/drawing/2014/main" id="{16599665-C2C5-FF23-3002-BAEDE663EBF6}"/>
                </a:ext>
              </a:extLst>
            </p:cNvPr>
            <p:cNvSpPr txBox="1">
              <a:spLocks/>
            </p:cNvSpPr>
            <p:nvPr/>
          </p:nvSpPr>
          <p:spPr>
            <a:xfrm>
              <a:off x="5881799" y="2213506"/>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09/09/24</a:t>
              </a:r>
            </a:p>
            <a:p>
              <a:pPr algn="ctr"/>
              <a:endParaRPr lang="en-US" sz="2200" b="1" dirty="0"/>
            </a:p>
          </p:txBody>
        </p:sp>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10" name="Text Placeholder 8">
              <a:extLst>
                <a:ext uri="{FF2B5EF4-FFF2-40B4-BE49-F238E27FC236}">
                  <a16:creationId xmlns:a16="http://schemas.microsoft.com/office/drawing/2014/main" id="{DEC8A50A-5E0D-176A-FABA-CF69B878FFBC}"/>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p:txBody>
        </p:sp>
        <p:sp>
          <p:nvSpPr>
            <p:cNvPr id="29" name="Text Placeholder 8">
              <a:extLst>
                <a:ext uri="{FF2B5EF4-FFF2-40B4-BE49-F238E27FC236}">
                  <a16:creationId xmlns:a16="http://schemas.microsoft.com/office/drawing/2014/main" id="{FAFF69CA-3F6A-88F4-D1B6-0293F26A5371}"/>
                </a:ext>
              </a:extLst>
            </p:cNvPr>
            <p:cNvSpPr txBox="1">
              <a:spLocks/>
            </p:cNvSpPr>
            <p:nvPr/>
          </p:nvSpPr>
          <p:spPr>
            <a:xfrm>
              <a:off x="5923878" y="294837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09/09/24</a:t>
              </a:r>
            </a:p>
          </p:txBody>
        </p:sp>
        <p:sp>
          <p:nvSpPr>
            <p:cNvPr id="14" name="Text Placeholder 8">
              <a:extLst>
                <a:ext uri="{FF2B5EF4-FFF2-40B4-BE49-F238E27FC236}">
                  <a16:creationId xmlns:a16="http://schemas.microsoft.com/office/drawing/2014/main" id="{B29694D4-876B-0BA4-80B1-FA65820DAA46}"/>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dirty="0"/>
                <a:t>02/20/23</a:t>
              </a:r>
            </a:p>
            <a:p>
              <a:pPr algn="ctr">
                <a:spcBef>
                  <a:spcPts val="0"/>
                </a:spcBef>
              </a:pPr>
              <a:r>
                <a:rPr lang="en-US" b="1" dirty="0"/>
                <a:t>12</a:t>
              </a:r>
              <a:endParaRPr lang="en-US" dirty="0"/>
            </a:p>
          </p:txBody>
        </p:sp>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04/19/22</a:t>
              </a:r>
            </a:p>
          </p:txBody>
        </p:sp>
        <p:sp>
          <p:nvSpPr>
            <p:cNvPr id="18" name="Text Placeholder 8">
              <a:extLst>
                <a:ext uri="{FF2B5EF4-FFF2-40B4-BE49-F238E27FC236}">
                  <a16:creationId xmlns:a16="http://schemas.microsoft.com/office/drawing/2014/main" id="{02ED9E17-DCC1-61E0-9204-AC14C640C5A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07/24/24</a:t>
              </a:r>
            </a:p>
          </p:txBody>
        </p:sp>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02/12/22</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03/15/22</a:t>
              </a:r>
            </a:p>
            <a:p>
              <a:pPr algn="ctr"/>
              <a:endParaRPr lang="en-US" sz="2200" b="1" dirty="0"/>
            </a:p>
          </p:txBody>
        </p:sp>
        <p:sp>
          <p:nvSpPr>
            <p:cNvPr id="23" name="Text Placeholder 8">
              <a:extLst>
                <a:ext uri="{FF2B5EF4-FFF2-40B4-BE49-F238E27FC236}">
                  <a16:creationId xmlns:a16="http://schemas.microsoft.com/office/drawing/2014/main" id="{C8569264-10C7-2BC6-F345-21967D175491}"/>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10/25/23</a:t>
              </a:r>
            </a:p>
          </p:txBody>
        </p:sp>
        <p:sp>
          <p:nvSpPr>
            <p:cNvPr id="16" name="Text Placeholder 8" descr="VAR/VZV (varicella/chickenpox) vaccine with the following dates given. &#10;">
              <a:extLst>
                <a:ext uri="{FF2B5EF4-FFF2-40B4-BE49-F238E27FC236}">
                  <a16:creationId xmlns:a16="http://schemas.microsoft.com/office/drawing/2014/main" id="{0F297DED-BF97-D0A2-926C-2487D45E0DDE}"/>
                </a:ext>
              </a:extLst>
            </p:cNvPr>
            <p:cNvSpPr txBox="1">
              <a:spLocks/>
            </p:cNvSpPr>
            <p:nvPr/>
          </p:nvSpPr>
          <p:spPr>
            <a:xfrm>
              <a:off x="327806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02/20/23</a:t>
              </a:r>
            </a:p>
          </p:txBody>
        </p:sp>
      </p:gr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45</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941559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dirty="0"/>
              <a:t>Student 5: Check Due Date, DTaP #4</a:t>
            </a:r>
            <a:endParaRPr lang="en-US" sz="3000" b="0" dirty="0"/>
          </a:p>
        </p:txBody>
      </p:sp>
      <p:pic>
        <p:nvPicPr>
          <p:cNvPr id="3" name="Picture 2">
            <a:extLst>
              <a:ext uri="{FF2B5EF4-FFF2-40B4-BE49-F238E27FC236}">
                <a16:creationId xmlns:a16="http://schemas.microsoft.com/office/drawing/2014/main" id="{37208CED-4FFD-ADA5-6F41-EBB07916EC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010" y="1455057"/>
            <a:ext cx="8935155" cy="1605409"/>
          </a:xfrm>
          <a:prstGeom prst="rect">
            <a:avLst/>
          </a:prstGeom>
        </p:spPr>
      </p:pic>
      <p:sp>
        <p:nvSpPr>
          <p:cNvPr id="5" name="Rounded Rectangle 4">
            <a:extLst>
              <a:ext uri="{FF2B5EF4-FFF2-40B4-BE49-F238E27FC236}">
                <a16:creationId xmlns:a16="http://schemas.microsoft.com/office/drawing/2014/main" id="{E1118EBC-EF1F-8C1F-A99C-351A0512B707}"/>
              </a:ext>
              <a:ext uri="{C183D7F6-B498-43B3-948B-1728B52AA6E4}">
                <adec:decorative xmlns:adec="http://schemas.microsoft.com/office/drawing/2017/decorative" val="1"/>
              </a:ext>
            </a:extLst>
          </p:cNvPr>
          <p:cNvSpPr/>
          <p:nvPr/>
        </p:nvSpPr>
        <p:spPr>
          <a:xfrm>
            <a:off x="834886" y="2710727"/>
            <a:ext cx="1404731" cy="3127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ounded Rectangle 30">
            <a:extLst>
              <a:ext uri="{FF2B5EF4-FFF2-40B4-BE49-F238E27FC236}">
                <a16:creationId xmlns:a16="http://schemas.microsoft.com/office/drawing/2014/main" id="{A679599A-C60B-B4B5-C093-C438DD881E4E}"/>
              </a:ext>
              <a:ext uri="{C183D7F6-B498-43B3-948B-1728B52AA6E4}">
                <adec:decorative xmlns:adec="http://schemas.microsoft.com/office/drawing/2017/decorative" val="1"/>
              </a:ext>
            </a:extLst>
          </p:cNvPr>
          <p:cNvSpPr/>
          <p:nvPr/>
        </p:nvSpPr>
        <p:spPr>
          <a:xfrm>
            <a:off x="6326999" y="2703442"/>
            <a:ext cx="2515734" cy="3127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Date of Polio #2 and 12 months until deadline">
            <a:extLst>
              <a:ext uri="{FF2B5EF4-FFF2-40B4-BE49-F238E27FC236}">
                <a16:creationId xmlns:a16="http://schemas.microsoft.com/office/drawing/2014/main" id="{C9E1D81B-0AD7-0336-4E5E-9D65ADC46BE7}"/>
              </a:ext>
            </a:extLst>
          </p:cNvPr>
          <p:cNvGrpSpPr/>
          <p:nvPr/>
        </p:nvGrpSpPr>
        <p:grpSpPr>
          <a:xfrm>
            <a:off x="1337870" y="3754519"/>
            <a:ext cx="3808987" cy="1141053"/>
            <a:chOff x="627027" y="3848403"/>
            <a:chExt cx="3808987" cy="1141053"/>
          </a:xfrm>
        </p:grpSpPr>
        <p:sp>
          <p:nvSpPr>
            <p:cNvPr id="43" name="Rectangle 42">
              <a:extLst>
                <a:ext uri="{FF2B5EF4-FFF2-40B4-BE49-F238E27FC236}">
                  <a16:creationId xmlns:a16="http://schemas.microsoft.com/office/drawing/2014/main" id="{EBF94194-32AB-44C2-D7FD-FC8CDA22185D}"/>
                </a:ext>
                <a:ext uri="{C183D7F6-B498-43B3-948B-1728B52AA6E4}">
                  <adec:decorative xmlns:adec="http://schemas.microsoft.com/office/drawing/2017/decorative" val="1"/>
                </a:ext>
              </a:extLst>
            </p:cNvPr>
            <p:cNvSpPr/>
            <p:nvPr/>
          </p:nvSpPr>
          <p:spPr>
            <a:xfrm>
              <a:off x="627027" y="3848403"/>
              <a:ext cx="1621510" cy="114105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8">
              <a:extLst>
                <a:ext uri="{FF2B5EF4-FFF2-40B4-BE49-F238E27FC236}">
                  <a16:creationId xmlns:a16="http://schemas.microsoft.com/office/drawing/2014/main" id="{C2B1764B-2A4D-F959-FF5D-F275B1AA48FB}"/>
                </a:ext>
              </a:extLst>
            </p:cNvPr>
            <p:cNvSpPr txBox="1">
              <a:spLocks/>
            </p:cNvSpPr>
            <p:nvPr/>
          </p:nvSpPr>
          <p:spPr>
            <a:xfrm>
              <a:off x="767834" y="3918053"/>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DTaP #3: </a:t>
              </a:r>
              <a:br>
                <a:rPr lang="en-US" sz="2100" b="1" dirty="0">
                  <a:cs typeface="Calibri"/>
                </a:rPr>
              </a:br>
              <a:r>
                <a:rPr lang="en-US" sz="2100" b="1" dirty="0"/>
                <a:t>09/09/24</a:t>
              </a:r>
              <a:endParaRPr lang="en-US" dirty="0">
                <a:cs typeface="Calibri" panose="020F0502020204030204"/>
              </a:endParaRPr>
            </a:p>
          </p:txBody>
        </p:sp>
        <p:sp>
          <p:nvSpPr>
            <p:cNvPr id="45" name="Right Arrow 13" descr="arrow">
              <a:extLst>
                <a:ext uri="{FF2B5EF4-FFF2-40B4-BE49-F238E27FC236}">
                  <a16:creationId xmlns:a16="http://schemas.microsoft.com/office/drawing/2014/main" id="{0228E1BF-37D6-A206-B9AE-96C9ECDE1EA6}"/>
                </a:ext>
              </a:extLst>
            </p:cNvPr>
            <p:cNvSpPr/>
            <p:nvPr/>
          </p:nvSpPr>
          <p:spPr>
            <a:xfrm>
              <a:off x="2262829" y="4083990"/>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8">
              <a:extLst>
                <a:ext uri="{FF2B5EF4-FFF2-40B4-BE49-F238E27FC236}">
                  <a16:creationId xmlns:a16="http://schemas.microsoft.com/office/drawing/2014/main" id="{206D099A-3A36-68C4-C798-0040CEE50C2D}"/>
                </a:ext>
              </a:extLst>
            </p:cNvPr>
            <p:cNvSpPr txBox="1">
              <a:spLocks/>
            </p:cNvSpPr>
            <p:nvPr/>
          </p:nvSpPr>
          <p:spPr>
            <a:xfrm>
              <a:off x="2500193" y="4185326"/>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12 months</a:t>
              </a:r>
            </a:p>
          </p:txBody>
        </p:sp>
      </p:grpSp>
      <p:grpSp>
        <p:nvGrpSpPr>
          <p:cNvPr id="22" name="Group 21" descr="Post it with deadlines for polio #3 and varicella #2">
            <a:extLst>
              <a:ext uri="{FF2B5EF4-FFF2-40B4-BE49-F238E27FC236}">
                <a16:creationId xmlns:a16="http://schemas.microsoft.com/office/drawing/2014/main" id="{8B8255A9-146A-7633-565E-BC124F0533B4}"/>
              </a:ext>
            </a:extLst>
          </p:cNvPr>
          <p:cNvGrpSpPr/>
          <p:nvPr/>
        </p:nvGrpSpPr>
        <p:grpSpPr>
          <a:xfrm>
            <a:off x="5159828" y="3405340"/>
            <a:ext cx="3211013" cy="3423418"/>
            <a:chOff x="4277429" y="3850915"/>
            <a:chExt cx="3211013" cy="3423418"/>
          </a:xfrm>
        </p:grpSpPr>
        <p:sp>
          <p:nvSpPr>
            <p:cNvPr id="26" name="Rectangle 25">
              <a:extLst>
                <a:ext uri="{FF2B5EF4-FFF2-40B4-BE49-F238E27FC236}">
                  <a16:creationId xmlns:a16="http://schemas.microsoft.com/office/drawing/2014/main" id="{AA0DD937-98DD-481A-EA1A-DC97D719DDF0}"/>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descr="Post-it with deadline and follow-up dates">
              <a:extLst>
                <a:ext uri="{FF2B5EF4-FFF2-40B4-BE49-F238E27FC236}">
                  <a16:creationId xmlns:a16="http://schemas.microsoft.com/office/drawing/2014/main" id="{E47199D6-8204-481B-3461-6D3C8555E6D5}"/>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DTaP #4:</a:t>
              </a:r>
              <a:endParaRPr lang="en-US" sz="2200" dirty="0">
                <a:cs typeface="Calibri"/>
              </a:endParaRPr>
            </a:p>
            <a:p>
              <a:pPr>
                <a:lnSpc>
                  <a:spcPct val="100000"/>
                </a:lnSpc>
              </a:pPr>
              <a:r>
                <a:rPr lang="en-US" sz="2200" dirty="0">
                  <a:cs typeface="Calibri"/>
                </a:rPr>
                <a:t>Deadline: 09/09/25</a:t>
              </a: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46</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85934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290DEE-0073-9CF0-D1E3-7BEB9689C7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010" y="1455057"/>
            <a:ext cx="8935155" cy="1605409"/>
          </a:xfrm>
          <a:prstGeom prst="rect">
            <a:avLst/>
          </a:prstGeom>
        </p:spPr>
      </p:pic>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dirty="0"/>
              <a:t>Student 5: Set Follow-Up Date, DTaP #4</a:t>
            </a:r>
            <a:endParaRPr lang="en-US" sz="3000" b="0" dirty="0"/>
          </a:p>
        </p:txBody>
      </p:sp>
      <p:sp>
        <p:nvSpPr>
          <p:cNvPr id="7" name="Rounded Rectangle 6">
            <a:extLst>
              <a:ext uri="{FF2B5EF4-FFF2-40B4-BE49-F238E27FC236}">
                <a16:creationId xmlns:a16="http://schemas.microsoft.com/office/drawing/2014/main" id="{274A9585-A7C5-354F-51B3-A4D06B3B5635}"/>
              </a:ext>
              <a:ext uri="{C183D7F6-B498-43B3-948B-1728B52AA6E4}">
                <adec:decorative xmlns:adec="http://schemas.microsoft.com/office/drawing/2017/decorative" val="1"/>
              </a:ext>
            </a:extLst>
          </p:cNvPr>
          <p:cNvSpPr/>
          <p:nvPr/>
        </p:nvSpPr>
        <p:spPr>
          <a:xfrm>
            <a:off x="2973672" y="2703442"/>
            <a:ext cx="2515734" cy="3127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descr="Date of Polio #2 and 12 months until deadline">
            <a:extLst>
              <a:ext uri="{FF2B5EF4-FFF2-40B4-BE49-F238E27FC236}">
                <a16:creationId xmlns:a16="http://schemas.microsoft.com/office/drawing/2014/main" id="{FC055268-A3FA-9792-3873-A8325A862919}"/>
              </a:ext>
            </a:extLst>
          </p:cNvPr>
          <p:cNvGrpSpPr/>
          <p:nvPr/>
        </p:nvGrpSpPr>
        <p:grpSpPr>
          <a:xfrm>
            <a:off x="1337870" y="3754519"/>
            <a:ext cx="3808987" cy="1246472"/>
            <a:chOff x="627027" y="3848403"/>
            <a:chExt cx="3808987" cy="1246472"/>
          </a:xfrm>
        </p:grpSpPr>
        <p:sp>
          <p:nvSpPr>
            <p:cNvPr id="9" name="Rectangle 8">
              <a:extLst>
                <a:ext uri="{FF2B5EF4-FFF2-40B4-BE49-F238E27FC236}">
                  <a16:creationId xmlns:a16="http://schemas.microsoft.com/office/drawing/2014/main" id="{E78AFC29-C7C3-CD46-5B9F-04C3D4ED873D}"/>
                </a:ext>
                <a:ext uri="{C183D7F6-B498-43B3-948B-1728B52AA6E4}">
                  <adec:decorative xmlns:adec="http://schemas.microsoft.com/office/drawing/2017/decorative" val="1"/>
                </a:ext>
              </a:extLst>
            </p:cNvPr>
            <p:cNvSpPr/>
            <p:nvPr/>
          </p:nvSpPr>
          <p:spPr>
            <a:xfrm>
              <a:off x="627027" y="3848403"/>
              <a:ext cx="1621510" cy="1141053"/>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DFD9DF9A-FB24-B6F4-F2B7-0CC2AC0F7EE8}"/>
                </a:ext>
              </a:extLst>
            </p:cNvPr>
            <p:cNvSpPr txBox="1">
              <a:spLocks/>
            </p:cNvSpPr>
            <p:nvPr/>
          </p:nvSpPr>
          <p:spPr>
            <a:xfrm>
              <a:off x="767834" y="3947083"/>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DTaP #3: </a:t>
              </a:r>
              <a:br>
                <a:rPr lang="en-US" sz="2100" b="1" dirty="0">
                  <a:cs typeface="Calibri"/>
                </a:rPr>
              </a:br>
              <a:r>
                <a:rPr lang="en-US" sz="2100" b="1" dirty="0"/>
                <a:t>09/09/24</a:t>
              </a:r>
              <a:endParaRPr lang="en-US" dirty="0">
                <a:cs typeface="Calibri" panose="020F0502020204030204"/>
              </a:endParaRPr>
            </a:p>
          </p:txBody>
        </p:sp>
        <p:sp>
          <p:nvSpPr>
            <p:cNvPr id="11" name="Right Arrow 13" descr="arrow">
              <a:extLst>
                <a:ext uri="{FF2B5EF4-FFF2-40B4-BE49-F238E27FC236}">
                  <a16:creationId xmlns:a16="http://schemas.microsoft.com/office/drawing/2014/main" id="{DA87085E-76AC-A24B-438C-6F72DF3E2299}"/>
                </a:ext>
              </a:extLst>
            </p:cNvPr>
            <p:cNvSpPr/>
            <p:nvPr/>
          </p:nvSpPr>
          <p:spPr>
            <a:xfrm>
              <a:off x="2262829" y="4516762"/>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CE79DE05-7A9E-08A7-B045-F04B241795F3}"/>
                </a:ext>
              </a:extLst>
            </p:cNvPr>
            <p:cNvSpPr txBox="1">
              <a:spLocks/>
            </p:cNvSpPr>
            <p:nvPr/>
          </p:nvSpPr>
          <p:spPr>
            <a:xfrm>
              <a:off x="2500193" y="4618098"/>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6 months</a:t>
              </a:r>
            </a:p>
          </p:txBody>
        </p:sp>
      </p:grpSp>
      <p:grpSp>
        <p:nvGrpSpPr>
          <p:cNvPr id="4" name="Group 3" descr="Post it with deadlines for polio #3 and varicella #2">
            <a:extLst>
              <a:ext uri="{FF2B5EF4-FFF2-40B4-BE49-F238E27FC236}">
                <a16:creationId xmlns:a16="http://schemas.microsoft.com/office/drawing/2014/main" id="{F3D3917D-5026-B3B6-703F-ED295CE35024}"/>
              </a:ext>
            </a:extLst>
          </p:cNvPr>
          <p:cNvGrpSpPr/>
          <p:nvPr/>
        </p:nvGrpSpPr>
        <p:grpSpPr>
          <a:xfrm>
            <a:off x="5159828" y="3405340"/>
            <a:ext cx="3211013" cy="3423418"/>
            <a:chOff x="4277429" y="3850915"/>
            <a:chExt cx="3211013" cy="3423418"/>
          </a:xfrm>
        </p:grpSpPr>
        <p:sp>
          <p:nvSpPr>
            <p:cNvPr id="5" name="Rectangle 4">
              <a:extLst>
                <a:ext uri="{FF2B5EF4-FFF2-40B4-BE49-F238E27FC236}">
                  <a16:creationId xmlns:a16="http://schemas.microsoft.com/office/drawing/2014/main" id="{04C790A5-2940-1730-FCB6-A60E840578FD}"/>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descr="Post-it with deadline and follow-up dates">
              <a:extLst>
                <a:ext uri="{FF2B5EF4-FFF2-40B4-BE49-F238E27FC236}">
                  <a16:creationId xmlns:a16="http://schemas.microsoft.com/office/drawing/2014/main" id="{9488097C-B35C-54E9-D944-496B6F1B6BC9}"/>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DTaP #4:</a:t>
              </a:r>
              <a:endParaRPr lang="en-US" sz="2200" dirty="0">
                <a:cs typeface="Calibri"/>
              </a:endParaRPr>
            </a:p>
            <a:p>
              <a:pPr>
                <a:lnSpc>
                  <a:spcPct val="100000"/>
                </a:lnSpc>
              </a:pPr>
              <a:r>
                <a:rPr lang="en-US" sz="2200" dirty="0">
                  <a:cs typeface="Calibri"/>
                </a:rPr>
                <a:t>Deadline: 09/09/25</a:t>
              </a:r>
            </a:p>
            <a:p>
              <a:pPr>
                <a:lnSpc>
                  <a:spcPct val="100000"/>
                </a:lnSpc>
              </a:pPr>
              <a:r>
                <a:rPr lang="en-US" sz="2200" b="1" dirty="0">
                  <a:cs typeface="Calibri"/>
                </a:rPr>
                <a:t>Reminder: 03/09/25</a:t>
              </a:r>
            </a:p>
          </p:txBody>
        </p:sp>
      </p:gr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465415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C355-38F9-6E82-44BA-3BE2D582E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3D651-356C-E32B-3AFC-8D4F5A5AEE60}"/>
              </a:ext>
            </a:extLst>
          </p:cNvPr>
          <p:cNvSpPr>
            <a:spLocks noGrp="1"/>
          </p:cNvSpPr>
          <p:nvPr>
            <p:ph type="title"/>
          </p:nvPr>
        </p:nvSpPr>
        <p:spPr/>
        <p:txBody>
          <a:bodyPr anchor="t">
            <a:normAutofit/>
          </a:bodyPr>
          <a:lstStyle/>
          <a:p>
            <a:r>
              <a:rPr lang="en-US" dirty="0"/>
              <a:t>Receive Final Dose: Unconditional</a:t>
            </a:r>
          </a:p>
        </p:txBody>
      </p:sp>
      <p:grpSp>
        <p:nvGrpSpPr>
          <p:cNvPr id="45" name="Group 44" descr="Green circle with check mark">
            <a:extLst>
              <a:ext uri="{FF2B5EF4-FFF2-40B4-BE49-F238E27FC236}">
                <a16:creationId xmlns:a16="http://schemas.microsoft.com/office/drawing/2014/main" id="{C0FE4141-7012-CECE-6A04-C5CB33E1D6B9}"/>
              </a:ext>
            </a:extLst>
          </p:cNvPr>
          <p:cNvGrpSpPr/>
          <p:nvPr/>
        </p:nvGrpSpPr>
        <p:grpSpPr>
          <a:xfrm>
            <a:off x="9307983" y="413812"/>
            <a:ext cx="456001" cy="456001"/>
            <a:chOff x="9693232" y="6676639"/>
            <a:chExt cx="312003" cy="312003"/>
          </a:xfrm>
        </p:grpSpPr>
        <p:sp>
          <p:nvSpPr>
            <p:cNvPr id="46" name="Oval 45">
              <a:extLst>
                <a:ext uri="{FF2B5EF4-FFF2-40B4-BE49-F238E27FC236}">
                  <a16:creationId xmlns:a16="http://schemas.microsoft.com/office/drawing/2014/main" id="{E7559D22-03A7-96D6-BA10-25B67F4F7F77}"/>
                </a:ext>
              </a:extLst>
            </p:cNvPr>
            <p:cNvSpPr/>
            <p:nvPr/>
          </p:nvSpPr>
          <p:spPr>
            <a:xfrm>
              <a:off x="9693232" y="6676639"/>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Checkmark with solid fill">
              <a:extLst>
                <a:ext uri="{FF2B5EF4-FFF2-40B4-BE49-F238E27FC236}">
                  <a16:creationId xmlns:a16="http://schemas.microsoft.com/office/drawing/2014/main" id="{4505A93C-047F-9664-5277-83282B00F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grpSp>
        <p:nvGrpSpPr>
          <p:cNvPr id="2" name="Group 1">
            <a:extLst>
              <a:ext uri="{FF2B5EF4-FFF2-40B4-BE49-F238E27FC236}">
                <a16:creationId xmlns:a16="http://schemas.microsoft.com/office/drawing/2014/main" id="{ABAD3196-8BC2-5C44-90C3-BF1BAFB5915F}"/>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52" name="Picture 51" descr="Blue Card to fill in dates that each dose was given.">
              <a:extLst>
                <a:ext uri="{FF2B5EF4-FFF2-40B4-BE49-F238E27FC236}">
                  <a16:creationId xmlns:a16="http://schemas.microsoft.com/office/drawing/2014/main" id="{BF5E9C25-D83F-A72A-7B2F-2208A2A8050B}"/>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53" name="Group 52" descr="Student information section, including Pupil Name, Statewide Student Identifier, Birthdate, name of parent/guardian, gender, ethnicity, and race.">
              <a:extLst>
                <a:ext uri="{FF2B5EF4-FFF2-40B4-BE49-F238E27FC236}">
                  <a16:creationId xmlns:a16="http://schemas.microsoft.com/office/drawing/2014/main" id="{2C413B04-A521-E50E-4BB9-F100841A945F}"/>
                </a:ext>
              </a:extLst>
            </p:cNvPr>
            <p:cNvGrpSpPr/>
            <p:nvPr/>
          </p:nvGrpSpPr>
          <p:grpSpPr>
            <a:xfrm>
              <a:off x="448734" y="1489884"/>
              <a:ext cx="7248869" cy="760978"/>
              <a:chOff x="448734" y="1489884"/>
              <a:chExt cx="7248869" cy="760978"/>
            </a:xfrm>
          </p:grpSpPr>
          <p:sp>
            <p:nvSpPr>
              <p:cNvPr id="54" name="Text Placeholder 8">
                <a:extLst>
                  <a:ext uri="{FF2B5EF4-FFF2-40B4-BE49-F238E27FC236}">
                    <a16:creationId xmlns:a16="http://schemas.microsoft.com/office/drawing/2014/main" id="{3F5ACF76-99ED-F1E0-A3D4-341A35F9720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Five, Student</a:t>
                </a:r>
              </a:p>
            </p:txBody>
          </p:sp>
          <p:sp>
            <p:nvSpPr>
              <p:cNvPr id="55" name="Text Placeholder 8">
                <a:extLst>
                  <a:ext uri="{FF2B5EF4-FFF2-40B4-BE49-F238E27FC236}">
                    <a16:creationId xmlns:a16="http://schemas.microsoft.com/office/drawing/2014/main" id="{41B20921-550E-0A6C-4CF4-99FD47AF9D03}"/>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56" name="Text Placeholder 8">
                <a:extLst>
                  <a:ext uri="{FF2B5EF4-FFF2-40B4-BE49-F238E27FC236}">
                    <a16:creationId xmlns:a16="http://schemas.microsoft.com/office/drawing/2014/main" id="{2B1D8B95-80D5-32F0-9E62-9168FF34F325}"/>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Five, Parent</a:t>
                </a:r>
              </a:p>
            </p:txBody>
          </p:sp>
          <p:sp>
            <p:nvSpPr>
              <p:cNvPr id="57" name="Text Placeholder 8">
                <a:extLst>
                  <a:ext uri="{FF2B5EF4-FFF2-40B4-BE49-F238E27FC236}">
                    <a16:creationId xmlns:a16="http://schemas.microsoft.com/office/drawing/2014/main" id="{7A1C7789-BDC6-1730-8FA3-E947A87C353B}"/>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effectLst/>
                    <a:latin typeface="Arial" panose="020B0604020202020204" pitchFamily="34" charset="0"/>
                    <a:ea typeface="Arial" panose="020B0604020202020204" pitchFamily="34" charset="0"/>
                  </a:rPr>
                  <a:t>02/11/2022</a:t>
                </a:r>
                <a:endParaRPr lang="en-US" dirty="0"/>
              </a:p>
            </p:txBody>
          </p:sp>
          <p:sp>
            <p:nvSpPr>
              <p:cNvPr id="58" name="Text Placeholder 8">
                <a:extLst>
                  <a:ext uri="{FF2B5EF4-FFF2-40B4-BE49-F238E27FC236}">
                    <a16:creationId xmlns:a16="http://schemas.microsoft.com/office/drawing/2014/main" id="{F34356C1-19BC-7F4B-50AB-A10A6208E109}"/>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59" name="TextBox 58">
                <a:extLst>
                  <a:ext uri="{FF2B5EF4-FFF2-40B4-BE49-F238E27FC236}">
                    <a16:creationId xmlns:a16="http://schemas.microsoft.com/office/drawing/2014/main" id="{73637ED8-98A2-7F1C-C816-8C754FFC0093}"/>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60" name="TextBox 59">
                <a:extLst>
                  <a:ext uri="{FF2B5EF4-FFF2-40B4-BE49-F238E27FC236}">
                    <a16:creationId xmlns:a16="http://schemas.microsoft.com/office/drawing/2014/main" id="{3500D9E7-FCDC-CB1D-04F4-6496B89BDA54}"/>
                  </a:ext>
                </a:extLst>
              </p:cNvPr>
              <p:cNvSpPr txBox="1"/>
              <p:nvPr/>
            </p:nvSpPr>
            <p:spPr>
              <a:xfrm>
                <a:off x="7359121" y="1603508"/>
                <a:ext cx="338482" cy="338554"/>
              </a:xfrm>
              <a:prstGeom prst="rect">
                <a:avLst/>
              </a:prstGeom>
              <a:noFill/>
            </p:spPr>
            <p:txBody>
              <a:bodyPr wrap="square" rtlCol="0">
                <a:spAutoFit/>
              </a:bodyPr>
              <a:lstStyle/>
              <a:p>
                <a:pPr algn="l"/>
                <a:r>
                  <a:rPr lang="en-US" sz="1600"/>
                  <a:t>X</a:t>
                </a:r>
              </a:p>
            </p:txBody>
          </p:sp>
        </p:grpSp>
        <p:sp>
          <p:nvSpPr>
            <p:cNvPr id="62" name="Text Placeholder 8">
              <a:extLst>
                <a:ext uri="{FF2B5EF4-FFF2-40B4-BE49-F238E27FC236}">
                  <a16:creationId xmlns:a16="http://schemas.microsoft.com/office/drawing/2014/main" id="{F4FD1617-D5D3-1F5C-2932-591B3D54C037}"/>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p>
          </p:txBody>
        </p:sp>
        <p:sp>
          <p:nvSpPr>
            <p:cNvPr id="63" name="Text Placeholder 8">
              <a:extLst>
                <a:ext uri="{FF2B5EF4-FFF2-40B4-BE49-F238E27FC236}">
                  <a16:creationId xmlns:a16="http://schemas.microsoft.com/office/drawing/2014/main" id="{68907510-D785-287D-71F1-7C7843F8F87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p>
          </p:txBody>
        </p:sp>
        <p:sp>
          <p:nvSpPr>
            <p:cNvPr id="83" name="Text Placeholder 8">
              <a:extLst>
                <a:ext uri="{FF2B5EF4-FFF2-40B4-BE49-F238E27FC236}">
                  <a16:creationId xmlns:a16="http://schemas.microsoft.com/office/drawing/2014/main" id="{5D0B4B54-AE7D-C4EC-0173-0B57DB7FAC61}"/>
                </a:ext>
              </a:extLst>
            </p:cNvPr>
            <p:cNvSpPr txBox="1">
              <a:spLocks/>
            </p:cNvSpPr>
            <p:nvPr/>
          </p:nvSpPr>
          <p:spPr>
            <a:xfrm>
              <a:off x="4052790" y="278530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09/09/24</a:t>
              </a:r>
            </a:p>
          </p:txBody>
        </p:sp>
        <p:sp>
          <p:nvSpPr>
            <p:cNvPr id="66" name="Text Placeholder 8">
              <a:extLst>
                <a:ext uri="{FF2B5EF4-FFF2-40B4-BE49-F238E27FC236}">
                  <a16:creationId xmlns:a16="http://schemas.microsoft.com/office/drawing/2014/main" id="{5EF4B9C1-2ACD-DC2E-858B-9ADD854853E8}"/>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p>
          </p:txBody>
        </p:sp>
        <p:sp>
          <p:nvSpPr>
            <p:cNvPr id="67" name="Text Placeholder 8">
              <a:extLst>
                <a:ext uri="{FF2B5EF4-FFF2-40B4-BE49-F238E27FC236}">
                  <a16:creationId xmlns:a16="http://schemas.microsoft.com/office/drawing/2014/main" id="{7CE5E791-FF9C-8E5A-7A19-8BF7598E2CCF}"/>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p>
          </p:txBody>
        </p:sp>
        <p:sp>
          <p:nvSpPr>
            <p:cNvPr id="84" name="Text Placeholder 8">
              <a:extLst>
                <a:ext uri="{FF2B5EF4-FFF2-40B4-BE49-F238E27FC236}">
                  <a16:creationId xmlns:a16="http://schemas.microsoft.com/office/drawing/2014/main" id="{A589F40C-16A9-18CF-0989-6A0E3E965D2B}"/>
                </a:ext>
              </a:extLst>
            </p:cNvPr>
            <p:cNvSpPr txBox="1">
              <a:spLocks/>
            </p:cNvSpPr>
            <p:nvPr/>
          </p:nvSpPr>
          <p:spPr>
            <a:xfrm>
              <a:off x="4063725" y="3281662"/>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09/09/24</a:t>
              </a:r>
            </a:p>
          </p:txBody>
        </p:sp>
        <p:sp>
          <p:nvSpPr>
            <p:cNvPr id="85" name="Text Placeholder 8">
              <a:extLst>
                <a:ext uri="{FF2B5EF4-FFF2-40B4-BE49-F238E27FC236}">
                  <a16:creationId xmlns:a16="http://schemas.microsoft.com/office/drawing/2014/main" id="{814B3CFA-A4F5-98C1-AFB1-8C67550C24AE}"/>
                </a:ext>
              </a:extLst>
            </p:cNvPr>
            <p:cNvSpPr txBox="1">
              <a:spLocks/>
            </p:cNvSpPr>
            <p:nvPr/>
          </p:nvSpPr>
          <p:spPr>
            <a:xfrm>
              <a:off x="4971912" y="3289578"/>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04/25/25</a:t>
              </a:r>
            </a:p>
          </p:txBody>
        </p:sp>
        <p:sp>
          <p:nvSpPr>
            <p:cNvPr id="68" name="Text Placeholder 8">
              <a:extLst>
                <a:ext uri="{FF2B5EF4-FFF2-40B4-BE49-F238E27FC236}">
                  <a16:creationId xmlns:a16="http://schemas.microsoft.com/office/drawing/2014/main" id="{81274D53-605A-FD45-7491-7DB5888191AF}"/>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02/20/23</a:t>
              </a:r>
            </a:p>
            <a:p>
              <a:pPr algn="ctr">
                <a:spcBef>
                  <a:spcPts val="0"/>
                </a:spcBef>
              </a:pPr>
              <a:r>
                <a:rPr lang="en-US" sz="1400" b="1" dirty="0"/>
                <a:t>12</a:t>
              </a:r>
            </a:p>
          </p:txBody>
        </p:sp>
        <p:sp>
          <p:nvSpPr>
            <p:cNvPr id="70" name="Text Placeholder 8">
              <a:extLst>
                <a:ext uri="{FF2B5EF4-FFF2-40B4-BE49-F238E27FC236}">
                  <a16:creationId xmlns:a16="http://schemas.microsoft.com/office/drawing/2014/main" id="{E0C80DC9-C178-D5B3-E91B-4C3BC915ECFF}"/>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04/19/22</a:t>
              </a:r>
              <a:endParaRPr lang="en-US" dirty="0"/>
            </a:p>
          </p:txBody>
        </p:sp>
        <p:sp>
          <p:nvSpPr>
            <p:cNvPr id="71" name="Text Placeholder 8">
              <a:extLst>
                <a:ext uri="{FF2B5EF4-FFF2-40B4-BE49-F238E27FC236}">
                  <a16:creationId xmlns:a16="http://schemas.microsoft.com/office/drawing/2014/main" id="{3646047A-1F6E-23DB-011D-16D29096C87D}"/>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07/24/24</a:t>
              </a:r>
              <a:endParaRPr lang="en-US" dirty="0"/>
            </a:p>
          </p:txBody>
        </p:sp>
        <p:sp>
          <p:nvSpPr>
            <p:cNvPr id="73" name="Text Placeholder 8">
              <a:extLst>
                <a:ext uri="{FF2B5EF4-FFF2-40B4-BE49-F238E27FC236}">
                  <a16:creationId xmlns:a16="http://schemas.microsoft.com/office/drawing/2014/main" id="{CA44FAC2-8200-C9A6-250D-4B809441E2F0}"/>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02/12/22</a:t>
              </a:r>
              <a:endParaRPr lang="en-US" dirty="0"/>
            </a:p>
          </p:txBody>
        </p:sp>
        <p:sp>
          <p:nvSpPr>
            <p:cNvPr id="74" name="Text Placeholder 8">
              <a:extLst>
                <a:ext uri="{FF2B5EF4-FFF2-40B4-BE49-F238E27FC236}">
                  <a16:creationId xmlns:a16="http://schemas.microsoft.com/office/drawing/2014/main" id="{6AB2F6BE-E77A-D2E6-1492-83C0F63A3A73}"/>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03/15/22</a:t>
              </a:r>
            </a:p>
          </p:txBody>
        </p:sp>
        <p:sp>
          <p:nvSpPr>
            <p:cNvPr id="75" name="Text Placeholder 8">
              <a:extLst>
                <a:ext uri="{FF2B5EF4-FFF2-40B4-BE49-F238E27FC236}">
                  <a16:creationId xmlns:a16="http://schemas.microsoft.com/office/drawing/2014/main" id="{F467A47C-6DBD-B30D-A477-D6F094794C41}"/>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10/25/23</a:t>
              </a:r>
              <a:endParaRPr lang="en-US" dirty="0"/>
            </a:p>
          </p:txBody>
        </p:sp>
        <p:sp>
          <p:nvSpPr>
            <p:cNvPr id="76" name="Text Placeholder 8">
              <a:extLst>
                <a:ext uri="{FF2B5EF4-FFF2-40B4-BE49-F238E27FC236}">
                  <a16:creationId xmlns:a16="http://schemas.microsoft.com/office/drawing/2014/main" id="{001F0C49-8290-642C-083D-92C19A2D3D57}"/>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02/20/23</a:t>
              </a:r>
              <a:endParaRPr lang="en-US" dirty="0"/>
            </a:p>
          </p:txBody>
        </p:sp>
        <p:sp>
          <p:nvSpPr>
            <p:cNvPr id="77" name="Rounded Rectangle 76" descr="Highlight on the TK/K-12 row of the Status of Requirements">
              <a:extLst>
                <a:ext uri="{FF2B5EF4-FFF2-40B4-BE49-F238E27FC236}">
                  <a16:creationId xmlns:a16="http://schemas.microsoft.com/office/drawing/2014/main" id="{180689AF-AD30-E440-820A-87CB33CCE067}"/>
                </a:ext>
                <a:ext uri="{C183D7F6-B498-43B3-948B-1728B52AA6E4}">
                  <adec:decorative xmlns:adec="http://schemas.microsoft.com/office/drawing/2017/decorative" val="0"/>
                </a:ext>
              </a:extLst>
            </p:cNvPr>
            <p:cNvSpPr/>
            <p:nvPr/>
          </p:nvSpPr>
          <p:spPr>
            <a:xfrm>
              <a:off x="326998" y="6224205"/>
              <a:ext cx="9338824" cy="413808"/>
            </a:xfrm>
            <a:prstGeom prst="roundRect">
              <a:avLst/>
            </a:prstGeom>
            <a:solidFill>
              <a:schemeClr val="accent6">
                <a:lumMod val="40000"/>
                <a:lumOff val="60000"/>
                <a:alpha val="46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9" name="Text Placeholder 8">
              <a:extLst>
                <a:ext uri="{FF2B5EF4-FFF2-40B4-BE49-F238E27FC236}">
                  <a16:creationId xmlns:a16="http://schemas.microsoft.com/office/drawing/2014/main" id="{A8321C91-41FC-0516-BA45-40620CCBB02D}"/>
                </a:ext>
              </a:extLst>
            </p:cNvPr>
            <p:cNvSpPr txBox="1">
              <a:spLocks/>
            </p:cNvSpPr>
            <p:nvPr/>
          </p:nvSpPr>
          <p:spPr>
            <a:xfrm>
              <a:off x="2115308" y="627259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KF</a:t>
              </a:r>
            </a:p>
          </p:txBody>
        </p:sp>
        <p:sp>
          <p:nvSpPr>
            <p:cNvPr id="89" name="TextBox 88">
              <a:extLst>
                <a:ext uri="{FF2B5EF4-FFF2-40B4-BE49-F238E27FC236}">
                  <a16:creationId xmlns:a16="http://schemas.microsoft.com/office/drawing/2014/main" id="{7467DFB9-CEB5-BF08-F4DF-6E3916B8CD4D}"/>
                </a:ext>
              </a:extLst>
            </p:cNvPr>
            <p:cNvSpPr txBox="1"/>
            <p:nvPr/>
          </p:nvSpPr>
          <p:spPr>
            <a:xfrm>
              <a:off x="3234015" y="6204337"/>
              <a:ext cx="338482" cy="430887"/>
            </a:xfrm>
            <a:prstGeom prst="rect">
              <a:avLst/>
            </a:prstGeom>
            <a:noFill/>
          </p:spPr>
          <p:txBody>
            <a:bodyPr wrap="square" rtlCol="0">
              <a:spAutoFit/>
            </a:bodyPr>
            <a:lstStyle/>
            <a:p>
              <a:pPr algn="l"/>
              <a:r>
                <a:rPr lang="en-US" sz="2200" b="1" dirty="0"/>
                <a:t>X</a:t>
              </a:r>
            </a:p>
          </p:txBody>
        </p:sp>
        <p:sp>
          <p:nvSpPr>
            <p:cNvPr id="80" name="TextBox 79">
              <a:extLst>
                <a:ext uri="{FF2B5EF4-FFF2-40B4-BE49-F238E27FC236}">
                  <a16:creationId xmlns:a16="http://schemas.microsoft.com/office/drawing/2014/main" id="{8DAF3807-A2F6-64E5-B216-104E5EA431D7}"/>
                </a:ext>
              </a:extLst>
            </p:cNvPr>
            <p:cNvSpPr txBox="1"/>
            <p:nvPr/>
          </p:nvSpPr>
          <p:spPr>
            <a:xfrm>
              <a:off x="5230326" y="6207126"/>
              <a:ext cx="338482" cy="430887"/>
            </a:xfrm>
            <a:prstGeom prst="rect">
              <a:avLst/>
            </a:prstGeom>
            <a:noFill/>
          </p:spPr>
          <p:txBody>
            <a:bodyPr wrap="square" rtlCol="0">
              <a:spAutoFit/>
            </a:bodyPr>
            <a:lstStyle/>
            <a:p>
              <a:pPr algn="l"/>
              <a:r>
                <a:rPr lang="en-US" sz="2200" b="1" dirty="0"/>
                <a:t>X</a:t>
              </a:r>
            </a:p>
          </p:txBody>
        </p:sp>
        <p:cxnSp>
          <p:nvCxnSpPr>
            <p:cNvPr id="88" name="Straight Connector 87">
              <a:extLst>
                <a:ext uri="{FF2B5EF4-FFF2-40B4-BE49-F238E27FC236}">
                  <a16:creationId xmlns:a16="http://schemas.microsoft.com/office/drawing/2014/main" id="{42EF265D-5CC9-3ED5-A5C3-7F3F48909560}"/>
                </a:ext>
                <a:ext uri="{C183D7F6-B498-43B3-948B-1728B52AA6E4}">
                  <adec:decorative xmlns:adec="http://schemas.microsoft.com/office/drawing/2017/decorative" val="1"/>
                </a:ext>
              </a:extLst>
            </p:cNvPr>
            <p:cNvCxnSpPr/>
            <p:nvPr/>
          </p:nvCxnSpPr>
          <p:spPr>
            <a:xfrm>
              <a:off x="5059569" y="6411198"/>
              <a:ext cx="556577" cy="3982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Text Placeholder 8">
              <a:extLst>
                <a:ext uri="{FF2B5EF4-FFF2-40B4-BE49-F238E27FC236}">
                  <a16:creationId xmlns:a16="http://schemas.microsoft.com/office/drawing/2014/main" id="{4B3E5393-2C16-1BCE-F79A-BEBDFC41EBE4}"/>
                </a:ext>
              </a:extLst>
            </p:cNvPr>
            <p:cNvSpPr txBox="1">
              <a:spLocks/>
            </p:cNvSpPr>
            <p:nvPr/>
          </p:nvSpPr>
          <p:spPr>
            <a:xfrm>
              <a:off x="7066134" y="6219927"/>
              <a:ext cx="1027935" cy="430887"/>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ts val="1600"/>
                </a:lnSpc>
              </a:pPr>
              <a:r>
                <a:rPr lang="en-US" b="1" strike="sngStrike" dirty="0"/>
                <a:t>08/21/24</a:t>
              </a:r>
              <a:br>
                <a:rPr lang="en-US" b="1" dirty="0"/>
              </a:br>
              <a:r>
                <a:rPr lang="en-US" b="1" dirty="0"/>
                <a:t>03/09/25</a:t>
              </a:r>
            </a:p>
          </p:txBody>
        </p:sp>
        <p:sp>
          <p:nvSpPr>
            <p:cNvPr id="86" name="Text Placeholder 8">
              <a:extLst>
                <a:ext uri="{FF2B5EF4-FFF2-40B4-BE49-F238E27FC236}">
                  <a16:creationId xmlns:a16="http://schemas.microsoft.com/office/drawing/2014/main" id="{CDD468F1-0A70-E7AC-D7FB-391B23FFFEB9}"/>
                </a:ext>
              </a:extLst>
            </p:cNvPr>
            <p:cNvSpPr txBox="1">
              <a:spLocks/>
            </p:cNvSpPr>
            <p:nvPr/>
          </p:nvSpPr>
          <p:spPr>
            <a:xfrm>
              <a:off x="8769387" y="6304211"/>
              <a:ext cx="1027935" cy="3163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ts val="1600"/>
                </a:lnSpc>
              </a:pPr>
              <a:r>
                <a:rPr lang="en-US" b="1" dirty="0"/>
                <a:t>04/27/25</a:t>
              </a:r>
            </a:p>
          </p:txBody>
        </p:sp>
      </p:grpSp>
      <p:sp>
        <p:nvSpPr>
          <p:cNvPr id="4" name="TextBox 3">
            <a:extLst>
              <a:ext uri="{FF2B5EF4-FFF2-40B4-BE49-F238E27FC236}">
                <a16:creationId xmlns:a16="http://schemas.microsoft.com/office/drawing/2014/main" id="{D3B5C2A1-E18F-9F5C-C8E2-5BC768A41913}"/>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41603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dirty="0">
                <a:latin typeface="Century Gothic"/>
              </a:rPr>
              <a:t>Student 6</a:t>
            </a:r>
            <a:endParaRPr lang="en-US" dirty="0"/>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3600" b="1" dirty="0"/>
              <a:t>Age 1 year</a:t>
            </a:r>
          </a:p>
        </p:txBody>
      </p:sp>
    </p:spTree>
    <p:extLst>
      <p:ext uri="{BB962C8B-B14F-4D97-AF65-F5344CB8AC3E}">
        <p14:creationId xmlns:p14="http://schemas.microsoft.com/office/powerpoint/2010/main" val="3842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Blue Card</a:t>
            </a:r>
            <a:endParaRPr lang="en-US"/>
          </a:p>
        </p:txBody>
      </p:sp>
      <p:pic>
        <p:nvPicPr>
          <p:cNvPr id="9" name="Picture 8" descr="Vaccine section of Blue Card to file in dates that each dose was given.">
            <a:extLst>
              <a:ext uri="{FF2B5EF4-FFF2-40B4-BE49-F238E27FC236}">
                <a16:creationId xmlns:a16="http://schemas.microsoft.com/office/drawing/2014/main" id="{D3622846-004E-664E-CAE4-63F32E787113}"/>
              </a:ext>
            </a:extLst>
          </p:cNvPr>
          <p:cNvPicPr>
            <a:picLocks noChangeAspect="1"/>
          </p:cNvPicPr>
          <p:nvPr/>
        </p:nvPicPr>
        <p:blipFill rotWithShape="1">
          <a:blip r:embed="rId3">
            <a:extLst>
              <a:ext uri="{28A0092B-C50C-407E-A947-70E740481C1C}">
                <a14:useLocalDpi xmlns:a14="http://schemas.microsoft.com/office/drawing/2010/main" val="0"/>
              </a:ext>
            </a:extLst>
          </a:blip>
          <a:srcRect l="1103" t="1714" r="883" b="4571"/>
          <a:stretch/>
        </p:blipFill>
        <p:spPr>
          <a:xfrm>
            <a:off x="726959" y="1340531"/>
            <a:ext cx="7683153" cy="5660675"/>
          </a:xfrm>
          <a:prstGeom prst="rect">
            <a:avLst/>
          </a:prstGeom>
          <a:ln>
            <a:solidFill>
              <a:schemeClr val="tx1"/>
            </a:solidFill>
          </a:ln>
        </p:spPr>
      </p:pic>
      <p:sp>
        <p:nvSpPr>
          <p:cNvPr id="11" name="Rounded Rectangle 10">
            <a:extLst>
              <a:ext uri="{FF2B5EF4-FFF2-40B4-BE49-F238E27FC236}">
                <a16:creationId xmlns:a16="http://schemas.microsoft.com/office/drawing/2014/main" id="{15351E53-8C83-D62F-A8D0-A4567182E858}"/>
              </a:ext>
              <a:ext uri="{C183D7F6-B498-43B3-948B-1728B52AA6E4}">
                <adec:decorative xmlns:adec="http://schemas.microsoft.com/office/drawing/2017/decorative" val="1"/>
              </a:ext>
            </a:extLst>
          </p:cNvPr>
          <p:cNvSpPr/>
          <p:nvPr/>
        </p:nvSpPr>
        <p:spPr>
          <a:xfrm>
            <a:off x="6413542" y="2891644"/>
            <a:ext cx="1970076" cy="2568172"/>
          </a:xfrm>
          <a:prstGeom prst="roundRect">
            <a:avLst/>
          </a:prstGeom>
          <a:solidFill>
            <a:schemeClr val="bg1">
              <a:lumMod val="50000"/>
              <a:alpha val="84835"/>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5</a:t>
            </a:fld>
            <a:endParaRPr lang="en-US"/>
          </a:p>
        </p:txBody>
      </p:sp>
    </p:spTree>
    <p:extLst>
      <p:ext uri="{BB962C8B-B14F-4D97-AF65-F5344CB8AC3E}">
        <p14:creationId xmlns:p14="http://schemas.microsoft.com/office/powerpoint/2010/main" val="1084824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24E33-7A29-CAA3-1A55-57311D9E71DD}"/>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ECCA4CA4-3027-D972-4A3A-105497C80D53}"/>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entury Gothic"/>
                <a:ea typeface="+mj-ea"/>
                <a:cs typeface="+mj-cs"/>
              </a:rPr>
              <a:t>Student 6: Immunization Record </a:t>
            </a:r>
            <a:r>
              <a:rPr kumimoji="0" lang="en-US" sz="2000" b="0" i="0" u="none" strike="noStrike" kern="1200" cap="none" spc="0" normalizeH="0" baseline="0" noProof="0" dirty="0">
                <a:ln>
                  <a:noFill/>
                </a:ln>
                <a:solidFill>
                  <a:schemeClr val="tx1"/>
                </a:solidFill>
                <a:effectLst/>
                <a:uLnTx/>
                <a:uFillTx/>
                <a:latin typeface="Century Gothic"/>
                <a:ea typeface="+mj-ea"/>
                <a:cs typeface="+mj-cs"/>
              </a:rPr>
              <a:t>(</a:t>
            </a:r>
            <a:r>
              <a:rPr lang="en-US" sz="2000" b="0" dirty="0">
                <a:solidFill>
                  <a:schemeClr val="tx1"/>
                </a:solidFill>
                <a:latin typeface="Century Gothic"/>
              </a:rPr>
              <a:t>Birth date: 01/11/2023</a:t>
            </a:r>
            <a:r>
              <a:rPr kumimoji="0" lang="en-US" sz="2000" b="0" i="0" u="none" strike="noStrike" kern="1200" cap="none" spc="0" normalizeH="0" baseline="0" noProof="0" dirty="0">
                <a:ln>
                  <a:noFill/>
                </a:ln>
                <a:solidFill>
                  <a:schemeClr val="tx1"/>
                </a:solidFill>
                <a:effectLst/>
                <a:uLnTx/>
                <a:uFillTx/>
                <a:latin typeface="Century Gothic"/>
                <a:ea typeface="+mj-ea"/>
                <a:cs typeface="+mj-cs"/>
              </a:rPr>
              <a:t>)</a:t>
            </a:r>
            <a:endParaRPr kumimoji="0" lang="en-US" sz="2000" b="0" i="0" u="none" strike="noStrike" kern="1200" cap="none" spc="0" normalizeH="0" baseline="0" noProof="0" dirty="0">
              <a:ln>
                <a:noFill/>
              </a:ln>
              <a:solidFill>
                <a:srgbClr val="C00000"/>
              </a:solidFill>
              <a:effectLst/>
              <a:uLnTx/>
              <a:uFillTx/>
              <a:latin typeface="Century Gothic"/>
              <a:ea typeface="+mj-ea"/>
              <a:cs typeface="+mj-cs"/>
            </a:endParaRPr>
          </a:p>
        </p:txBody>
      </p:sp>
      <p:grpSp>
        <p:nvGrpSpPr>
          <p:cNvPr id="32" name="Group 31" descr="Sample immunization record for Student 6.">
            <a:extLst>
              <a:ext uri="{FF2B5EF4-FFF2-40B4-BE49-F238E27FC236}">
                <a16:creationId xmlns:a16="http://schemas.microsoft.com/office/drawing/2014/main" id="{4C46ABF7-A1A3-DDE2-1A15-769DCE16CA8E}"/>
              </a:ext>
              <a:ext uri="{C183D7F6-B498-43B3-948B-1728B52AA6E4}">
                <adec:decorative xmlns:adec="http://schemas.microsoft.com/office/drawing/2017/decorative" val="0"/>
              </a:ext>
            </a:extLst>
          </p:cNvPr>
          <p:cNvGrpSpPr/>
          <p:nvPr/>
        </p:nvGrpSpPr>
        <p:grpSpPr>
          <a:xfrm>
            <a:off x="203887" y="646416"/>
            <a:ext cx="9628251" cy="6997393"/>
            <a:chOff x="203887" y="646416"/>
            <a:chExt cx="9628251" cy="6997393"/>
          </a:xfrm>
        </p:grpSpPr>
        <p:pic>
          <p:nvPicPr>
            <p:cNvPr id="2" name="Picture 1" descr="Immunization Record section for vaccines.">
              <a:extLst>
                <a:ext uri="{FF2B5EF4-FFF2-40B4-BE49-F238E27FC236}">
                  <a16:creationId xmlns:a16="http://schemas.microsoft.com/office/drawing/2014/main" id="{3376DA98-5CEC-885E-CE37-743943DEA24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54" b="5442"/>
            <a:stretch/>
          </p:blipFill>
          <p:spPr>
            <a:xfrm>
              <a:off x="203887" y="646416"/>
              <a:ext cx="9628251" cy="6997393"/>
            </a:xfrm>
            <a:prstGeom prst="rect">
              <a:avLst/>
            </a:prstGeom>
            <a:ln>
              <a:solidFill>
                <a:schemeClr val="tx1"/>
              </a:solidFill>
            </a:ln>
          </p:spPr>
        </p:pic>
        <p:sp>
          <p:nvSpPr>
            <p:cNvPr id="4" name="TextBox 3">
              <a:extLst>
                <a:ext uri="{FF2B5EF4-FFF2-40B4-BE49-F238E27FC236}">
                  <a16:creationId xmlns:a16="http://schemas.microsoft.com/office/drawing/2014/main" id="{1374A994-E578-EF28-5A27-9C47C86B2D6E}"/>
                </a:ext>
                <a:ext uri="{C183D7F6-B498-43B3-948B-1728B52AA6E4}">
                  <adec:decorative xmlns:adec="http://schemas.microsoft.com/office/drawing/2017/decorative" val="0"/>
                </a:ext>
              </a:extLst>
            </p:cNvPr>
            <p:cNvSpPr txBox="1"/>
            <p:nvPr/>
          </p:nvSpPr>
          <p:spPr>
            <a:xfrm>
              <a:off x="1315112" y="1024090"/>
              <a:ext cx="1085554" cy="369332"/>
            </a:xfrm>
            <a:prstGeom prst="rect">
              <a:avLst/>
            </a:prstGeom>
            <a:noFill/>
          </p:spPr>
          <p:txBody>
            <a:bodyPr wrap="square" rtlCol="0">
              <a:spAutoFit/>
            </a:bodyPr>
            <a:lstStyle/>
            <a:p>
              <a:pPr algn="l"/>
              <a:r>
                <a:rPr lang="en-US" sz="1800" b="1" dirty="0"/>
                <a:t>01/11/23</a:t>
              </a:r>
              <a:endParaRPr lang="en-US" dirty="0"/>
            </a:p>
          </p:txBody>
        </p:sp>
        <p:sp>
          <p:nvSpPr>
            <p:cNvPr id="5" name="TextBox 4">
              <a:extLst>
                <a:ext uri="{FF2B5EF4-FFF2-40B4-BE49-F238E27FC236}">
                  <a16:creationId xmlns:a16="http://schemas.microsoft.com/office/drawing/2014/main" id="{3978ADF5-54DD-D2CD-614D-91A38359B729}"/>
                </a:ext>
                <a:ext uri="{C183D7F6-B498-43B3-948B-1728B52AA6E4}">
                  <adec:decorative xmlns:adec="http://schemas.microsoft.com/office/drawing/2017/decorative" val="1"/>
                </a:ext>
              </a:extLst>
            </p:cNvPr>
            <p:cNvSpPr txBox="1"/>
            <p:nvPr/>
          </p:nvSpPr>
          <p:spPr>
            <a:xfrm>
              <a:off x="2442434" y="1023333"/>
              <a:ext cx="1572225" cy="338554"/>
            </a:xfrm>
            <a:prstGeom prst="rect">
              <a:avLst/>
            </a:prstGeom>
            <a:noFill/>
          </p:spPr>
          <p:txBody>
            <a:bodyPr wrap="none" rtlCol="0">
              <a:spAutoFit/>
            </a:bodyPr>
            <a:lstStyle/>
            <a:p>
              <a:r>
                <a:rPr lang="en-US" sz="1600"/>
                <a:t>Happy Pediatrics</a:t>
              </a:r>
            </a:p>
          </p:txBody>
        </p:sp>
        <p:sp>
          <p:nvSpPr>
            <p:cNvPr id="6" name="TextBox 5">
              <a:extLst>
                <a:ext uri="{FF2B5EF4-FFF2-40B4-BE49-F238E27FC236}">
                  <a16:creationId xmlns:a16="http://schemas.microsoft.com/office/drawing/2014/main" id="{86BA05EE-B83A-7DD6-1BE7-B72669A3218E}"/>
                </a:ext>
                <a:ext uri="{C183D7F6-B498-43B3-948B-1728B52AA6E4}">
                  <adec:decorative xmlns:adec="http://schemas.microsoft.com/office/drawing/2017/decorative" val="1"/>
                </a:ext>
              </a:extLst>
            </p:cNvPr>
            <p:cNvSpPr txBox="1"/>
            <p:nvPr/>
          </p:nvSpPr>
          <p:spPr>
            <a:xfrm>
              <a:off x="1315154" y="1395939"/>
              <a:ext cx="1085554" cy="369332"/>
            </a:xfrm>
            <a:prstGeom prst="rect">
              <a:avLst/>
            </a:prstGeom>
            <a:noFill/>
          </p:spPr>
          <p:txBody>
            <a:bodyPr wrap="none" rtlCol="0">
              <a:spAutoFit/>
            </a:bodyPr>
            <a:lstStyle/>
            <a:p>
              <a:pPr algn="l"/>
              <a:r>
                <a:rPr lang="en-US" b="1" dirty="0"/>
                <a:t>03/14/23</a:t>
              </a:r>
              <a:endParaRPr lang="en-US" dirty="0"/>
            </a:p>
          </p:txBody>
        </p:sp>
        <p:sp>
          <p:nvSpPr>
            <p:cNvPr id="7" name="TextBox 6">
              <a:extLst>
                <a:ext uri="{FF2B5EF4-FFF2-40B4-BE49-F238E27FC236}">
                  <a16:creationId xmlns:a16="http://schemas.microsoft.com/office/drawing/2014/main" id="{0826A158-8696-20CC-1521-05BA5B1372FA}"/>
                </a:ext>
                <a:ext uri="{C183D7F6-B498-43B3-948B-1728B52AA6E4}">
                  <adec:decorative xmlns:adec="http://schemas.microsoft.com/office/drawing/2017/decorative" val="1"/>
                </a:ext>
              </a:extLst>
            </p:cNvPr>
            <p:cNvSpPr txBox="1"/>
            <p:nvPr/>
          </p:nvSpPr>
          <p:spPr>
            <a:xfrm>
              <a:off x="2426986" y="1417065"/>
              <a:ext cx="1572225" cy="338554"/>
            </a:xfrm>
            <a:prstGeom prst="rect">
              <a:avLst/>
            </a:prstGeom>
            <a:noFill/>
          </p:spPr>
          <p:txBody>
            <a:bodyPr wrap="none" rtlCol="0">
              <a:spAutoFit/>
            </a:bodyPr>
            <a:lstStyle/>
            <a:p>
              <a:r>
                <a:rPr lang="en-US" sz="1600"/>
                <a:t>Happy Pediatrics</a:t>
              </a:r>
            </a:p>
          </p:txBody>
        </p:sp>
        <p:sp>
          <p:nvSpPr>
            <p:cNvPr id="10" name="TextBox 9">
              <a:extLst>
                <a:ext uri="{FF2B5EF4-FFF2-40B4-BE49-F238E27FC236}">
                  <a16:creationId xmlns:a16="http://schemas.microsoft.com/office/drawing/2014/main" id="{4A2B457E-F5C0-409D-F582-B04589DA94B8}"/>
                </a:ext>
                <a:ext uri="{C183D7F6-B498-43B3-948B-1728B52AA6E4}">
                  <adec:decorative xmlns:adec="http://schemas.microsoft.com/office/drawing/2017/decorative" val="1"/>
                </a:ext>
              </a:extLst>
            </p:cNvPr>
            <p:cNvSpPr txBox="1"/>
            <p:nvPr/>
          </p:nvSpPr>
          <p:spPr>
            <a:xfrm>
              <a:off x="1295680" y="1793768"/>
              <a:ext cx="1085554" cy="369332"/>
            </a:xfrm>
            <a:prstGeom prst="rect">
              <a:avLst/>
            </a:prstGeom>
            <a:noFill/>
          </p:spPr>
          <p:txBody>
            <a:bodyPr wrap="none" rtlCol="0">
              <a:spAutoFit/>
            </a:bodyPr>
            <a:lstStyle/>
            <a:p>
              <a:pPr algn="l"/>
              <a:r>
                <a:rPr lang="en-US" sz="1800" b="1" dirty="0"/>
                <a:t>07/14/23</a:t>
              </a:r>
              <a:endParaRPr lang="en-US" dirty="0"/>
            </a:p>
          </p:txBody>
        </p:sp>
        <p:sp>
          <p:nvSpPr>
            <p:cNvPr id="13" name="TextBox 12">
              <a:extLst>
                <a:ext uri="{FF2B5EF4-FFF2-40B4-BE49-F238E27FC236}">
                  <a16:creationId xmlns:a16="http://schemas.microsoft.com/office/drawing/2014/main" id="{CF5EF1CE-10D0-AEE2-9CBE-F3E1AE0D59FE}"/>
                </a:ext>
                <a:ext uri="{C183D7F6-B498-43B3-948B-1728B52AA6E4}">
                  <adec:decorative xmlns:adec="http://schemas.microsoft.com/office/drawing/2017/decorative" val="1"/>
                </a:ext>
              </a:extLst>
            </p:cNvPr>
            <p:cNvSpPr txBox="1"/>
            <p:nvPr/>
          </p:nvSpPr>
          <p:spPr>
            <a:xfrm>
              <a:off x="2432250" y="1804434"/>
              <a:ext cx="1572225" cy="338554"/>
            </a:xfrm>
            <a:prstGeom prst="rect">
              <a:avLst/>
            </a:prstGeom>
            <a:noFill/>
          </p:spPr>
          <p:txBody>
            <a:bodyPr wrap="none" rtlCol="0">
              <a:spAutoFit/>
            </a:bodyPr>
            <a:lstStyle/>
            <a:p>
              <a:pPr algn="ctr"/>
              <a:r>
                <a:rPr lang="en-US" sz="1600"/>
                <a:t>Happy Pediatrics</a:t>
              </a:r>
            </a:p>
          </p:txBody>
        </p:sp>
        <p:sp>
          <p:nvSpPr>
            <p:cNvPr id="16" name="TextBox 15">
              <a:extLst>
                <a:ext uri="{FF2B5EF4-FFF2-40B4-BE49-F238E27FC236}">
                  <a16:creationId xmlns:a16="http://schemas.microsoft.com/office/drawing/2014/main" id="{C640D04F-B87B-F03E-B8E0-B995F9223A8B}"/>
                </a:ext>
                <a:ext uri="{C183D7F6-B498-43B3-948B-1728B52AA6E4}">
                  <adec:decorative xmlns:adec="http://schemas.microsoft.com/office/drawing/2017/decorative" val="0"/>
                </a:ext>
              </a:extLst>
            </p:cNvPr>
            <p:cNvSpPr txBox="1"/>
            <p:nvPr/>
          </p:nvSpPr>
          <p:spPr>
            <a:xfrm>
              <a:off x="1315112" y="2591990"/>
              <a:ext cx="1085554" cy="368758"/>
            </a:xfrm>
            <a:prstGeom prst="rect">
              <a:avLst/>
            </a:prstGeom>
            <a:noFill/>
          </p:spPr>
          <p:txBody>
            <a:bodyPr wrap="none" rtlCol="0">
              <a:spAutoFit/>
            </a:bodyPr>
            <a:lstStyle/>
            <a:p>
              <a:pPr algn="l"/>
              <a:r>
                <a:rPr lang="en-US" b="1" dirty="0"/>
                <a:t>03/14/23</a:t>
              </a:r>
              <a:endParaRPr lang="en-US" dirty="0"/>
            </a:p>
          </p:txBody>
        </p:sp>
        <p:sp>
          <p:nvSpPr>
            <p:cNvPr id="17" name="TextBox 16">
              <a:extLst>
                <a:ext uri="{FF2B5EF4-FFF2-40B4-BE49-F238E27FC236}">
                  <a16:creationId xmlns:a16="http://schemas.microsoft.com/office/drawing/2014/main" id="{1111757B-C0DD-3834-9959-AB9D7B4DCF41}"/>
                </a:ext>
                <a:ext uri="{C183D7F6-B498-43B3-948B-1728B52AA6E4}">
                  <adec:decorative xmlns:adec="http://schemas.microsoft.com/office/drawing/2017/decorative" val="0"/>
                </a:ext>
              </a:extLst>
            </p:cNvPr>
            <p:cNvSpPr txBox="1"/>
            <p:nvPr/>
          </p:nvSpPr>
          <p:spPr>
            <a:xfrm>
              <a:off x="2442434" y="2591234"/>
              <a:ext cx="1572225" cy="338027"/>
            </a:xfrm>
            <a:prstGeom prst="rect">
              <a:avLst/>
            </a:prstGeom>
            <a:noFill/>
          </p:spPr>
          <p:txBody>
            <a:bodyPr wrap="none" rtlCol="0">
              <a:spAutoFit/>
            </a:bodyPr>
            <a:lstStyle/>
            <a:p>
              <a:r>
                <a:rPr lang="en-US" sz="1600" dirty="0"/>
                <a:t>Happy Pediatrics</a:t>
              </a:r>
            </a:p>
          </p:txBody>
        </p:sp>
        <p:sp>
          <p:nvSpPr>
            <p:cNvPr id="19" name="TextBox 18">
              <a:extLst>
                <a:ext uri="{FF2B5EF4-FFF2-40B4-BE49-F238E27FC236}">
                  <a16:creationId xmlns:a16="http://schemas.microsoft.com/office/drawing/2014/main" id="{A246E652-A962-F081-1A72-BF905EDB272F}"/>
                </a:ext>
                <a:ext uri="{C183D7F6-B498-43B3-948B-1728B52AA6E4}">
                  <adec:decorative xmlns:adec="http://schemas.microsoft.com/office/drawing/2017/decorative" val="0"/>
                </a:ext>
              </a:extLst>
            </p:cNvPr>
            <p:cNvSpPr txBox="1"/>
            <p:nvPr/>
          </p:nvSpPr>
          <p:spPr>
            <a:xfrm>
              <a:off x="1315154" y="2963260"/>
              <a:ext cx="1085554" cy="368758"/>
            </a:xfrm>
            <a:prstGeom prst="rect">
              <a:avLst/>
            </a:prstGeom>
            <a:noFill/>
          </p:spPr>
          <p:txBody>
            <a:bodyPr wrap="none" rtlCol="0">
              <a:spAutoFit/>
            </a:bodyPr>
            <a:lstStyle/>
            <a:p>
              <a:pPr algn="l"/>
              <a:r>
                <a:rPr lang="en-US" sz="1800" b="1" dirty="0"/>
                <a:t>05/12/23</a:t>
              </a:r>
              <a:endParaRPr lang="en-US" dirty="0"/>
            </a:p>
          </p:txBody>
        </p:sp>
        <p:sp>
          <p:nvSpPr>
            <p:cNvPr id="21" name="TextBox 20">
              <a:extLst>
                <a:ext uri="{FF2B5EF4-FFF2-40B4-BE49-F238E27FC236}">
                  <a16:creationId xmlns:a16="http://schemas.microsoft.com/office/drawing/2014/main" id="{9DF0180D-6E2F-8BF0-DBBB-E693727E208B}"/>
                </a:ext>
                <a:ext uri="{C183D7F6-B498-43B3-948B-1728B52AA6E4}">
                  <adec:decorative xmlns:adec="http://schemas.microsoft.com/office/drawing/2017/decorative" val="0"/>
                </a:ext>
              </a:extLst>
            </p:cNvPr>
            <p:cNvSpPr txBox="1"/>
            <p:nvPr/>
          </p:nvSpPr>
          <p:spPr>
            <a:xfrm>
              <a:off x="2426986" y="2984354"/>
              <a:ext cx="1572225" cy="338027"/>
            </a:xfrm>
            <a:prstGeom prst="rect">
              <a:avLst/>
            </a:prstGeom>
            <a:noFill/>
          </p:spPr>
          <p:txBody>
            <a:bodyPr wrap="none" rtlCol="0">
              <a:spAutoFit/>
            </a:bodyPr>
            <a:lstStyle/>
            <a:p>
              <a:r>
                <a:rPr lang="en-US" sz="1600" dirty="0"/>
                <a:t>Happy Pediatrics</a:t>
              </a:r>
            </a:p>
          </p:txBody>
        </p:sp>
        <p:sp>
          <p:nvSpPr>
            <p:cNvPr id="25" name="TextBox 24">
              <a:extLst>
                <a:ext uri="{FF2B5EF4-FFF2-40B4-BE49-F238E27FC236}">
                  <a16:creationId xmlns:a16="http://schemas.microsoft.com/office/drawing/2014/main" id="{3C0C397D-F545-D055-69E6-2A8260DEE022}"/>
                </a:ext>
                <a:ext uri="{C183D7F6-B498-43B3-948B-1728B52AA6E4}">
                  <adec:decorative xmlns:adec="http://schemas.microsoft.com/office/drawing/2017/decorative" val="0"/>
                </a:ext>
              </a:extLst>
            </p:cNvPr>
            <p:cNvSpPr txBox="1"/>
            <p:nvPr/>
          </p:nvSpPr>
          <p:spPr>
            <a:xfrm>
              <a:off x="1340052" y="3719068"/>
              <a:ext cx="1085554" cy="369332"/>
            </a:xfrm>
            <a:prstGeom prst="rect">
              <a:avLst/>
            </a:prstGeom>
            <a:noFill/>
          </p:spPr>
          <p:txBody>
            <a:bodyPr wrap="none" rtlCol="0">
              <a:spAutoFit/>
            </a:bodyPr>
            <a:lstStyle/>
            <a:p>
              <a:pPr algn="l"/>
              <a:r>
                <a:rPr lang="en-US" b="1" dirty="0"/>
                <a:t>03/14/23</a:t>
              </a:r>
              <a:endParaRPr lang="en-US" dirty="0"/>
            </a:p>
          </p:txBody>
        </p:sp>
        <p:sp>
          <p:nvSpPr>
            <p:cNvPr id="26" name="TextBox 25">
              <a:extLst>
                <a:ext uri="{FF2B5EF4-FFF2-40B4-BE49-F238E27FC236}">
                  <a16:creationId xmlns:a16="http://schemas.microsoft.com/office/drawing/2014/main" id="{46950707-CDC9-6C54-42CF-84FE870368D9}"/>
                </a:ext>
                <a:ext uri="{C183D7F6-B498-43B3-948B-1728B52AA6E4}">
                  <adec:decorative xmlns:adec="http://schemas.microsoft.com/office/drawing/2017/decorative" val="0"/>
                </a:ext>
              </a:extLst>
            </p:cNvPr>
            <p:cNvSpPr txBox="1"/>
            <p:nvPr/>
          </p:nvSpPr>
          <p:spPr>
            <a:xfrm>
              <a:off x="2711923" y="3718311"/>
              <a:ext cx="1572225" cy="338554"/>
            </a:xfrm>
            <a:prstGeom prst="rect">
              <a:avLst/>
            </a:prstGeom>
            <a:noFill/>
          </p:spPr>
          <p:txBody>
            <a:bodyPr wrap="square" rtlCol="0">
              <a:spAutoFit/>
            </a:bodyPr>
            <a:lstStyle/>
            <a:p>
              <a:r>
                <a:rPr lang="en-US" sz="1600" dirty="0"/>
                <a:t>Happy Pediatrics</a:t>
              </a:r>
            </a:p>
          </p:txBody>
        </p:sp>
        <p:sp>
          <p:nvSpPr>
            <p:cNvPr id="27" name="TextBox 26">
              <a:extLst>
                <a:ext uri="{FF2B5EF4-FFF2-40B4-BE49-F238E27FC236}">
                  <a16:creationId xmlns:a16="http://schemas.microsoft.com/office/drawing/2014/main" id="{FA1C7027-B4A4-A7E3-CF5A-AEB3DD6A3DDC}"/>
                </a:ext>
                <a:ext uri="{C183D7F6-B498-43B3-948B-1728B52AA6E4}">
                  <adec:decorative xmlns:adec="http://schemas.microsoft.com/office/drawing/2017/decorative" val="0"/>
                </a:ext>
              </a:extLst>
            </p:cNvPr>
            <p:cNvSpPr txBox="1"/>
            <p:nvPr/>
          </p:nvSpPr>
          <p:spPr>
            <a:xfrm>
              <a:off x="1340094" y="4090917"/>
              <a:ext cx="1085554" cy="369332"/>
            </a:xfrm>
            <a:prstGeom prst="rect">
              <a:avLst/>
            </a:prstGeom>
            <a:noFill/>
          </p:spPr>
          <p:txBody>
            <a:bodyPr wrap="none" rtlCol="0">
              <a:spAutoFit/>
            </a:bodyPr>
            <a:lstStyle/>
            <a:p>
              <a:pPr algn="l"/>
              <a:r>
                <a:rPr lang="en-US" sz="1800" b="1" dirty="0"/>
                <a:t>05/12/23</a:t>
              </a:r>
              <a:endParaRPr lang="en-US" dirty="0"/>
            </a:p>
          </p:txBody>
        </p:sp>
        <p:sp>
          <p:nvSpPr>
            <p:cNvPr id="28" name="TextBox 27">
              <a:extLst>
                <a:ext uri="{FF2B5EF4-FFF2-40B4-BE49-F238E27FC236}">
                  <a16:creationId xmlns:a16="http://schemas.microsoft.com/office/drawing/2014/main" id="{7B20ED67-C696-E2C4-6AEA-8C14AB8961F1}"/>
                </a:ext>
                <a:ext uri="{C183D7F6-B498-43B3-948B-1728B52AA6E4}">
                  <adec:decorative xmlns:adec="http://schemas.microsoft.com/office/drawing/2017/decorative" val="0"/>
                </a:ext>
              </a:extLst>
            </p:cNvPr>
            <p:cNvSpPr txBox="1"/>
            <p:nvPr/>
          </p:nvSpPr>
          <p:spPr>
            <a:xfrm>
              <a:off x="2717741" y="4112043"/>
              <a:ext cx="1572225" cy="338554"/>
            </a:xfrm>
            <a:prstGeom prst="rect">
              <a:avLst/>
            </a:prstGeom>
            <a:noFill/>
          </p:spPr>
          <p:txBody>
            <a:bodyPr wrap="square" rtlCol="0">
              <a:spAutoFit/>
            </a:bodyPr>
            <a:lstStyle/>
            <a:p>
              <a:r>
                <a:rPr lang="en-US" sz="1600"/>
                <a:t>Happy Pediatrics</a:t>
              </a:r>
            </a:p>
          </p:txBody>
        </p:sp>
        <p:sp>
          <p:nvSpPr>
            <p:cNvPr id="30" name="TextBox 29">
              <a:extLst>
                <a:ext uri="{FF2B5EF4-FFF2-40B4-BE49-F238E27FC236}">
                  <a16:creationId xmlns:a16="http://schemas.microsoft.com/office/drawing/2014/main" id="{B841248D-AE29-EF4F-B823-06B4CF67053B}"/>
                </a:ext>
                <a:ext uri="{C183D7F6-B498-43B3-948B-1728B52AA6E4}">
                  <adec:decorative xmlns:adec="http://schemas.microsoft.com/office/drawing/2017/decorative" val="0"/>
                </a:ext>
              </a:extLst>
            </p:cNvPr>
            <p:cNvSpPr txBox="1"/>
            <p:nvPr/>
          </p:nvSpPr>
          <p:spPr>
            <a:xfrm>
              <a:off x="1309691" y="4503945"/>
              <a:ext cx="1085554" cy="369332"/>
            </a:xfrm>
            <a:prstGeom prst="rect">
              <a:avLst/>
            </a:prstGeom>
            <a:noFill/>
          </p:spPr>
          <p:txBody>
            <a:bodyPr wrap="none" rtlCol="0">
              <a:spAutoFit/>
            </a:bodyPr>
            <a:lstStyle/>
            <a:p>
              <a:pPr algn="l"/>
              <a:r>
                <a:rPr lang="en-US" sz="1800" b="1" dirty="0"/>
                <a:t>07/14/23</a:t>
              </a:r>
              <a:endParaRPr lang="en-US" dirty="0"/>
            </a:p>
          </p:txBody>
        </p:sp>
        <p:sp>
          <p:nvSpPr>
            <p:cNvPr id="31" name="TextBox 30">
              <a:extLst>
                <a:ext uri="{FF2B5EF4-FFF2-40B4-BE49-F238E27FC236}">
                  <a16:creationId xmlns:a16="http://schemas.microsoft.com/office/drawing/2014/main" id="{B17BB906-F9FC-0886-FF27-649D1D2E3C1E}"/>
                </a:ext>
                <a:ext uri="{C183D7F6-B498-43B3-948B-1728B52AA6E4}">
                  <adec:decorative xmlns:adec="http://schemas.microsoft.com/office/drawing/2017/decorative" val="0"/>
                </a:ext>
              </a:extLst>
            </p:cNvPr>
            <p:cNvSpPr txBox="1"/>
            <p:nvPr/>
          </p:nvSpPr>
          <p:spPr>
            <a:xfrm>
              <a:off x="2740499" y="4525071"/>
              <a:ext cx="1572225" cy="338554"/>
            </a:xfrm>
            <a:prstGeom prst="rect">
              <a:avLst/>
            </a:prstGeom>
            <a:noFill/>
          </p:spPr>
          <p:txBody>
            <a:bodyPr wrap="square" rtlCol="0">
              <a:spAutoFit/>
            </a:bodyPr>
            <a:lstStyle/>
            <a:p>
              <a:r>
                <a:rPr lang="en-US" sz="1600" dirty="0"/>
                <a:t>Happy Pediatrics</a:t>
              </a:r>
            </a:p>
          </p:txBody>
        </p:sp>
        <p:sp>
          <p:nvSpPr>
            <p:cNvPr id="9" name="TextBox 8">
              <a:extLst>
                <a:ext uri="{FF2B5EF4-FFF2-40B4-BE49-F238E27FC236}">
                  <a16:creationId xmlns:a16="http://schemas.microsoft.com/office/drawing/2014/main" id="{8493C8E4-DFEA-1783-61E6-7DBBC1C151F5}"/>
                </a:ext>
                <a:ext uri="{C183D7F6-B498-43B3-948B-1728B52AA6E4}">
                  <adec:decorative xmlns:adec="http://schemas.microsoft.com/office/drawing/2017/decorative" val="0"/>
                </a:ext>
              </a:extLst>
            </p:cNvPr>
            <p:cNvSpPr txBox="1"/>
            <p:nvPr/>
          </p:nvSpPr>
          <p:spPr>
            <a:xfrm>
              <a:off x="1336240" y="6039359"/>
              <a:ext cx="1085554" cy="369332"/>
            </a:xfrm>
            <a:prstGeom prst="rect">
              <a:avLst/>
            </a:prstGeom>
            <a:noFill/>
          </p:spPr>
          <p:txBody>
            <a:bodyPr wrap="square" rtlCol="0">
              <a:spAutoFit/>
            </a:bodyPr>
            <a:lstStyle/>
            <a:p>
              <a:pPr algn="l"/>
              <a:r>
                <a:rPr lang="en-US" b="1" dirty="0"/>
                <a:t>03/14/23</a:t>
              </a:r>
              <a:endParaRPr lang="en-US" dirty="0"/>
            </a:p>
          </p:txBody>
        </p:sp>
        <p:sp>
          <p:nvSpPr>
            <p:cNvPr id="11" name="TextBox 10">
              <a:extLst>
                <a:ext uri="{FF2B5EF4-FFF2-40B4-BE49-F238E27FC236}">
                  <a16:creationId xmlns:a16="http://schemas.microsoft.com/office/drawing/2014/main" id="{7228B912-8C40-638B-61A6-B56721696288}"/>
                </a:ext>
                <a:ext uri="{C183D7F6-B498-43B3-948B-1728B52AA6E4}">
                  <adec:decorative xmlns:adec="http://schemas.microsoft.com/office/drawing/2017/decorative" val="1"/>
                </a:ext>
              </a:extLst>
            </p:cNvPr>
            <p:cNvSpPr txBox="1"/>
            <p:nvPr/>
          </p:nvSpPr>
          <p:spPr>
            <a:xfrm>
              <a:off x="2463562" y="6038602"/>
              <a:ext cx="1572225" cy="338554"/>
            </a:xfrm>
            <a:prstGeom prst="rect">
              <a:avLst/>
            </a:prstGeom>
            <a:noFill/>
          </p:spPr>
          <p:txBody>
            <a:bodyPr wrap="none" rtlCol="0">
              <a:spAutoFit/>
            </a:bodyPr>
            <a:lstStyle/>
            <a:p>
              <a:r>
                <a:rPr lang="en-US" sz="1600" dirty="0"/>
                <a:t>Happy Pediatrics</a:t>
              </a:r>
            </a:p>
          </p:txBody>
        </p:sp>
        <p:sp>
          <p:nvSpPr>
            <p:cNvPr id="14" name="TextBox 13">
              <a:extLst>
                <a:ext uri="{FF2B5EF4-FFF2-40B4-BE49-F238E27FC236}">
                  <a16:creationId xmlns:a16="http://schemas.microsoft.com/office/drawing/2014/main" id="{CDEEFA94-8B3B-DEE1-E98E-8797D812B8D2}"/>
                </a:ext>
                <a:ext uri="{C183D7F6-B498-43B3-948B-1728B52AA6E4}">
                  <adec:decorative xmlns:adec="http://schemas.microsoft.com/office/drawing/2017/decorative" val="1"/>
                </a:ext>
              </a:extLst>
            </p:cNvPr>
            <p:cNvSpPr txBox="1"/>
            <p:nvPr/>
          </p:nvSpPr>
          <p:spPr>
            <a:xfrm>
              <a:off x="1336282" y="6411208"/>
              <a:ext cx="1085554" cy="369332"/>
            </a:xfrm>
            <a:prstGeom prst="rect">
              <a:avLst/>
            </a:prstGeom>
            <a:noFill/>
          </p:spPr>
          <p:txBody>
            <a:bodyPr wrap="none" rtlCol="0">
              <a:spAutoFit/>
            </a:bodyPr>
            <a:lstStyle/>
            <a:p>
              <a:pPr algn="l"/>
              <a:r>
                <a:rPr lang="en-US" sz="1800" b="1" dirty="0"/>
                <a:t>05/12/23</a:t>
              </a:r>
              <a:endParaRPr lang="en-US" dirty="0"/>
            </a:p>
          </p:txBody>
        </p:sp>
        <p:sp>
          <p:nvSpPr>
            <p:cNvPr id="18" name="TextBox 17">
              <a:extLst>
                <a:ext uri="{FF2B5EF4-FFF2-40B4-BE49-F238E27FC236}">
                  <a16:creationId xmlns:a16="http://schemas.microsoft.com/office/drawing/2014/main" id="{E680C59E-9B5E-191D-5795-63D316CA9682}"/>
                </a:ext>
                <a:ext uri="{C183D7F6-B498-43B3-948B-1728B52AA6E4}">
                  <adec:decorative xmlns:adec="http://schemas.microsoft.com/office/drawing/2017/decorative" val="1"/>
                </a:ext>
              </a:extLst>
            </p:cNvPr>
            <p:cNvSpPr txBox="1"/>
            <p:nvPr/>
          </p:nvSpPr>
          <p:spPr>
            <a:xfrm>
              <a:off x="2448114" y="6432334"/>
              <a:ext cx="1572225" cy="338554"/>
            </a:xfrm>
            <a:prstGeom prst="rect">
              <a:avLst/>
            </a:prstGeom>
            <a:noFill/>
          </p:spPr>
          <p:txBody>
            <a:bodyPr wrap="none" rtlCol="0">
              <a:spAutoFit/>
            </a:bodyPr>
            <a:lstStyle/>
            <a:p>
              <a:r>
                <a:rPr lang="en-US" sz="1600" dirty="0"/>
                <a:t>Happy Pediatrics</a:t>
              </a:r>
            </a:p>
          </p:txBody>
        </p:sp>
        <p:sp>
          <p:nvSpPr>
            <p:cNvPr id="20" name="TextBox 19">
              <a:extLst>
                <a:ext uri="{FF2B5EF4-FFF2-40B4-BE49-F238E27FC236}">
                  <a16:creationId xmlns:a16="http://schemas.microsoft.com/office/drawing/2014/main" id="{39D82C0A-0BAF-73D3-D1EF-1C076D7830E9}"/>
                </a:ext>
                <a:ext uri="{C183D7F6-B498-43B3-948B-1728B52AA6E4}">
                  <adec:decorative xmlns:adec="http://schemas.microsoft.com/office/drawing/2017/decorative" val="1"/>
                </a:ext>
              </a:extLst>
            </p:cNvPr>
            <p:cNvSpPr txBox="1"/>
            <p:nvPr/>
          </p:nvSpPr>
          <p:spPr>
            <a:xfrm>
              <a:off x="1316808" y="6809037"/>
              <a:ext cx="1085554" cy="369332"/>
            </a:xfrm>
            <a:prstGeom prst="rect">
              <a:avLst/>
            </a:prstGeom>
            <a:noFill/>
          </p:spPr>
          <p:txBody>
            <a:bodyPr wrap="none" rtlCol="0">
              <a:spAutoFit/>
            </a:bodyPr>
            <a:lstStyle/>
            <a:p>
              <a:pPr algn="l"/>
              <a:r>
                <a:rPr lang="en-US" sz="1800" b="1" dirty="0"/>
                <a:t>07/14/23</a:t>
              </a:r>
              <a:endParaRPr lang="en-US" dirty="0"/>
            </a:p>
          </p:txBody>
        </p:sp>
        <p:sp>
          <p:nvSpPr>
            <p:cNvPr id="22" name="TextBox 21">
              <a:extLst>
                <a:ext uri="{FF2B5EF4-FFF2-40B4-BE49-F238E27FC236}">
                  <a16:creationId xmlns:a16="http://schemas.microsoft.com/office/drawing/2014/main" id="{FB8B22FA-CA88-B98F-C2DE-F7ED43DEA1BA}"/>
                </a:ext>
                <a:ext uri="{C183D7F6-B498-43B3-948B-1728B52AA6E4}">
                  <adec:decorative xmlns:adec="http://schemas.microsoft.com/office/drawing/2017/decorative" val="1"/>
                </a:ext>
              </a:extLst>
            </p:cNvPr>
            <p:cNvSpPr txBox="1"/>
            <p:nvPr/>
          </p:nvSpPr>
          <p:spPr>
            <a:xfrm>
              <a:off x="2453378" y="6819703"/>
              <a:ext cx="1572225" cy="338554"/>
            </a:xfrm>
            <a:prstGeom prst="rect">
              <a:avLst/>
            </a:prstGeom>
            <a:noFill/>
          </p:spPr>
          <p:txBody>
            <a:bodyPr wrap="none" rtlCol="0">
              <a:spAutoFit/>
            </a:bodyPr>
            <a:lstStyle/>
            <a:p>
              <a:pPr algn="ctr"/>
              <a:r>
                <a:rPr lang="en-US" sz="1600" dirty="0"/>
                <a:t>Happy Pediatrics</a:t>
              </a:r>
            </a:p>
          </p:txBody>
        </p:sp>
        <p:sp>
          <p:nvSpPr>
            <p:cNvPr id="34" name="TextBox 33">
              <a:extLst>
                <a:ext uri="{FF2B5EF4-FFF2-40B4-BE49-F238E27FC236}">
                  <a16:creationId xmlns:a16="http://schemas.microsoft.com/office/drawing/2014/main" id="{232D07A6-C07F-76B0-78EA-B4BA05B9664B}"/>
                </a:ext>
                <a:ext uri="{C183D7F6-B498-43B3-948B-1728B52AA6E4}">
                  <adec:decorative xmlns:adec="http://schemas.microsoft.com/office/drawing/2017/decorative" val="0"/>
                </a:ext>
              </a:extLst>
            </p:cNvPr>
            <p:cNvSpPr txBox="1"/>
            <p:nvPr/>
          </p:nvSpPr>
          <p:spPr>
            <a:xfrm>
              <a:off x="6105282" y="1051576"/>
              <a:ext cx="1085554" cy="369332"/>
            </a:xfrm>
            <a:prstGeom prst="rect">
              <a:avLst/>
            </a:prstGeom>
            <a:noFill/>
          </p:spPr>
          <p:txBody>
            <a:bodyPr wrap="none" rtlCol="0">
              <a:spAutoFit/>
            </a:bodyPr>
            <a:lstStyle/>
            <a:p>
              <a:pPr algn="l"/>
              <a:r>
                <a:rPr lang="en-US" b="1" dirty="0"/>
                <a:t>03/14/23</a:t>
              </a:r>
              <a:endParaRPr lang="en-US" dirty="0"/>
            </a:p>
          </p:txBody>
        </p:sp>
        <p:sp>
          <p:nvSpPr>
            <p:cNvPr id="35" name="TextBox 34">
              <a:extLst>
                <a:ext uri="{FF2B5EF4-FFF2-40B4-BE49-F238E27FC236}">
                  <a16:creationId xmlns:a16="http://schemas.microsoft.com/office/drawing/2014/main" id="{A62D4AB9-8DEA-C258-DD5A-F1C1915D4082}"/>
                </a:ext>
                <a:ext uri="{C183D7F6-B498-43B3-948B-1728B52AA6E4}">
                  <adec:decorative xmlns:adec="http://schemas.microsoft.com/office/drawing/2017/decorative" val="0"/>
                </a:ext>
              </a:extLst>
            </p:cNvPr>
            <p:cNvSpPr txBox="1"/>
            <p:nvPr/>
          </p:nvSpPr>
          <p:spPr>
            <a:xfrm>
              <a:off x="7519679" y="1050819"/>
              <a:ext cx="1572225" cy="338554"/>
            </a:xfrm>
            <a:prstGeom prst="rect">
              <a:avLst/>
            </a:prstGeom>
            <a:noFill/>
          </p:spPr>
          <p:txBody>
            <a:bodyPr wrap="square" rtlCol="0">
              <a:spAutoFit/>
            </a:bodyPr>
            <a:lstStyle/>
            <a:p>
              <a:r>
                <a:rPr lang="en-US" sz="1600"/>
                <a:t>Happy Pediatrics</a:t>
              </a:r>
            </a:p>
          </p:txBody>
        </p:sp>
        <p:sp>
          <p:nvSpPr>
            <p:cNvPr id="36" name="TextBox 35">
              <a:extLst>
                <a:ext uri="{FF2B5EF4-FFF2-40B4-BE49-F238E27FC236}">
                  <a16:creationId xmlns:a16="http://schemas.microsoft.com/office/drawing/2014/main" id="{AF906009-3692-8DA6-CE28-26E57F467721}"/>
                </a:ext>
                <a:ext uri="{C183D7F6-B498-43B3-948B-1728B52AA6E4}">
                  <adec:decorative xmlns:adec="http://schemas.microsoft.com/office/drawing/2017/decorative" val="0"/>
                </a:ext>
              </a:extLst>
            </p:cNvPr>
            <p:cNvSpPr txBox="1"/>
            <p:nvPr/>
          </p:nvSpPr>
          <p:spPr>
            <a:xfrm>
              <a:off x="6105324" y="1423425"/>
              <a:ext cx="1085554" cy="369332"/>
            </a:xfrm>
            <a:prstGeom prst="rect">
              <a:avLst/>
            </a:prstGeom>
            <a:noFill/>
          </p:spPr>
          <p:txBody>
            <a:bodyPr wrap="none" rtlCol="0">
              <a:spAutoFit/>
            </a:bodyPr>
            <a:lstStyle/>
            <a:p>
              <a:pPr algn="l"/>
              <a:r>
                <a:rPr lang="en-US" sz="1800" b="1" dirty="0"/>
                <a:t>05/12/23</a:t>
              </a:r>
              <a:endParaRPr lang="en-US" dirty="0"/>
            </a:p>
          </p:txBody>
        </p:sp>
        <p:sp>
          <p:nvSpPr>
            <p:cNvPr id="37" name="TextBox 36">
              <a:extLst>
                <a:ext uri="{FF2B5EF4-FFF2-40B4-BE49-F238E27FC236}">
                  <a16:creationId xmlns:a16="http://schemas.microsoft.com/office/drawing/2014/main" id="{C3FDFDBA-D2A4-BE60-A09B-CD1BB2C1FB0A}"/>
                </a:ext>
                <a:ext uri="{C183D7F6-B498-43B3-948B-1728B52AA6E4}">
                  <adec:decorative xmlns:adec="http://schemas.microsoft.com/office/drawing/2017/decorative" val="0"/>
                </a:ext>
              </a:extLst>
            </p:cNvPr>
            <p:cNvSpPr txBox="1"/>
            <p:nvPr/>
          </p:nvSpPr>
          <p:spPr>
            <a:xfrm>
              <a:off x="7514864" y="1444551"/>
              <a:ext cx="1572225" cy="338554"/>
            </a:xfrm>
            <a:prstGeom prst="rect">
              <a:avLst/>
            </a:prstGeom>
            <a:noFill/>
          </p:spPr>
          <p:txBody>
            <a:bodyPr wrap="square" rtlCol="0">
              <a:spAutoFit/>
            </a:bodyPr>
            <a:lstStyle/>
            <a:p>
              <a:r>
                <a:rPr lang="en-US" sz="1600" dirty="0"/>
                <a:t>Happy Pediatrics</a:t>
              </a:r>
            </a:p>
          </p:txBody>
        </p:sp>
        <p:sp>
          <p:nvSpPr>
            <p:cNvPr id="48" name="TextBox 47">
              <a:extLst>
                <a:ext uri="{FF2B5EF4-FFF2-40B4-BE49-F238E27FC236}">
                  <a16:creationId xmlns:a16="http://schemas.microsoft.com/office/drawing/2014/main" id="{88B26E8E-64B3-E1CD-B2E9-2034D0BE97FC}"/>
                </a:ext>
                <a:ext uri="{C183D7F6-B498-43B3-948B-1728B52AA6E4}">
                  <adec:decorative xmlns:adec="http://schemas.microsoft.com/office/drawing/2017/decorative" val="0"/>
                </a:ext>
              </a:extLst>
            </p:cNvPr>
            <p:cNvSpPr txBox="1"/>
            <p:nvPr/>
          </p:nvSpPr>
          <p:spPr>
            <a:xfrm>
              <a:off x="6096908" y="1804371"/>
              <a:ext cx="1085554" cy="369332"/>
            </a:xfrm>
            <a:prstGeom prst="rect">
              <a:avLst/>
            </a:prstGeom>
            <a:noFill/>
          </p:spPr>
          <p:txBody>
            <a:bodyPr wrap="none" rtlCol="0">
              <a:spAutoFit/>
            </a:bodyPr>
            <a:lstStyle/>
            <a:p>
              <a:pPr algn="l"/>
              <a:r>
                <a:rPr lang="en-US" sz="1800" b="1" dirty="0"/>
                <a:t>07/14/23</a:t>
              </a:r>
              <a:endParaRPr lang="en-US" dirty="0"/>
            </a:p>
          </p:txBody>
        </p:sp>
        <p:sp>
          <p:nvSpPr>
            <p:cNvPr id="49" name="TextBox 48">
              <a:extLst>
                <a:ext uri="{FF2B5EF4-FFF2-40B4-BE49-F238E27FC236}">
                  <a16:creationId xmlns:a16="http://schemas.microsoft.com/office/drawing/2014/main" id="{C1E05215-CEDC-7965-73AF-6803C036B814}"/>
                </a:ext>
                <a:ext uri="{C183D7F6-B498-43B3-948B-1728B52AA6E4}">
                  <adec:decorative xmlns:adec="http://schemas.microsoft.com/office/drawing/2017/decorative" val="0"/>
                </a:ext>
              </a:extLst>
            </p:cNvPr>
            <p:cNvSpPr txBox="1"/>
            <p:nvPr/>
          </p:nvSpPr>
          <p:spPr>
            <a:xfrm>
              <a:off x="7522669" y="1811357"/>
              <a:ext cx="1572225" cy="338554"/>
            </a:xfrm>
            <a:prstGeom prst="rect">
              <a:avLst/>
            </a:prstGeom>
            <a:noFill/>
          </p:spPr>
          <p:txBody>
            <a:bodyPr wrap="square" rtlCol="0">
              <a:spAutoFit/>
            </a:bodyPr>
            <a:lstStyle/>
            <a:p>
              <a:r>
                <a:rPr lang="en-US" sz="1600" dirty="0"/>
                <a:t>Happy Pediatrics</a:t>
              </a:r>
            </a:p>
          </p:txBody>
        </p:sp>
        <p:sp>
          <p:nvSpPr>
            <p:cNvPr id="41" name="TextBox 40">
              <a:extLst>
                <a:ext uri="{FF2B5EF4-FFF2-40B4-BE49-F238E27FC236}">
                  <a16:creationId xmlns:a16="http://schemas.microsoft.com/office/drawing/2014/main" id="{10CFD3B3-FB55-D835-7E24-3D635CB63E2B}"/>
                </a:ext>
                <a:ext uri="{C183D7F6-B498-43B3-948B-1728B52AA6E4}">
                  <adec:decorative xmlns:adec="http://schemas.microsoft.com/office/drawing/2017/decorative" val="0"/>
                </a:ext>
              </a:extLst>
            </p:cNvPr>
            <p:cNvSpPr txBox="1"/>
            <p:nvPr/>
          </p:nvSpPr>
          <p:spPr>
            <a:xfrm>
              <a:off x="6091819" y="2541842"/>
              <a:ext cx="1085554" cy="369332"/>
            </a:xfrm>
            <a:prstGeom prst="rect">
              <a:avLst/>
            </a:prstGeom>
            <a:noFill/>
          </p:spPr>
          <p:txBody>
            <a:bodyPr wrap="none" rtlCol="0">
              <a:spAutoFit/>
            </a:bodyPr>
            <a:lstStyle/>
            <a:p>
              <a:pPr algn="l"/>
              <a:r>
                <a:rPr lang="en-US" b="1" dirty="0"/>
                <a:t>03/14/23</a:t>
              </a:r>
              <a:endParaRPr lang="en-US" dirty="0"/>
            </a:p>
          </p:txBody>
        </p:sp>
        <p:sp>
          <p:nvSpPr>
            <p:cNvPr id="42" name="TextBox 41">
              <a:extLst>
                <a:ext uri="{FF2B5EF4-FFF2-40B4-BE49-F238E27FC236}">
                  <a16:creationId xmlns:a16="http://schemas.microsoft.com/office/drawing/2014/main" id="{85B49852-E40D-58C2-2B95-2286FADA3E7D}"/>
                </a:ext>
                <a:ext uri="{C183D7F6-B498-43B3-948B-1728B52AA6E4}">
                  <adec:decorative xmlns:adec="http://schemas.microsoft.com/office/drawing/2017/decorative" val="0"/>
                </a:ext>
              </a:extLst>
            </p:cNvPr>
            <p:cNvSpPr txBox="1"/>
            <p:nvPr/>
          </p:nvSpPr>
          <p:spPr>
            <a:xfrm>
              <a:off x="7506218" y="2541085"/>
              <a:ext cx="1572225" cy="338554"/>
            </a:xfrm>
            <a:prstGeom prst="rect">
              <a:avLst/>
            </a:prstGeom>
            <a:noFill/>
          </p:spPr>
          <p:txBody>
            <a:bodyPr wrap="square" rtlCol="0">
              <a:spAutoFit/>
            </a:bodyPr>
            <a:lstStyle/>
            <a:p>
              <a:r>
                <a:rPr lang="en-US" sz="1600" dirty="0"/>
                <a:t>Happy Pediatrics</a:t>
              </a:r>
            </a:p>
          </p:txBody>
        </p:sp>
        <p:sp>
          <p:nvSpPr>
            <p:cNvPr id="46" name="TextBox 45">
              <a:extLst>
                <a:ext uri="{FF2B5EF4-FFF2-40B4-BE49-F238E27FC236}">
                  <a16:creationId xmlns:a16="http://schemas.microsoft.com/office/drawing/2014/main" id="{5F579448-E133-6658-CD82-AA12166A8600}"/>
                </a:ext>
                <a:ext uri="{C183D7F6-B498-43B3-948B-1728B52AA6E4}">
                  <adec:decorative xmlns:adec="http://schemas.microsoft.com/office/drawing/2017/decorative" val="0"/>
                </a:ext>
              </a:extLst>
            </p:cNvPr>
            <p:cNvSpPr txBox="1"/>
            <p:nvPr/>
          </p:nvSpPr>
          <p:spPr>
            <a:xfrm>
              <a:off x="6091861" y="2913691"/>
              <a:ext cx="1085554" cy="369332"/>
            </a:xfrm>
            <a:prstGeom prst="rect">
              <a:avLst/>
            </a:prstGeom>
            <a:noFill/>
          </p:spPr>
          <p:txBody>
            <a:bodyPr wrap="none" rtlCol="0">
              <a:spAutoFit/>
            </a:bodyPr>
            <a:lstStyle/>
            <a:p>
              <a:pPr algn="l"/>
              <a:r>
                <a:rPr lang="en-US" sz="1800" b="1" dirty="0"/>
                <a:t>05/12/23</a:t>
              </a:r>
              <a:endParaRPr lang="en-US" dirty="0"/>
            </a:p>
          </p:txBody>
        </p:sp>
        <p:sp>
          <p:nvSpPr>
            <p:cNvPr id="47" name="TextBox 46">
              <a:extLst>
                <a:ext uri="{FF2B5EF4-FFF2-40B4-BE49-F238E27FC236}">
                  <a16:creationId xmlns:a16="http://schemas.microsoft.com/office/drawing/2014/main" id="{F5780555-238A-1BBB-450D-2E909BB187C9}"/>
                </a:ext>
                <a:ext uri="{C183D7F6-B498-43B3-948B-1728B52AA6E4}">
                  <adec:decorative xmlns:adec="http://schemas.microsoft.com/office/drawing/2017/decorative" val="0"/>
                </a:ext>
              </a:extLst>
            </p:cNvPr>
            <p:cNvSpPr txBox="1"/>
            <p:nvPr/>
          </p:nvSpPr>
          <p:spPr>
            <a:xfrm>
              <a:off x="7522669" y="2934817"/>
              <a:ext cx="1572225" cy="338554"/>
            </a:xfrm>
            <a:prstGeom prst="rect">
              <a:avLst/>
            </a:prstGeom>
            <a:noFill/>
          </p:spPr>
          <p:txBody>
            <a:bodyPr wrap="square" rtlCol="0">
              <a:spAutoFit/>
            </a:bodyPr>
            <a:lstStyle/>
            <a:p>
              <a:r>
                <a:rPr lang="en-US" sz="1600"/>
                <a:t>Happy Pediatrics</a:t>
              </a:r>
            </a:p>
          </p:txBody>
        </p:sp>
        <p:sp>
          <p:nvSpPr>
            <p:cNvPr id="23" name="TextBox 22">
              <a:extLst>
                <a:ext uri="{FF2B5EF4-FFF2-40B4-BE49-F238E27FC236}">
                  <a16:creationId xmlns:a16="http://schemas.microsoft.com/office/drawing/2014/main" id="{DB906888-7C34-7791-9DDD-A59ECDBD3F2E}"/>
                </a:ext>
                <a:ext uri="{C183D7F6-B498-43B3-948B-1728B52AA6E4}">
                  <adec:decorative xmlns:adec="http://schemas.microsoft.com/office/drawing/2017/decorative" val="0"/>
                </a:ext>
              </a:extLst>
            </p:cNvPr>
            <p:cNvSpPr txBox="1"/>
            <p:nvPr/>
          </p:nvSpPr>
          <p:spPr>
            <a:xfrm>
              <a:off x="6096908" y="3351452"/>
              <a:ext cx="1085554" cy="369332"/>
            </a:xfrm>
            <a:prstGeom prst="rect">
              <a:avLst/>
            </a:prstGeom>
            <a:noFill/>
          </p:spPr>
          <p:txBody>
            <a:bodyPr wrap="none" rtlCol="0">
              <a:spAutoFit/>
            </a:bodyPr>
            <a:lstStyle/>
            <a:p>
              <a:pPr algn="l"/>
              <a:r>
                <a:rPr lang="en-US" sz="1800" b="1" dirty="0"/>
                <a:t>07/14/23</a:t>
              </a:r>
              <a:endParaRPr lang="en-US" dirty="0"/>
            </a:p>
          </p:txBody>
        </p:sp>
        <p:sp>
          <p:nvSpPr>
            <p:cNvPr id="29" name="TextBox 28">
              <a:extLst>
                <a:ext uri="{FF2B5EF4-FFF2-40B4-BE49-F238E27FC236}">
                  <a16:creationId xmlns:a16="http://schemas.microsoft.com/office/drawing/2014/main" id="{FA4BAADC-2C86-8037-B527-DC2E4EDC7119}"/>
                </a:ext>
                <a:ext uri="{C183D7F6-B498-43B3-948B-1728B52AA6E4}">
                  <adec:decorative xmlns:adec="http://schemas.microsoft.com/office/drawing/2017/decorative" val="0"/>
                </a:ext>
              </a:extLst>
            </p:cNvPr>
            <p:cNvSpPr txBox="1"/>
            <p:nvPr/>
          </p:nvSpPr>
          <p:spPr>
            <a:xfrm>
              <a:off x="7527716" y="3372578"/>
              <a:ext cx="1572225" cy="338554"/>
            </a:xfrm>
            <a:prstGeom prst="rect">
              <a:avLst/>
            </a:prstGeom>
            <a:noFill/>
          </p:spPr>
          <p:txBody>
            <a:bodyPr wrap="square" rtlCol="0">
              <a:spAutoFit/>
            </a:bodyPr>
            <a:lstStyle/>
            <a:p>
              <a:r>
                <a:rPr lang="en-US" sz="1600" dirty="0"/>
                <a:t>Happy Pediatrics</a:t>
              </a:r>
            </a:p>
          </p:txBody>
        </p:sp>
      </p:grpSp>
      <p:sp>
        <p:nvSpPr>
          <p:cNvPr id="98" name="TextBox 97">
            <a:extLst>
              <a:ext uri="{FF2B5EF4-FFF2-40B4-BE49-F238E27FC236}">
                <a16:creationId xmlns:a16="http://schemas.microsoft.com/office/drawing/2014/main" id="{564EE91C-5864-7024-2F89-444F06FB480F}"/>
              </a:ext>
            </a:extLst>
          </p:cNvPr>
          <p:cNvSpPr txBox="1"/>
          <p:nvPr/>
        </p:nvSpPr>
        <p:spPr>
          <a:xfrm>
            <a:off x="1935126" y="8006845"/>
            <a:ext cx="6513958" cy="276999"/>
          </a:xfrm>
          <a:prstGeom prst="rect">
            <a:avLst/>
          </a:prstGeom>
          <a:noFill/>
        </p:spPr>
        <p:txBody>
          <a:bodyPr wrap="square" rtlCol="0">
            <a:spAutoFit/>
          </a:bodyPr>
          <a:lstStyle/>
          <a:p>
            <a:pPr algn="ctr"/>
            <a:r>
              <a:rPr lang="en-US" sz="1200" dirty="0"/>
              <a:t>Instructors: See the notes section for more information.</a:t>
            </a:r>
          </a:p>
        </p:txBody>
      </p:sp>
    </p:spTree>
    <p:extLst>
      <p:ext uri="{BB962C8B-B14F-4D97-AF65-F5344CB8AC3E}">
        <p14:creationId xmlns:p14="http://schemas.microsoft.com/office/powerpoint/2010/main" val="3062353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05DA-CE94-0F8A-6F03-FB965BD4F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511BF-86DA-2DF5-B178-2C5D6AF40EE9}"/>
              </a:ext>
            </a:extLst>
          </p:cNvPr>
          <p:cNvSpPr>
            <a:spLocks noGrp="1"/>
          </p:cNvSpPr>
          <p:nvPr>
            <p:ph type="title"/>
          </p:nvPr>
        </p:nvSpPr>
        <p:spPr>
          <a:xfrm>
            <a:off x="691515" y="413811"/>
            <a:ext cx="8675370" cy="723614"/>
          </a:xfrm>
        </p:spPr>
        <p:txBody>
          <a:bodyPr anchor="t">
            <a:normAutofit/>
          </a:bodyPr>
          <a:lstStyle/>
          <a:p>
            <a:r>
              <a:rPr lang="en-US" dirty="0"/>
              <a:t>Student 6: Check Requirements</a:t>
            </a:r>
          </a:p>
        </p:txBody>
      </p:sp>
      <p:grpSp>
        <p:nvGrpSpPr>
          <p:cNvPr id="7" name="Group 6">
            <a:extLst>
              <a:ext uri="{FF2B5EF4-FFF2-40B4-BE49-F238E27FC236}">
                <a16:creationId xmlns:a16="http://schemas.microsoft.com/office/drawing/2014/main" id="{31A2D461-0698-1EB7-B5B6-35EE18512B04}"/>
              </a:ext>
              <a:ext uri="{C183D7F6-B498-43B3-948B-1728B52AA6E4}">
                <adec:decorative xmlns:adec="http://schemas.microsoft.com/office/drawing/2017/decorative" val="1"/>
              </a:ext>
            </a:extLst>
          </p:cNvPr>
          <p:cNvGrpSpPr/>
          <p:nvPr/>
        </p:nvGrpSpPr>
        <p:grpSpPr>
          <a:xfrm>
            <a:off x="228229" y="1417109"/>
            <a:ext cx="9562206" cy="4930527"/>
            <a:chOff x="228229" y="1417109"/>
            <a:chExt cx="9562206" cy="4930527"/>
          </a:xfrm>
        </p:grpSpPr>
        <p:pic>
          <p:nvPicPr>
            <p:cNvPr id="31" name="Picture 30" descr="Vaccine section of Blue Card to file in dates that each dose was given.">
              <a:extLst>
                <a:ext uri="{FF2B5EF4-FFF2-40B4-BE49-F238E27FC236}">
                  <a16:creationId xmlns:a16="http://schemas.microsoft.com/office/drawing/2014/main" id="{0700ABDB-DB73-E8B5-043F-F0ADD2D7EBFF}"/>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sp>
          <p:nvSpPr>
            <p:cNvPr id="5" name="Text Placeholder 8">
              <a:extLst>
                <a:ext uri="{FF2B5EF4-FFF2-40B4-BE49-F238E27FC236}">
                  <a16:creationId xmlns:a16="http://schemas.microsoft.com/office/drawing/2014/main" id="{84DA2CE1-F3E2-CA8C-A72E-EC9E95EC3D59}"/>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03/14/23</a:t>
              </a:r>
            </a:p>
          </p:txBody>
        </p:sp>
        <p:sp>
          <p:nvSpPr>
            <p:cNvPr id="6" name="Text Placeholder 8">
              <a:extLst>
                <a:ext uri="{FF2B5EF4-FFF2-40B4-BE49-F238E27FC236}">
                  <a16:creationId xmlns:a16="http://schemas.microsoft.com/office/drawing/2014/main" id="{41A807B3-F5E0-5E4E-1A5B-A71EDF200A87}"/>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05/12/23</a:t>
              </a:r>
            </a:p>
            <a:p>
              <a:pPr algn="ctr"/>
              <a:endParaRPr lang="en-US" sz="2200" b="1" dirty="0"/>
            </a:p>
          </p:txBody>
        </p:sp>
        <p:sp>
          <p:nvSpPr>
            <p:cNvPr id="36" name="Text Placeholder 8">
              <a:extLst>
                <a:ext uri="{FF2B5EF4-FFF2-40B4-BE49-F238E27FC236}">
                  <a16:creationId xmlns:a16="http://schemas.microsoft.com/office/drawing/2014/main" id="{857535D5-9FBD-EFB6-5BBA-C2852632CF80}"/>
                </a:ext>
              </a:extLst>
            </p:cNvPr>
            <p:cNvSpPr txBox="1">
              <a:spLocks/>
            </p:cNvSpPr>
            <p:nvPr/>
          </p:nvSpPr>
          <p:spPr>
            <a:xfrm>
              <a:off x="5900381" y="219675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07/14/23</a:t>
              </a:r>
            </a:p>
            <a:p>
              <a:pPr algn="ctr"/>
              <a:endParaRPr lang="en-US" sz="2200" b="1" dirty="0"/>
            </a:p>
          </p:txBody>
        </p:sp>
        <p:sp>
          <p:nvSpPr>
            <p:cNvPr id="9" name="Text Placeholder 8">
              <a:extLst>
                <a:ext uri="{FF2B5EF4-FFF2-40B4-BE49-F238E27FC236}">
                  <a16:creationId xmlns:a16="http://schemas.microsoft.com/office/drawing/2014/main" id="{2FA41373-F62A-1788-9816-7A21795BCE63}"/>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03/14/23</a:t>
              </a:r>
            </a:p>
          </p:txBody>
        </p:sp>
        <p:sp>
          <p:nvSpPr>
            <p:cNvPr id="10" name="Text Placeholder 8">
              <a:extLst>
                <a:ext uri="{FF2B5EF4-FFF2-40B4-BE49-F238E27FC236}">
                  <a16:creationId xmlns:a16="http://schemas.microsoft.com/office/drawing/2014/main" id="{800767CF-8734-A28F-4914-180DDC2AA269}"/>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05/12/23</a:t>
              </a:r>
            </a:p>
          </p:txBody>
        </p:sp>
        <p:sp>
          <p:nvSpPr>
            <p:cNvPr id="37" name="Text Placeholder 8">
              <a:extLst>
                <a:ext uri="{FF2B5EF4-FFF2-40B4-BE49-F238E27FC236}">
                  <a16:creationId xmlns:a16="http://schemas.microsoft.com/office/drawing/2014/main" id="{FA82F015-42CF-8530-5807-10E87DD08074}"/>
                </a:ext>
              </a:extLst>
            </p:cNvPr>
            <p:cNvSpPr txBox="1">
              <a:spLocks/>
            </p:cNvSpPr>
            <p:nvPr/>
          </p:nvSpPr>
          <p:spPr>
            <a:xfrm>
              <a:off x="5886093" y="294118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07/14/23</a:t>
              </a:r>
            </a:p>
          </p:txBody>
        </p:sp>
        <p:sp>
          <p:nvSpPr>
            <p:cNvPr id="26" name="Rounded Rectangle 25">
              <a:extLst>
                <a:ext uri="{FF2B5EF4-FFF2-40B4-BE49-F238E27FC236}">
                  <a16:creationId xmlns:a16="http://schemas.microsoft.com/office/drawing/2014/main" id="{2ABC15F0-18B2-B1BB-57C3-CCCD51A5CF28}"/>
                </a:ext>
                <a:ext uri="{C183D7F6-B498-43B3-948B-1728B52AA6E4}">
                  <adec:decorative xmlns:adec="http://schemas.microsoft.com/office/drawing/2017/decorative" val="1"/>
                </a:ext>
              </a:extLst>
            </p:cNvPr>
            <p:cNvSpPr/>
            <p:nvPr/>
          </p:nvSpPr>
          <p:spPr>
            <a:xfrm>
              <a:off x="7203363" y="2789703"/>
              <a:ext cx="1314421" cy="79713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Rounded Rectangle 44">
              <a:extLst>
                <a:ext uri="{FF2B5EF4-FFF2-40B4-BE49-F238E27FC236}">
                  <a16:creationId xmlns:a16="http://schemas.microsoft.com/office/drawing/2014/main" id="{919F2754-6462-070F-DF0A-A18265769D31}"/>
                </a:ext>
                <a:ext uri="{C183D7F6-B498-43B3-948B-1728B52AA6E4}">
                  <adec:decorative xmlns:adec="http://schemas.microsoft.com/office/drawing/2017/decorative" val="1"/>
                </a:ext>
              </a:extLst>
            </p:cNvPr>
            <p:cNvSpPr/>
            <p:nvPr/>
          </p:nvSpPr>
          <p:spPr>
            <a:xfrm>
              <a:off x="3269797" y="3600854"/>
              <a:ext cx="1314421" cy="722996"/>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12FF2CFF-7361-2A2F-3FF0-CC6417F6C503}"/>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03/14/23</a:t>
              </a:r>
            </a:p>
          </p:txBody>
        </p:sp>
        <p:sp>
          <p:nvSpPr>
            <p:cNvPr id="18" name="Text Placeholder 8">
              <a:extLst>
                <a:ext uri="{FF2B5EF4-FFF2-40B4-BE49-F238E27FC236}">
                  <a16:creationId xmlns:a16="http://schemas.microsoft.com/office/drawing/2014/main" id="{C4B215E0-7F05-14BE-5F9C-0049AFF88D3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05/12/23</a:t>
              </a:r>
            </a:p>
          </p:txBody>
        </p:sp>
        <p:sp>
          <p:nvSpPr>
            <p:cNvPr id="19" name="Text Placeholder 8">
              <a:extLst>
                <a:ext uri="{FF2B5EF4-FFF2-40B4-BE49-F238E27FC236}">
                  <a16:creationId xmlns:a16="http://schemas.microsoft.com/office/drawing/2014/main" id="{A7FF63E8-B370-5A0E-0A55-E4E12D92AA24}"/>
                </a:ext>
              </a:extLst>
            </p:cNvPr>
            <p:cNvSpPr txBox="1">
              <a:spLocks/>
            </p:cNvSpPr>
            <p:nvPr/>
          </p:nvSpPr>
          <p:spPr>
            <a:xfrm>
              <a:off x="5922393" y="4323850"/>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07/14/23</a:t>
              </a:r>
            </a:p>
          </p:txBody>
        </p:sp>
        <p:sp>
          <p:nvSpPr>
            <p:cNvPr id="49" name="Rounded Rectangle 48">
              <a:extLst>
                <a:ext uri="{FF2B5EF4-FFF2-40B4-BE49-F238E27FC236}">
                  <a16:creationId xmlns:a16="http://schemas.microsoft.com/office/drawing/2014/main" id="{A5F87F98-BA02-5D05-CCAB-9C769C04E2D0}"/>
                </a:ext>
                <a:ext uri="{C183D7F6-B498-43B3-948B-1728B52AA6E4}">
                  <adec:decorative xmlns:adec="http://schemas.microsoft.com/office/drawing/2017/decorative" val="1"/>
                </a:ext>
              </a:extLst>
            </p:cNvPr>
            <p:cNvSpPr/>
            <p:nvPr/>
          </p:nvSpPr>
          <p:spPr>
            <a:xfrm>
              <a:off x="7217198" y="4270622"/>
              <a:ext cx="1314421" cy="458586"/>
            </a:xfrm>
            <a:prstGeom prst="roundRect">
              <a:avLst>
                <a:gd name="adj" fmla="val 30699"/>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1" name="Text Placeholder 8">
              <a:extLst>
                <a:ext uri="{FF2B5EF4-FFF2-40B4-BE49-F238E27FC236}">
                  <a16:creationId xmlns:a16="http://schemas.microsoft.com/office/drawing/2014/main" id="{7A39E680-1E22-E427-DFFA-F7ED207966AA}"/>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01/11/23</a:t>
              </a:r>
            </a:p>
          </p:txBody>
        </p:sp>
        <p:sp>
          <p:nvSpPr>
            <p:cNvPr id="22" name="Text Placeholder 8">
              <a:extLst>
                <a:ext uri="{FF2B5EF4-FFF2-40B4-BE49-F238E27FC236}">
                  <a16:creationId xmlns:a16="http://schemas.microsoft.com/office/drawing/2014/main" id="{46DD6A5C-938A-D629-3EF6-03DCB2C12C39}"/>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03/14/23</a:t>
              </a:r>
            </a:p>
            <a:p>
              <a:pPr algn="ctr"/>
              <a:endParaRPr lang="en-US" sz="2200" b="1" dirty="0"/>
            </a:p>
          </p:txBody>
        </p:sp>
        <p:sp>
          <p:nvSpPr>
            <p:cNvPr id="23" name="Text Placeholder 8">
              <a:extLst>
                <a:ext uri="{FF2B5EF4-FFF2-40B4-BE49-F238E27FC236}">
                  <a16:creationId xmlns:a16="http://schemas.microsoft.com/office/drawing/2014/main" id="{979807C9-E2C4-2690-848E-9D873D2B7278}"/>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07/14/23</a:t>
              </a:r>
            </a:p>
          </p:txBody>
        </p:sp>
        <p:sp>
          <p:nvSpPr>
            <p:cNvPr id="46" name="Rounded Rectangle 45">
              <a:extLst>
                <a:ext uri="{FF2B5EF4-FFF2-40B4-BE49-F238E27FC236}">
                  <a16:creationId xmlns:a16="http://schemas.microsoft.com/office/drawing/2014/main" id="{7B8541A6-F8DD-BFCC-DDED-065264BA29D4}"/>
                </a:ext>
                <a:ext uri="{C183D7F6-B498-43B3-948B-1728B52AA6E4}">
                  <adec:decorative xmlns:adec="http://schemas.microsoft.com/office/drawing/2017/decorative" val="1"/>
                </a:ext>
              </a:extLst>
            </p:cNvPr>
            <p:cNvSpPr/>
            <p:nvPr/>
          </p:nvSpPr>
          <p:spPr>
            <a:xfrm>
              <a:off x="3248215" y="5126830"/>
              <a:ext cx="1314421" cy="458586"/>
            </a:xfrm>
            <a:prstGeom prst="roundRect">
              <a:avLst>
                <a:gd name="adj" fmla="val 30699"/>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1F87B05D-2301-AB14-71D9-10C91EC030B2}"/>
              </a:ext>
            </a:extLst>
          </p:cNvPr>
          <p:cNvSpPr>
            <a:spLocks noGrp="1"/>
          </p:cNvSpPr>
          <p:nvPr>
            <p:ph type="body" sz="quarter" idx="13"/>
          </p:nvPr>
        </p:nvSpPr>
        <p:spPr>
          <a:xfrm>
            <a:off x="691516" y="6634975"/>
            <a:ext cx="8675370" cy="568890"/>
          </a:xfrm>
        </p:spPr>
        <p:txBody>
          <a:bodyPr>
            <a:noAutofit/>
          </a:bodyPr>
          <a:lstStyle/>
          <a:p>
            <a:r>
              <a:rPr lang="en-US" sz="1800" dirty="0"/>
              <a:t>Missing DTaP #4, MMR, Hib, and varicella</a:t>
            </a:r>
          </a:p>
        </p:txBody>
      </p:sp>
      <p:sp>
        <p:nvSpPr>
          <p:cNvPr id="2" name="Slide Number Placeholder 1">
            <a:extLst>
              <a:ext uri="{FF2B5EF4-FFF2-40B4-BE49-F238E27FC236}">
                <a16:creationId xmlns:a16="http://schemas.microsoft.com/office/drawing/2014/main" id="{631CF846-BC4E-FA78-1830-B366C414E05B}"/>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51</a:t>
            </a:fld>
            <a:endParaRPr lang="en-US"/>
          </a:p>
        </p:txBody>
      </p:sp>
      <p:sp>
        <p:nvSpPr>
          <p:cNvPr id="4" name="TextBox 3">
            <a:extLst>
              <a:ext uri="{FF2B5EF4-FFF2-40B4-BE49-F238E27FC236}">
                <a16:creationId xmlns:a16="http://schemas.microsoft.com/office/drawing/2014/main" id="{61FABAAE-7586-13A1-93C3-ABCE1BA0572C}"/>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65629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61EE-FD73-FF0F-4650-4AF42E2A5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E9CF0-50F3-A22D-0269-E2CF74A2328C}"/>
              </a:ext>
            </a:extLst>
          </p:cNvPr>
          <p:cNvSpPr>
            <a:spLocks noGrp="1"/>
          </p:cNvSpPr>
          <p:nvPr>
            <p:ph type="title"/>
          </p:nvPr>
        </p:nvSpPr>
        <p:spPr/>
        <p:txBody>
          <a:bodyPr/>
          <a:lstStyle/>
          <a:p>
            <a:r>
              <a:rPr lang="en-US" dirty="0"/>
              <a:t>Student 6: Check Due Date</a:t>
            </a:r>
            <a:endParaRPr lang="en-US" sz="3000" b="0" dirty="0"/>
          </a:p>
        </p:txBody>
      </p:sp>
      <p:grpSp>
        <p:nvGrpSpPr>
          <p:cNvPr id="10" name="Group 9" descr="Polio #2 date and arrow showing 12 months until the deadline.">
            <a:extLst>
              <a:ext uri="{FF2B5EF4-FFF2-40B4-BE49-F238E27FC236}">
                <a16:creationId xmlns:a16="http://schemas.microsoft.com/office/drawing/2014/main" id="{158362F8-1A16-1C06-6B40-FED886A4684F}"/>
              </a:ext>
            </a:extLst>
          </p:cNvPr>
          <p:cNvGrpSpPr/>
          <p:nvPr/>
        </p:nvGrpSpPr>
        <p:grpSpPr>
          <a:xfrm>
            <a:off x="1223093" y="4160569"/>
            <a:ext cx="4098108" cy="1243701"/>
            <a:chOff x="639050" y="3532030"/>
            <a:chExt cx="4098108" cy="1243701"/>
          </a:xfrm>
        </p:grpSpPr>
        <p:sp>
          <p:nvSpPr>
            <p:cNvPr id="28" name="Rectangle 27">
              <a:extLst>
                <a:ext uri="{FF2B5EF4-FFF2-40B4-BE49-F238E27FC236}">
                  <a16:creationId xmlns:a16="http://schemas.microsoft.com/office/drawing/2014/main" id="{BD243BB0-66F4-7636-8445-59A5898BB3AB}"/>
                </a:ext>
              </a:extLst>
            </p:cNvPr>
            <p:cNvSpPr/>
            <p:nvPr/>
          </p:nvSpPr>
          <p:spPr>
            <a:xfrm>
              <a:off x="639050" y="3532030"/>
              <a:ext cx="1928631" cy="114272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D1B71BC3-3171-E76A-A1A6-5334444E3D2C}"/>
                </a:ext>
              </a:extLst>
            </p:cNvPr>
            <p:cNvSpPr txBox="1">
              <a:spLocks/>
            </p:cNvSpPr>
            <p:nvPr/>
          </p:nvSpPr>
          <p:spPr>
            <a:xfrm>
              <a:off x="769768" y="3573937"/>
              <a:ext cx="1345920" cy="120179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dirty="0"/>
                <a:t>DTaP #3</a:t>
              </a:r>
              <a:br>
                <a:rPr lang="en-US" sz="2200" b="1" dirty="0"/>
              </a:br>
              <a:r>
                <a:rPr lang="en-US" sz="2200" b="1" dirty="0"/>
                <a:t>7/14/23</a:t>
              </a:r>
              <a:endParaRPr lang="en-US" dirty="0"/>
            </a:p>
            <a:p>
              <a:pPr>
                <a:lnSpc>
                  <a:spcPct val="154134"/>
                </a:lnSpc>
              </a:pPr>
              <a:endParaRPr lang="en-US" sz="2200" b="1" dirty="0">
                <a:cs typeface="Calibri" panose="020F0502020204030204"/>
              </a:endParaRPr>
            </a:p>
          </p:txBody>
        </p:sp>
        <p:sp>
          <p:nvSpPr>
            <p:cNvPr id="14" name="Right Arrow 13">
              <a:extLst>
                <a:ext uri="{FF2B5EF4-FFF2-40B4-BE49-F238E27FC236}">
                  <a16:creationId xmlns:a16="http://schemas.microsoft.com/office/drawing/2014/main" id="{757EC38A-171E-2B73-27E5-EF934AD4B12C}"/>
                </a:ext>
              </a:extLst>
            </p:cNvPr>
            <p:cNvSpPr/>
            <p:nvPr/>
          </p:nvSpPr>
          <p:spPr>
            <a:xfrm>
              <a:off x="2563973" y="4061515"/>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C2980D57-324A-66A8-C05F-64BB477174A0}"/>
                </a:ext>
              </a:extLst>
            </p:cNvPr>
            <p:cNvSpPr txBox="1">
              <a:spLocks/>
            </p:cNvSpPr>
            <p:nvPr/>
          </p:nvSpPr>
          <p:spPr>
            <a:xfrm>
              <a:off x="2789033" y="4162851"/>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dirty="0">
                  <a:solidFill>
                    <a:schemeClr val="bg1"/>
                  </a:solidFill>
                </a:rPr>
                <a:t>12 months</a:t>
              </a:r>
            </a:p>
          </p:txBody>
        </p:sp>
      </p:grpSp>
      <p:grpSp>
        <p:nvGrpSpPr>
          <p:cNvPr id="16" name="Group 15" descr="Yellow post-it with deadline for DTaP #4, MMR#2, Varicella #2.">
            <a:extLst>
              <a:ext uri="{FF2B5EF4-FFF2-40B4-BE49-F238E27FC236}">
                <a16:creationId xmlns:a16="http://schemas.microsoft.com/office/drawing/2014/main" id="{3DA309D9-972F-CA2A-9770-5AE42BDB8C8B}"/>
              </a:ext>
            </a:extLst>
          </p:cNvPr>
          <p:cNvGrpSpPr/>
          <p:nvPr/>
        </p:nvGrpSpPr>
        <p:grpSpPr>
          <a:xfrm>
            <a:off x="5385464" y="3693672"/>
            <a:ext cx="3319125" cy="3219246"/>
            <a:chOff x="3224055" y="3887007"/>
            <a:chExt cx="3319125" cy="3471582"/>
          </a:xfrm>
        </p:grpSpPr>
        <p:sp>
          <p:nvSpPr>
            <p:cNvPr id="11" name="Rectangle 10">
              <a:extLst>
                <a:ext uri="{FF2B5EF4-FFF2-40B4-BE49-F238E27FC236}">
                  <a16:creationId xmlns:a16="http://schemas.microsoft.com/office/drawing/2014/main" id="{CE51A07A-5A67-DA4C-47BA-97DFEAEDF2FD}"/>
                </a:ext>
              </a:extLst>
            </p:cNvPr>
            <p:cNvSpPr/>
            <p:nvPr/>
          </p:nvSpPr>
          <p:spPr>
            <a:xfrm>
              <a:off x="3224055" y="3887007"/>
              <a:ext cx="3319125" cy="3471582"/>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descr="Post-it with deadline and follow-up dates">
              <a:extLst>
                <a:ext uri="{FF2B5EF4-FFF2-40B4-BE49-F238E27FC236}">
                  <a16:creationId xmlns:a16="http://schemas.microsoft.com/office/drawing/2014/main" id="{15D2449D-D33B-7F55-F85B-BCFB67507A80}"/>
                </a:ext>
              </a:extLst>
            </p:cNvPr>
            <p:cNvSpPr txBox="1">
              <a:spLocks/>
            </p:cNvSpPr>
            <p:nvPr/>
          </p:nvSpPr>
          <p:spPr>
            <a:xfrm>
              <a:off x="3502564" y="3969351"/>
              <a:ext cx="2921659" cy="294115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64410"/>
                </a:lnSpc>
                <a:spcBef>
                  <a:spcPts val="0"/>
                </a:spcBef>
              </a:pPr>
              <a:r>
                <a:rPr lang="en-US" sz="2200" b="1" u="sng" dirty="0"/>
                <a:t>Deadline</a:t>
              </a:r>
              <a:endParaRPr lang="en-US" dirty="0"/>
            </a:p>
            <a:p>
              <a:pPr>
                <a:lnSpc>
                  <a:spcPct val="100000"/>
                </a:lnSpc>
                <a:spcBef>
                  <a:spcPts val="0"/>
                </a:spcBef>
              </a:pPr>
              <a:r>
                <a:rPr lang="en-US" sz="2400" dirty="0"/>
                <a:t>DTaP #4: </a:t>
              </a:r>
              <a:br>
                <a:rPr lang="en-US" sz="2400" dirty="0"/>
              </a:br>
              <a:r>
                <a:rPr lang="en-US" sz="2400" b="1" dirty="0"/>
                <a:t>8/14/24</a:t>
              </a:r>
              <a:endParaRPr lang="en-US" sz="2400" b="1" dirty="0">
                <a:cs typeface="Calibri" panose="020F0502020204030204"/>
              </a:endParaRPr>
            </a:p>
          </p:txBody>
        </p:sp>
        <p:sp>
          <p:nvSpPr>
            <p:cNvPr id="9" name="TextBox 8">
              <a:extLst>
                <a:ext uri="{FF2B5EF4-FFF2-40B4-BE49-F238E27FC236}">
                  <a16:creationId xmlns:a16="http://schemas.microsoft.com/office/drawing/2014/main" id="{E3886212-C125-1DBA-6473-600509F090EC}"/>
                </a:ext>
              </a:extLst>
            </p:cNvPr>
            <p:cNvSpPr txBox="1"/>
            <p:nvPr/>
          </p:nvSpPr>
          <p:spPr>
            <a:xfrm>
              <a:off x="3275868" y="5825035"/>
              <a:ext cx="3211013" cy="553998"/>
            </a:xfrm>
            <a:prstGeom prst="rect">
              <a:avLst/>
            </a:prstGeom>
            <a:noFill/>
          </p:spPr>
          <p:txBody>
            <a:bodyPr wrap="square" rtlCol="0">
              <a:spAutoFit/>
            </a:bodyPr>
            <a:lstStyle/>
            <a:p>
              <a:pPr algn="ctr"/>
              <a:r>
                <a:rPr lang="en-US" sz="3000" b="1" dirty="0">
                  <a:solidFill>
                    <a:srgbClr val="C00000"/>
                  </a:solidFill>
                </a:rPr>
                <a:t>OVERDUE</a:t>
              </a:r>
            </a:p>
          </p:txBody>
        </p:sp>
      </p:grpSp>
      <p:sp>
        <p:nvSpPr>
          <p:cNvPr id="4" name="Slide Number Placeholder 3">
            <a:extLst>
              <a:ext uri="{FF2B5EF4-FFF2-40B4-BE49-F238E27FC236}">
                <a16:creationId xmlns:a16="http://schemas.microsoft.com/office/drawing/2014/main" id="{A26EE07E-6C3D-D140-7113-0025C24396E4}"/>
              </a:ext>
            </a:extLst>
          </p:cNvPr>
          <p:cNvSpPr>
            <a:spLocks noGrp="1"/>
          </p:cNvSpPr>
          <p:nvPr>
            <p:ph type="sldNum" sz="quarter" idx="12"/>
          </p:nvPr>
        </p:nvSpPr>
        <p:spPr/>
        <p:txBody>
          <a:bodyPr/>
          <a:lstStyle/>
          <a:p>
            <a:fld id="{13D703BF-151A-0D40-8508-CABBAD09F9A9}" type="slidenum">
              <a:rPr lang="en-US" smtClean="0"/>
              <a:pPr/>
              <a:t>52</a:t>
            </a:fld>
            <a:endParaRPr lang="en-US"/>
          </a:p>
        </p:txBody>
      </p:sp>
      <p:sp>
        <p:nvSpPr>
          <p:cNvPr id="18" name="TextBox 17">
            <a:extLst>
              <a:ext uri="{FF2B5EF4-FFF2-40B4-BE49-F238E27FC236}">
                <a16:creationId xmlns:a16="http://schemas.microsoft.com/office/drawing/2014/main" id="{6AE30944-40D1-607C-7D51-71CEE8677F1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pic>
        <p:nvPicPr>
          <p:cNvPr id="24" name="Picture 23">
            <a:extLst>
              <a:ext uri="{FF2B5EF4-FFF2-40B4-BE49-F238E27FC236}">
                <a16:creationId xmlns:a16="http://schemas.microsoft.com/office/drawing/2014/main" id="{9F6696A1-3AAE-C17B-0DAC-A6A17EC5F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010" y="1455057"/>
            <a:ext cx="8935155" cy="1605409"/>
          </a:xfrm>
          <a:prstGeom prst="rect">
            <a:avLst/>
          </a:prstGeom>
        </p:spPr>
      </p:pic>
      <p:sp>
        <p:nvSpPr>
          <p:cNvPr id="25" name="Rounded Rectangle 24">
            <a:extLst>
              <a:ext uri="{FF2B5EF4-FFF2-40B4-BE49-F238E27FC236}">
                <a16:creationId xmlns:a16="http://schemas.microsoft.com/office/drawing/2014/main" id="{ECEA244F-1A79-31CB-FD65-87A7247D3BCF}"/>
              </a:ext>
              <a:ext uri="{C183D7F6-B498-43B3-948B-1728B52AA6E4}">
                <adec:decorative xmlns:adec="http://schemas.microsoft.com/office/drawing/2017/decorative" val="1"/>
              </a:ext>
            </a:extLst>
          </p:cNvPr>
          <p:cNvSpPr/>
          <p:nvPr/>
        </p:nvSpPr>
        <p:spPr>
          <a:xfrm>
            <a:off x="6326999" y="2703442"/>
            <a:ext cx="2515734" cy="3127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a:extLst>
              <a:ext uri="{FF2B5EF4-FFF2-40B4-BE49-F238E27FC236}">
                <a16:creationId xmlns:a16="http://schemas.microsoft.com/office/drawing/2014/main" id="{71B1163A-E92B-76E5-BDD6-9DF81D17F7F5}"/>
              </a:ext>
              <a:ext uri="{C183D7F6-B498-43B3-948B-1728B52AA6E4}">
                <adec:decorative xmlns:adec="http://schemas.microsoft.com/office/drawing/2017/decorative" val="1"/>
              </a:ext>
            </a:extLst>
          </p:cNvPr>
          <p:cNvSpPr/>
          <p:nvPr/>
        </p:nvSpPr>
        <p:spPr>
          <a:xfrm>
            <a:off x="834886" y="2710727"/>
            <a:ext cx="1404731" cy="31272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758461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C554-B5C6-A1DB-FD6E-C56D139CD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05415F-0ADF-C72E-33C5-A2C5BC6C99F2}"/>
              </a:ext>
            </a:extLst>
          </p:cNvPr>
          <p:cNvSpPr>
            <a:spLocks noGrp="1"/>
          </p:cNvSpPr>
          <p:nvPr>
            <p:ph type="title"/>
          </p:nvPr>
        </p:nvSpPr>
        <p:spPr/>
        <p:txBody>
          <a:bodyPr anchor="t">
            <a:normAutofit/>
          </a:bodyPr>
          <a:lstStyle/>
          <a:p>
            <a:r>
              <a:rPr lang="en-US"/>
              <a:t>Missing Doses Overdue: Don’t Admit</a:t>
            </a:r>
          </a:p>
        </p:txBody>
      </p:sp>
      <p:sp>
        <p:nvSpPr>
          <p:cNvPr id="51" name="Oval 50" descr="red circle with x">
            <a:extLst>
              <a:ext uri="{FF2B5EF4-FFF2-40B4-BE49-F238E27FC236}">
                <a16:creationId xmlns:a16="http://schemas.microsoft.com/office/drawing/2014/main" id="{878F7B7A-1F82-6C06-9A09-66CD6DFAAF20}"/>
              </a:ext>
            </a:extLst>
          </p:cNvPr>
          <p:cNvSpPr/>
          <p:nvPr/>
        </p:nvSpPr>
        <p:spPr>
          <a:xfrm>
            <a:off x="9307981" y="413811"/>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X</a:t>
            </a:r>
          </a:p>
        </p:txBody>
      </p:sp>
      <p:grpSp>
        <p:nvGrpSpPr>
          <p:cNvPr id="7" name="Group 6">
            <a:extLst>
              <a:ext uri="{FF2B5EF4-FFF2-40B4-BE49-F238E27FC236}">
                <a16:creationId xmlns:a16="http://schemas.microsoft.com/office/drawing/2014/main" id="{4FF31A4C-4A05-5584-5004-D05354BFD9F7}"/>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E369A973-F80E-7404-716B-C9FFC9FFE140}"/>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2" name="Group 11" descr="Student information section, including Pupil Name, Statewide Student Identifier, Birthdate, name of parent/guardian, gender, ethnicity, and race.">
              <a:extLst>
                <a:ext uri="{FF2B5EF4-FFF2-40B4-BE49-F238E27FC236}">
                  <a16:creationId xmlns:a16="http://schemas.microsoft.com/office/drawing/2014/main" id="{D0B2F5DF-CD23-A1D1-C2FB-D3E38DF003A1}"/>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686F2C4D-6377-EF25-B60F-951A21875C19}"/>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Student</a:t>
                </a:r>
              </a:p>
            </p:txBody>
          </p:sp>
          <p:sp>
            <p:nvSpPr>
              <p:cNvPr id="32" name="Text Placeholder 8">
                <a:extLst>
                  <a:ext uri="{FF2B5EF4-FFF2-40B4-BE49-F238E27FC236}">
                    <a16:creationId xmlns:a16="http://schemas.microsoft.com/office/drawing/2014/main" id="{F970B621-BC4F-F58F-58DF-2E676AA676B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660B729-5821-3D2E-2C00-84DE98258F4B}"/>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Parent</a:t>
                </a:r>
              </a:p>
            </p:txBody>
          </p:sp>
          <p:sp>
            <p:nvSpPr>
              <p:cNvPr id="37" name="Text Placeholder 8">
                <a:extLst>
                  <a:ext uri="{FF2B5EF4-FFF2-40B4-BE49-F238E27FC236}">
                    <a16:creationId xmlns:a16="http://schemas.microsoft.com/office/drawing/2014/main" id="{674D0FF0-7826-0126-C914-D6F14CDD551C}"/>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01/11/2023</a:t>
                </a:r>
                <a:endParaRPr lang="en-US" dirty="0"/>
              </a:p>
            </p:txBody>
          </p:sp>
          <p:sp>
            <p:nvSpPr>
              <p:cNvPr id="38" name="Text Placeholder 8">
                <a:extLst>
                  <a:ext uri="{FF2B5EF4-FFF2-40B4-BE49-F238E27FC236}">
                    <a16:creationId xmlns:a16="http://schemas.microsoft.com/office/drawing/2014/main" id="{A51A0CE7-1A1D-6BB5-74DA-4CE81E37752E}"/>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799F6D57-30FA-3ECC-308E-1034BE36C9A4}"/>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B2843D12-D671-D001-B7A4-E271F91E6493}"/>
                  </a:ext>
                </a:extLst>
              </p:cNvPr>
              <p:cNvSpPr txBox="1"/>
              <p:nvPr/>
            </p:nvSpPr>
            <p:spPr>
              <a:xfrm>
                <a:off x="7353977" y="1825185"/>
                <a:ext cx="338482" cy="338554"/>
              </a:xfrm>
              <a:prstGeom prst="rect">
                <a:avLst/>
              </a:prstGeom>
              <a:noFill/>
            </p:spPr>
            <p:txBody>
              <a:bodyPr wrap="square" rtlCol="0">
                <a:spAutoFit/>
              </a:bodyPr>
              <a:lstStyle/>
              <a:p>
                <a:pPr algn="l"/>
                <a:r>
                  <a:rPr lang="en-US" sz="1600" dirty="0"/>
                  <a:t>X</a:t>
                </a:r>
              </a:p>
            </p:txBody>
          </p:sp>
        </p:grpSp>
        <p:sp>
          <p:nvSpPr>
            <p:cNvPr id="5" name="Text Placeholder 8">
              <a:extLst>
                <a:ext uri="{FF2B5EF4-FFF2-40B4-BE49-F238E27FC236}">
                  <a16:creationId xmlns:a16="http://schemas.microsoft.com/office/drawing/2014/main" id="{E3726B95-294F-31F6-3892-2DE99072EF31}"/>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6" name="Text Placeholder 8">
              <a:extLst>
                <a:ext uri="{FF2B5EF4-FFF2-40B4-BE49-F238E27FC236}">
                  <a16:creationId xmlns:a16="http://schemas.microsoft.com/office/drawing/2014/main" id="{2F51CDD9-C678-4705-EDFF-2937866C0675}"/>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45" name="Text Placeholder 8">
              <a:extLst>
                <a:ext uri="{FF2B5EF4-FFF2-40B4-BE49-F238E27FC236}">
                  <a16:creationId xmlns:a16="http://schemas.microsoft.com/office/drawing/2014/main" id="{C6E3D0B9-932E-A562-865F-310D72BBDBF3}"/>
                </a:ext>
              </a:extLst>
            </p:cNvPr>
            <p:cNvSpPr txBox="1">
              <a:spLocks/>
            </p:cNvSpPr>
            <p:nvPr/>
          </p:nvSpPr>
          <p:spPr>
            <a:xfrm>
              <a:off x="4055753" y="2767364"/>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9" name="Text Placeholder 8">
              <a:extLst>
                <a:ext uri="{FF2B5EF4-FFF2-40B4-BE49-F238E27FC236}">
                  <a16:creationId xmlns:a16="http://schemas.microsoft.com/office/drawing/2014/main" id="{E9D508E6-A4AF-2796-1FC4-A026B4BB4BF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10" name="Text Placeholder 8">
              <a:extLst>
                <a:ext uri="{FF2B5EF4-FFF2-40B4-BE49-F238E27FC236}">
                  <a16:creationId xmlns:a16="http://schemas.microsoft.com/office/drawing/2014/main" id="{149BBB9E-7263-6056-D7E6-8E6052C8FC4A}"/>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49" name="Text Placeholder 8">
              <a:extLst>
                <a:ext uri="{FF2B5EF4-FFF2-40B4-BE49-F238E27FC236}">
                  <a16:creationId xmlns:a16="http://schemas.microsoft.com/office/drawing/2014/main" id="{49446A41-9B71-84E1-8C17-014F50E04397}"/>
                </a:ext>
              </a:extLst>
            </p:cNvPr>
            <p:cNvSpPr txBox="1">
              <a:spLocks/>
            </p:cNvSpPr>
            <p:nvPr/>
          </p:nvSpPr>
          <p:spPr>
            <a:xfrm>
              <a:off x="4083088" y="3288133"/>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39" name="Rounded Rectangle 38">
              <a:extLst>
                <a:ext uri="{FF2B5EF4-FFF2-40B4-BE49-F238E27FC236}">
                  <a16:creationId xmlns:a16="http://schemas.microsoft.com/office/drawing/2014/main" id="{2417B2C7-8529-45DF-1805-A023FD97CD63}"/>
                </a:ext>
                <a:ext uri="{C183D7F6-B498-43B3-948B-1728B52AA6E4}">
                  <adec:decorative xmlns:adec="http://schemas.microsoft.com/office/drawing/2017/decorative" val="1"/>
                </a:ext>
              </a:extLst>
            </p:cNvPr>
            <p:cNvSpPr/>
            <p:nvPr/>
          </p:nvSpPr>
          <p:spPr>
            <a:xfrm>
              <a:off x="4981078" y="3177972"/>
              <a:ext cx="881726" cy="55791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ounded Rectangle 27">
              <a:extLst>
                <a:ext uri="{FF2B5EF4-FFF2-40B4-BE49-F238E27FC236}">
                  <a16:creationId xmlns:a16="http://schemas.microsoft.com/office/drawing/2014/main" id="{222E45E6-1896-17D7-C28B-DB96F411EF32}"/>
                </a:ext>
                <a:ext uri="{C183D7F6-B498-43B3-948B-1728B52AA6E4}">
                  <adec:decorative xmlns:adec="http://schemas.microsoft.com/office/drawing/2017/decorative" val="1"/>
                </a:ext>
              </a:extLst>
            </p:cNvPr>
            <p:cNvSpPr/>
            <p:nvPr/>
          </p:nvSpPr>
          <p:spPr>
            <a:xfrm>
              <a:off x="2286286" y="3723625"/>
              <a:ext cx="881726" cy="46523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5308CB3-9FE6-46E3-6405-6FCAC394AE9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18" name="Text Placeholder 8">
              <a:extLst>
                <a:ext uri="{FF2B5EF4-FFF2-40B4-BE49-F238E27FC236}">
                  <a16:creationId xmlns:a16="http://schemas.microsoft.com/office/drawing/2014/main" id="{3B97D9DC-F442-231D-D64C-05A901E879AE}"/>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19" name="Text Placeholder 8">
              <a:extLst>
                <a:ext uri="{FF2B5EF4-FFF2-40B4-BE49-F238E27FC236}">
                  <a16:creationId xmlns:a16="http://schemas.microsoft.com/office/drawing/2014/main" id="{B2B284E7-0609-A637-7466-703FD9E83517}"/>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21" name="Text Placeholder 8">
              <a:extLst>
                <a:ext uri="{FF2B5EF4-FFF2-40B4-BE49-F238E27FC236}">
                  <a16:creationId xmlns:a16="http://schemas.microsoft.com/office/drawing/2014/main" id="{B7F41BD5-D0A5-0D9B-82EE-D704A14168C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01/11/23</a:t>
              </a:r>
            </a:p>
          </p:txBody>
        </p:sp>
        <p:sp>
          <p:nvSpPr>
            <p:cNvPr id="22" name="Text Placeholder 8">
              <a:extLst>
                <a:ext uri="{FF2B5EF4-FFF2-40B4-BE49-F238E27FC236}">
                  <a16:creationId xmlns:a16="http://schemas.microsoft.com/office/drawing/2014/main" id="{44C94887-2F3B-B6AC-C009-2E530F7CE462}"/>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23" name="Text Placeholder 8">
              <a:extLst>
                <a:ext uri="{FF2B5EF4-FFF2-40B4-BE49-F238E27FC236}">
                  <a16:creationId xmlns:a16="http://schemas.microsoft.com/office/drawing/2014/main" id="{38F1612D-5287-F8A9-1E54-754C6A9F06CB}"/>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35" name="Rounded Rectangle 34">
              <a:extLst>
                <a:ext uri="{FF2B5EF4-FFF2-40B4-BE49-F238E27FC236}">
                  <a16:creationId xmlns:a16="http://schemas.microsoft.com/office/drawing/2014/main" id="{04A398C2-B79D-36C3-B9BB-99B80B4641C3}"/>
                </a:ext>
                <a:ext uri="{C183D7F6-B498-43B3-948B-1728B52AA6E4}">
                  <adec:decorative xmlns:adec="http://schemas.microsoft.com/office/drawing/2017/decorative" val="1"/>
                </a:ext>
              </a:extLst>
            </p:cNvPr>
            <p:cNvSpPr/>
            <p:nvPr/>
          </p:nvSpPr>
          <p:spPr>
            <a:xfrm>
              <a:off x="2314304" y="4761155"/>
              <a:ext cx="881726" cy="3100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descr="Highlight on Status of Requirements TK/K-12 row.">
              <a:extLst>
                <a:ext uri="{FF2B5EF4-FFF2-40B4-BE49-F238E27FC236}">
                  <a16:creationId xmlns:a16="http://schemas.microsoft.com/office/drawing/2014/main" id="{649DF33E-679A-A49F-921F-3B776208F69B}"/>
                </a:ext>
                <a:ext uri="{C183D7F6-B498-43B3-948B-1728B52AA6E4}">
                  <adec:decorative xmlns:adec="http://schemas.microsoft.com/office/drawing/2017/decorative" val="0"/>
                </a:ext>
              </a:extLst>
            </p:cNvPr>
            <p:cNvSpPr/>
            <p:nvPr/>
          </p:nvSpPr>
          <p:spPr>
            <a:xfrm>
              <a:off x="315948" y="6223620"/>
              <a:ext cx="9448034" cy="413808"/>
            </a:xfrm>
            <a:prstGeom prst="roundRect">
              <a:avLst/>
            </a:prstGeom>
            <a:solidFill>
              <a:schemeClr val="accent2">
                <a:lumMod val="20000"/>
                <a:lumOff val="80000"/>
                <a:alpha val="33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27" name="Group 26" descr="Includes staff initials, and missing doses are overdue is selected">
              <a:extLst>
                <a:ext uri="{FF2B5EF4-FFF2-40B4-BE49-F238E27FC236}">
                  <a16:creationId xmlns:a16="http://schemas.microsoft.com/office/drawing/2014/main" id="{2697CC67-A41A-7721-626D-A57C0936C726}"/>
                </a:ext>
              </a:extLst>
            </p:cNvPr>
            <p:cNvGrpSpPr/>
            <p:nvPr/>
          </p:nvGrpSpPr>
          <p:grpSpPr>
            <a:xfrm>
              <a:off x="2128008" y="6206541"/>
              <a:ext cx="4495041" cy="430887"/>
              <a:chOff x="2128008" y="6604106"/>
              <a:chExt cx="4495041" cy="430887"/>
            </a:xfrm>
          </p:grpSpPr>
          <p:sp>
            <p:nvSpPr>
              <p:cNvPr id="40" name="Text Placeholder 8">
                <a:extLst>
                  <a:ext uri="{FF2B5EF4-FFF2-40B4-BE49-F238E27FC236}">
                    <a16:creationId xmlns:a16="http://schemas.microsoft.com/office/drawing/2014/main" id="{049EB36E-5B77-7194-F634-FA679A9E1317}"/>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AP</a:t>
                </a:r>
              </a:p>
            </p:txBody>
          </p:sp>
          <p:sp>
            <p:nvSpPr>
              <p:cNvPr id="2" name="TextBox 1">
                <a:extLst>
                  <a:ext uri="{FF2B5EF4-FFF2-40B4-BE49-F238E27FC236}">
                    <a16:creationId xmlns:a16="http://schemas.microsoft.com/office/drawing/2014/main" id="{74C37DBF-D99D-542D-8D56-78C651B1DB66}"/>
                  </a:ext>
                </a:extLst>
              </p:cNvPr>
              <p:cNvSpPr txBox="1"/>
              <p:nvPr/>
            </p:nvSpPr>
            <p:spPr>
              <a:xfrm>
                <a:off x="6284567" y="6604106"/>
                <a:ext cx="338482" cy="430887"/>
              </a:xfrm>
              <a:prstGeom prst="rect">
                <a:avLst/>
              </a:prstGeom>
              <a:noFill/>
            </p:spPr>
            <p:txBody>
              <a:bodyPr wrap="square" rtlCol="0">
                <a:spAutoFit/>
              </a:bodyPr>
              <a:lstStyle/>
              <a:p>
                <a:pPr algn="l"/>
                <a:r>
                  <a:rPr lang="en-US" sz="2200" b="1" dirty="0"/>
                  <a:t>X</a:t>
                </a:r>
              </a:p>
            </p:txBody>
          </p:sp>
        </p:grpSp>
      </p:grpSp>
      <p:sp>
        <p:nvSpPr>
          <p:cNvPr id="4" name="TextBox 3">
            <a:extLst>
              <a:ext uri="{FF2B5EF4-FFF2-40B4-BE49-F238E27FC236}">
                <a16:creationId xmlns:a16="http://schemas.microsoft.com/office/drawing/2014/main" id="{D5959B48-6F5F-8367-04FF-C30502629A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6070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C554-B5C6-A1DB-FD6E-C56D139CD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05415F-0ADF-C72E-33C5-A2C5BC6C99F2}"/>
              </a:ext>
            </a:extLst>
          </p:cNvPr>
          <p:cNvSpPr>
            <a:spLocks noGrp="1"/>
          </p:cNvSpPr>
          <p:nvPr>
            <p:ph type="title"/>
          </p:nvPr>
        </p:nvSpPr>
        <p:spPr/>
        <p:txBody>
          <a:bodyPr anchor="t">
            <a:normAutofit fontScale="90000"/>
          </a:bodyPr>
          <a:lstStyle/>
          <a:p>
            <a:r>
              <a:rPr lang="en-US" dirty="0"/>
              <a:t>Receive Overdue Doses - Unconditional</a:t>
            </a:r>
          </a:p>
        </p:txBody>
      </p:sp>
      <p:grpSp>
        <p:nvGrpSpPr>
          <p:cNvPr id="46" name="Group 45">
            <a:extLst>
              <a:ext uri="{FF2B5EF4-FFF2-40B4-BE49-F238E27FC236}">
                <a16:creationId xmlns:a16="http://schemas.microsoft.com/office/drawing/2014/main" id="{D90241BA-8CEC-BCA2-EFA3-C16BBAC66CF2}"/>
              </a:ext>
              <a:ext uri="{C183D7F6-B498-43B3-948B-1728B52AA6E4}">
                <adec:decorative xmlns:adec="http://schemas.microsoft.com/office/drawing/2017/decorative" val="1"/>
              </a:ext>
            </a:extLst>
          </p:cNvPr>
          <p:cNvGrpSpPr/>
          <p:nvPr/>
        </p:nvGrpSpPr>
        <p:grpSpPr>
          <a:xfrm>
            <a:off x="246895" y="1232600"/>
            <a:ext cx="9582905" cy="6285800"/>
            <a:chOff x="246895" y="1232600"/>
            <a:chExt cx="9582905" cy="6285800"/>
          </a:xfrm>
        </p:grpSpPr>
        <p:pic>
          <p:nvPicPr>
            <p:cNvPr id="31" name="Picture 30" descr="Vaccine section of Blue Card to file in dates that each dose was given.">
              <a:extLst>
                <a:ext uri="{FF2B5EF4-FFF2-40B4-BE49-F238E27FC236}">
                  <a16:creationId xmlns:a16="http://schemas.microsoft.com/office/drawing/2014/main" id="{E369A973-F80E-7404-716B-C9FFC9FFE140}"/>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2" name="Group 11" descr="Student information section, including Pupil Name, Statewide Student Identifier, Birthdate, name of parent/guardian, gender, ethnicity, and race.">
              <a:extLst>
                <a:ext uri="{FF2B5EF4-FFF2-40B4-BE49-F238E27FC236}">
                  <a16:creationId xmlns:a16="http://schemas.microsoft.com/office/drawing/2014/main" id="{D0B2F5DF-CD23-A1D1-C2FB-D3E38DF003A1}"/>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686F2C4D-6377-EF25-B60F-951A21875C19}"/>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Student</a:t>
                </a:r>
              </a:p>
            </p:txBody>
          </p:sp>
          <p:sp>
            <p:nvSpPr>
              <p:cNvPr id="32" name="Text Placeholder 8">
                <a:extLst>
                  <a:ext uri="{FF2B5EF4-FFF2-40B4-BE49-F238E27FC236}">
                    <a16:creationId xmlns:a16="http://schemas.microsoft.com/office/drawing/2014/main" id="{F970B621-BC4F-F58F-58DF-2E676AA676B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660B729-5821-3D2E-2C00-84DE98258F4B}"/>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Six, Parent</a:t>
                </a:r>
              </a:p>
            </p:txBody>
          </p:sp>
          <p:sp>
            <p:nvSpPr>
              <p:cNvPr id="37" name="Text Placeholder 8">
                <a:extLst>
                  <a:ext uri="{FF2B5EF4-FFF2-40B4-BE49-F238E27FC236}">
                    <a16:creationId xmlns:a16="http://schemas.microsoft.com/office/drawing/2014/main" id="{674D0FF0-7826-0126-C914-D6F14CDD551C}"/>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dirty="0"/>
                  <a:t>01/11/2023</a:t>
                </a:r>
                <a:endParaRPr lang="en-US" dirty="0"/>
              </a:p>
            </p:txBody>
          </p:sp>
          <p:sp>
            <p:nvSpPr>
              <p:cNvPr id="38" name="Text Placeholder 8">
                <a:extLst>
                  <a:ext uri="{FF2B5EF4-FFF2-40B4-BE49-F238E27FC236}">
                    <a16:creationId xmlns:a16="http://schemas.microsoft.com/office/drawing/2014/main" id="{A51A0CE7-1A1D-6BB5-74DA-4CE81E37752E}"/>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dirty="0"/>
                  <a:t>Female</a:t>
                </a:r>
              </a:p>
            </p:txBody>
          </p:sp>
          <p:sp>
            <p:nvSpPr>
              <p:cNvPr id="43" name="TextBox 42">
                <a:extLst>
                  <a:ext uri="{FF2B5EF4-FFF2-40B4-BE49-F238E27FC236}">
                    <a16:creationId xmlns:a16="http://schemas.microsoft.com/office/drawing/2014/main" id="{799F6D57-30FA-3ECC-308E-1034BE36C9A4}"/>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B2843D12-D671-D001-B7A4-E271F91E6493}"/>
                  </a:ext>
                </a:extLst>
              </p:cNvPr>
              <p:cNvSpPr txBox="1"/>
              <p:nvPr/>
            </p:nvSpPr>
            <p:spPr>
              <a:xfrm>
                <a:off x="7353977" y="1825185"/>
                <a:ext cx="338482" cy="338554"/>
              </a:xfrm>
              <a:prstGeom prst="rect">
                <a:avLst/>
              </a:prstGeom>
              <a:noFill/>
            </p:spPr>
            <p:txBody>
              <a:bodyPr wrap="square" rtlCol="0">
                <a:spAutoFit/>
              </a:bodyPr>
              <a:lstStyle/>
              <a:p>
                <a:pPr algn="l"/>
                <a:r>
                  <a:rPr lang="en-US" sz="1600" dirty="0"/>
                  <a:t>X</a:t>
                </a:r>
              </a:p>
            </p:txBody>
          </p:sp>
        </p:grpSp>
        <p:sp>
          <p:nvSpPr>
            <p:cNvPr id="5" name="Text Placeholder 8">
              <a:extLst>
                <a:ext uri="{FF2B5EF4-FFF2-40B4-BE49-F238E27FC236}">
                  <a16:creationId xmlns:a16="http://schemas.microsoft.com/office/drawing/2014/main" id="{E3726B95-294F-31F6-3892-2DE99072EF31}"/>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6" name="Text Placeholder 8">
              <a:extLst>
                <a:ext uri="{FF2B5EF4-FFF2-40B4-BE49-F238E27FC236}">
                  <a16:creationId xmlns:a16="http://schemas.microsoft.com/office/drawing/2014/main" id="{2F51CDD9-C678-4705-EDFF-2937866C0675}"/>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45" name="Text Placeholder 8">
              <a:extLst>
                <a:ext uri="{FF2B5EF4-FFF2-40B4-BE49-F238E27FC236}">
                  <a16:creationId xmlns:a16="http://schemas.microsoft.com/office/drawing/2014/main" id="{C6E3D0B9-932E-A562-865F-310D72BBDBF3}"/>
                </a:ext>
              </a:extLst>
            </p:cNvPr>
            <p:cNvSpPr txBox="1">
              <a:spLocks/>
            </p:cNvSpPr>
            <p:nvPr/>
          </p:nvSpPr>
          <p:spPr>
            <a:xfrm>
              <a:off x="4055753" y="2767364"/>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9" name="Text Placeholder 8">
              <a:extLst>
                <a:ext uri="{FF2B5EF4-FFF2-40B4-BE49-F238E27FC236}">
                  <a16:creationId xmlns:a16="http://schemas.microsoft.com/office/drawing/2014/main" id="{E9D508E6-A4AF-2796-1FC4-A026B4BB4BF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10" name="Text Placeholder 8">
              <a:extLst>
                <a:ext uri="{FF2B5EF4-FFF2-40B4-BE49-F238E27FC236}">
                  <a16:creationId xmlns:a16="http://schemas.microsoft.com/office/drawing/2014/main" id="{149BBB9E-7263-6056-D7E6-8E6052C8FC4A}"/>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49" name="Text Placeholder 8">
              <a:extLst>
                <a:ext uri="{FF2B5EF4-FFF2-40B4-BE49-F238E27FC236}">
                  <a16:creationId xmlns:a16="http://schemas.microsoft.com/office/drawing/2014/main" id="{49446A41-9B71-84E1-8C17-014F50E04397}"/>
                </a:ext>
              </a:extLst>
            </p:cNvPr>
            <p:cNvSpPr txBox="1">
              <a:spLocks/>
            </p:cNvSpPr>
            <p:nvPr/>
          </p:nvSpPr>
          <p:spPr>
            <a:xfrm>
              <a:off x="4083088" y="3288133"/>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7" name="Text Placeholder 8">
              <a:extLst>
                <a:ext uri="{FF2B5EF4-FFF2-40B4-BE49-F238E27FC236}">
                  <a16:creationId xmlns:a16="http://schemas.microsoft.com/office/drawing/2014/main" id="{28E273B7-B1A5-8781-D216-779D727D412F}"/>
                </a:ext>
              </a:extLst>
            </p:cNvPr>
            <p:cNvSpPr txBox="1">
              <a:spLocks/>
            </p:cNvSpPr>
            <p:nvPr/>
          </p:nvSpPr>
          <p:spPr>
            <a:xfrm>
              <a:off x="4979207" y="3295062"/>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08/16/24</a:t>
              </a:r>
            </a:p>
          </p:txBody>
        </p:sp>
        <p:sp>
          <p:nvSpPr>
            <p:cNvPr id="39" name="Rounded Rectangle 38">
              <a:extLst>
                <a:ext uri="{FF2B5EF4-FFF2-40B4-BE49-F238E27FC236}">
                  <a16:creationId xmlns:a16="http://schemas.microsoft.com/office/drawing/2014/main" id="{2417B2C7-8529-45DF-1805-A023FD97CD63}"/>
                </a:ext>
                <a:ext uri="{C183D7F6-B498-43B3-948B-1728B52AA6E4}">
                  <adec:decorative xmlns:adec="http://schemas.microsoft.com/office/drawing/2017/decorative" val="1"/>
                </a:ext>
              </a:extLst>
            </p:cNvPr>
            <p:cNvSpPr/>
            <p:nvPr/>
          </p:nvSpPr>
          <p:spPr>
            <a:xfrm>
              <a:off x="4981078" y="3177972"/>
              <a:ext cx="881726" cy="557911"/>
            </a:xfrm>
            <a:prstGeom prst="roundRect">
              <a:avLst/>
            </a:prstGeom>
            <a:solidFill>
              <a:schemeClr val="accent6">
                <a:lumMod val="75000"/>
                <a:alpha val="14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 Placeholder 8">
              <a:extLst>
                <a:ext uri="{FF2B5EF4-FFF2-40B4-BE49-F238E27FC236}">
                  <a16:creationId xmlns:a16="http://schemas.microsoft.com/office/drawing/2014/main" id="{81DD0874-E94F-3BB4-805D-058A7E31B2EB}"/>
                </a:ext>
              </a:extLst>
            </p:cNvPr>
            <p:cNvSpPr txBox="1">
              <a:spLocks/>
            </p:cNvSpPr>
            <p:nvPr/>
          </p:nvSpPr>
          <p:spPr>
            <a:xfrm>
              <a:off x="2250659" y="3789902"/>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08/16/24</a:t>
              </a:r>
            </a:p>
            <a:p>
              <a:pPr algn="ctr">
                <a:spcBef>
                  <a:spcPts val="0"/>
                </a:spcBef>
              </a:pPr>
              <a:r>
                <a:rPr lang="en-US" sz="1400" b="1" dirty="0"/>
                <a:t>19</a:t>
              </a:r>
            </a:p>
          </p:txBody>
        </p:sp>
        <p:sp>
          <p:nvSpPr>
            <p:cNvPr id="28" name="Rounded Rectangle 27">
              <a:extLst>
                <a:ext uri="{FF2B5EF4-FFF2-40B4-BE49-F238E27FC236}">
                  <a16:creationId xmlns:a16="http://schemas.microsoft.com/office/drawing/2014/main" id="{222E45E6-1896-17D7-C28B-DB96F411EF32}"/>
                </a:ext>
                <a:ext uri="{C183D7F6-B498-43B3-948B-1728B52AA6E4}">
                  <adec:decorative xmlns:adec="http://schemas.microsoft.com/office/drawing/2017/decorative" val="1"/>
                </a:ext>
              </a:extLst>
            </p:cNvPr>
            <p:cNvSpPr/>
            <p:nvPr/>
          </p:nvSpPr>
          <p:spPr>
            <a:xfrm>
              <a:off x="2286286" y="3723625"/>
              <a:ext cx="881726" cy="465238"/>
            </a:xfrm>
            <a:prstGeom prst="roundRect">
              <a:avLst/>
            </a:prstGeom>
            <a:solidFill>
              <a:schemeClr val="accent6">
                <a:lumMod val="75000"/>
                <a:alpha val="14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 Placeholder 8">
              <a:extLst>
                <a:ext uri="{FF2B5EF4-FFF2-40B4-BE49-F238E27FC236}">
                  <a16:creationId xmlns:a16="http://schemas.microsoft.com/office/drawing/2014/main" id="{B5308CB3-9FE6-46E3-6405-6FCAC394AE9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18" name="Text Placeholder 8">
              <a:extLst>
                <a:ext uri="{FF2B5EF4-FFF2-40B4-BE49-F238E27FC236}">
                  <a16:creationId xmlns:a16="http://schemas.microsoft.com/office/drawing/2014/main" id="{3B97D9DC-F442-231D-D64C-05A901E879AE}"/>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05/12/23</a:t>
              </a:r>
            </a:p>
          </p:txBody>
        </p:sp>
        <p:sp>
          <p:nvSpPr>
            <p:cNvPr id="19" name="Text Placeholder 8">
              <a:extLst>
                <a:ext uri="{FF2B5EF4-FFF2-40B4-BE49-F238E27FC236}">
                  <a16:creationId xmlns:a16="http://schemas.microsoft.com/office/drawing/2014/main" id="{B2B284E7-0609-A637-7466-703FD9E83517}"/>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14" name="Text Placeholder 8">
              <a:extLst>
                <a:ext uri="{FF2B5EF4-FFF2-40B4-BE49-F238E27FC236}">
                  <a16:creationId xmlns:a16="http://schemas.microsoft.com/office/drawing/2014/main" id="{4BFC697A-16B5-0F35-BE9E-78AE243EDDC1}"/>
                </a:ext>
              </a:extLst>
            </p:cNvPr>
            <p:cNvSpPr txBox="1">
              <a:spLocks/>
            </p:cNvSpPr>
            <p:nvPr/>
          </p:nvSpPr>
          <p:spPr>
            <a:xfrm>
              <a:off x="4939097" y="4211815"/>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08/16/24</a:t>
              </a:r>
            </a:p>
          </p:txBody>
        </p:sp>
        <p:sp>
          <p:nvSpPr>
            <p:cNvPr id="16" name="Rounded Rectangle 15">
              <a:extLst>
                <a:ext uri="{FF2B5EF4-FFF2-40B4-BE49-F238E27FC236}">
                  <a16:creationId xmlns:a16="http://schemas.microsoft.com/office/drawing/2014/main" id="{912346D6-D70A-249F-6B42-ADD95FC01B6B}"/>
                </a:ext>
                <a:ext uri="{C183D7F6-B498-43B3-948B-1728B52AA6E4}">
                  <adec:decorative xmlns:adec="http://schemas.microsoft.com/office/drawing/2017/decorative" val="1"/>
                </a:ext>
              </a:extLst>
            </p:cNvPr>
            <p:cNvSpPr/>
            <p:nvPr/>
          </p:nvSpPr>
          <p:spPr>
            <a:xfrm>
              <a:off x="4979207" y="4190858"/>
              <a:ext cx="881726" cy="310072"/>
            </a:xfrm>
            <a:prstGeom prst="roundRect">
              <a:avLst/>
            </a:prstGeom>
            <a:solidFill>
              <a:schemeClr val="accent6">
                <a:lumMod val="75000"/>
                <a:alpha val="14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 Placeholder 8">
              <a:extLst>
                <a:ext uri="{FF2B5EF4-FFF2-40B4-BE49-F238E27FC236}">
                  <a16:creationId xmlns:a16="http://schemas.microsoft.com/office/drawing/2014/main" id="{B7F41BD5-D0A5-0D9B-82EE-D704A14168C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01/11/23</a:t>
              </a:r>
            </a:p>
          </p:txBody>
        </p:sp>
        <p:sp>
          <p:nvSpPr>
            <p:cNvPr id="22" name="Text Placeholder 8">
              <a:extLst>
                <a:ext uri="{FF2B5EF4-FFF2-40B4-BE49-F238E27FC236}">
                  <a16:creationId xmlns:a16="http://schemas.microsoft.com/office/drawing/2014/main" id="{44C94887-2F3B-B6AC-C009-2E530F7CE462}"/>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03/14/23</a:t>
              </a:r>
            </a:p>
          </p:txBody>
        </p:sp>
        <p:sp>
          <p:nvSpPr>
            <p:cNvPr id="23" name="Text Placeholder 8">
              <a:extLst>
                <a:ext uri="{FF2B5EF4-FFF2-40B4-BE49-F238E27FC236}">
                  <a16:creationId xmlns:a16="http://schemas.microsoft.com/office/drawing/2014/main" id="{38F1612D-5287-F8A9-1E54-754C6A9F06CB}"/>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07/14/23</a:t>
              </a:r>
            </a:p>
          </p:txBody>
        </p:sp>
        <p:sp>
          <p:nvSpPr>
            <p:cNvPr id="11" name="Text Placeholder 8">
              <a:extLst>
                <a:ext uri="{FF2B5EF4-FFF2-40B4-BE49-F238E27FC236}">
                  <a16:creationId xmlns:a16="http://schemas.microsoft.com/office/drawing/2014/main" id="{C410031E-0C4D-1451-D6A9-95CC9B526B59}"/>
                </a:ext>
              </a:extLst>
            </p:cNvPr>
            <p:cNvSpPr txBox="1">
              <a:spLocks/>
            </p:cNvSpPr>
            <p:nvPr/>
          </p:nvSpPr>
          <p:spPr>
            <a:xfrm>
              <a:off x="2314304" y="4798843"/>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08/16/24</a:t>
              </a:r>
            </a:p>
          </p:txBody>
        </p:sp>
        <p:sp>
          <p:nvSpPr>
            <p:cNvPr id="35" name="Rounded Rectangle 34">
              <a:extLst>
                <a:ext uri="{FF2B5EF4-FFF2-40B4-BE49-F238E27FC236}">
                  <a16:creationId xmlns:a16="http://schemas.microsoft.com/office/drawing/2014/main" id="{04A398C2-B79D-36C3-B9BB-99B80B4641C3}"/>
                </a:ext>
                <a:ext uri="{C183D7F6-B498-43B3-948B-1728B52AA6E4}">
                  <adec:decorative xmlns:adec="http://schemas.microsoft.com/office/drawing/2017/decorative" val="1"/>
                </a:ext>
              </a:extLst>
            </p:cNvPr>
            <p:cNvSpPr/>
            <p:nvPr/>
          </p:nvSpPr>
          <p:spPr>
            <a:xfrm>
              <a:off x="2314304" y="4761155"/>
              <a:ext cx="881726" cy="310072"/>
            </a:xfrm>
            <a:prstGeom prst="roundRect">
              <a:avLst/>
            </a:prstGeom>
            <a:solidFill>
              <a:schemeClr val="accent6">
                <a:lumMod val="75000"/>
                <a:alpha val="14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descr="Highlight on Status of Requirements TK/K-12 row.">
              <a:extLst>
                <a:ext uri="{FF2B5EF4-FFF2-40B4-BE49-F238E27FC236}">
                  <a16:creationId xmlns:a16="http://schemas.microsoft.com/office/drawing/2014/main" id="{649DF33E-679A-A49F-921F-3B776208F69B}"/>
                </a:ext>
                <a:ext uri="{C183D7F6-B498-43B3-948B-1728B52AA6E4}">
                  <adec:decorative xmlns:adec="http://schemas.microsoft.com/office/drawing/2017/decorative" val="0"/>
                </a:ext>
              </a:extLst>
            </p:cNvPr>
            <p:cNvSpPr/>
            <p:nvPr/>
          </p:nvSpPr>
          <p:spPr>
            <a:xfrm>
              <a:off x="315948" y="6235026"/>
              <a:ext cx="9448034" cy="366936"/>
            </a:xfrm>
            <a:prstGeom prst="roundRect">
              <a:avLst/>
            </a:prstGeom>
            <a:solidFill>
              <a:schemeClr val="accent6">
                <a:lumMod val="40000"/>
                <a:lumOff val="60000"/>
                <a:alpha val="33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0" name="Text Placeholder 8">
              <a:extLst>
                <a:ext uri="{FF2B5EF4-FFF2-40B4-BE49-F238E27FC236}">
                  <a16:creationId xmlns:a16="http://schemas.microsoft.com/office/drawing/2014/main" id="{049EB36E-5B77-7194-F634-FA679A9E1317}"/>
                </a:ext>
              </a:extLst>
            </p:cNvPr>
            <p:cNvSpPr txBox="1">
              <a:spLocks/>
            </p:cNvSpPr>
            <p:nvPr/>
          </p:nvSpPr>
          <p:spPr>
            <a:xfrm>
              <a:off x="2128008" y="6272013"/>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AP</a:t>
              </a:r>
            </a:p>
          </p:txBody>
        </p:sp>
        <p:sp>
          <p:nvSpPr>
            <p:cNvPr id="41" name="TextBox 40">
              <a:extLst>
                <a:ext uri="{FF2B5EF4-FFF2-40B4-BE49-F238E27FC236}">
                  <a16:creationId xmlns:a16="http://schemas.microsoft.com/office/drawing/2014/main" id="{EE056F3E-71B1-22E3-3976-C54CD9946C6F}"/>
                </a:ext>
              </a:extLst>
            </p:cNvPr>
            <p:cNvSpPr txBox="1"/>
            <p:nvPr/>
          </p:nvSpPr>
          <p:spPr>
            <a:xfrm>
              <a:off x="3224049" y="6188392"/>
              <a:ext cx="338482" cy="430887"/>
            </a:xfrm>
            <a:prstGeom prst="rect">
              <a:avLst/>
            </a:prstGeom>
            <a:noFill/>
          </p:spPr>
          <p:txBody>
            <a:bodyPr wrap="square" rtlCol="0">
              <a:spAutoFit/>
            </a:bodyPr>
            <a:lstStyle/>
            <a:p>
              <a:pPr algn="l"/>
              <a:r>
                <a:rPr lang="en-US" sz="2200" b="1" dirty="0"/>
                <a:t>X</a:t>
              </a:r>
            </a:p>
          </p:txBody>
        </p:sp>
        <p:sp>
          <p:nvSpPr>
            <p:cNvPr id="2" name="TextBox 1">
              <a:extLst>
                <a:ext uri="{FF2B5EF4-FFF2-40B4-BE49-F238E27FC236}">
                  <a16:creationId xmlns:a16="http://schemas.microsoft.com/office/drawing/2014/main" id="{74C37DBF-D99D-542D-8D56-78C651B1DB66}"/>
                </a:ext>
              </a:extLst>
            </p:cNvPr>
            <p:cNvSpPr txBox="1"/>
            <p:nvPr/>
          </p:nvSpPr>
          <p:spPr>
            <a:xfrm>
              <a:off x="6284567" y="6206541"/>
              <a:ext cx="338482" cy="430887"/>
            </a:xfrm>
            <a:prstGeom prst="rect">
              <a:avLst/>
            </a:prstGeom>
            <a:noFill/>
          </p:spPr>
          <p:txBody>
            <a:bodyPr wrap="square" rtlCol="0">
              <a:spAutoFit/>
            </a:bodyPr>
            <a:lstStyle/>
            <a:p>
              <a:pPr algn="l"/>
              <a:r>
                <a:rPr lang="en-US" sz="2200" b="1" dirty="0"/>
                <a:t>X</a:t>
              </a:r>
            </a:p>
          </p:txBody>
        </p:sp>
        <p:cxnSp>
          <p:nvCxnSpPr>
            <p:cNvPr id="33" name="Straight Connector 32" descr="Cross out Missing Doses Are Overdue">
              <a:extLst>
                <a:ext uri="{FF2B5EF4-FFF2-40B4-BE49-F238E27FC236}">
                  <a16:creationId xmlns:a16="http://schemas.microsoft.com/office/drawing/2014/main" id="{E26A246B-FF7B-04D8-FFBF-563A6E27378C}"/>
                </a:ext>
              </a:extLst>
            </p:cNvPr>
            <p:cNvCxnSpPr/>
            <p:nvPr/>
          </p:nvCxnSpPr>
          <p:spPr>
            <a:xfrm>
              <a:off x="6043267" y="6407484"/>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17245486-85BB-659D-F4AC-4A65821DEBB8}"/>
                </a:ext>
              </a:extLst>
            </p:cNvPr>
            <p:cNvSpPr txBox="1">
              <a:spLocks/>
            </p:cNvSpPr>
            <p:nvPr/>
          </p:nvSpPr>
          <p:spPr>
            <a:xfrm>
              <a:off x="8747744" y="6268442"/>
              <a:ext cx="1031861"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08/17/24</a:t>
              </a:r>
            </a:p>
          </p:txBody>
        </p:sp>
      </p:grpSp>
      <p:grpSp>
        <p:nvGrpSpPr>
          <p:cNvPr id="25" name="Group 24" descr="Green circle with check mark">
            <a:extLst>
              <a:ext uri="{FF2B5EF4-FFF2-40B4-BE49-F238E27FC236}">
                <a16:creationId xmlns:a16="http://schemas.microsoft.com/office/drawing/2014/main" id="{26978224-461E-B93C-2F3B-3FD5422F31C6}"/>
              </a:ext>
            </a:extLst>
          </p:cNvPr>
          <p:cNvGrpSpPr/>
          <p:nvPr/>
        </p:nvGrpSpPr>
        <p:grpSpPr>
          <a:xfrm>
            <a:off x="9307981" y="413811"/>
            <a:ext cx="456001" cy="456001"/>
            <a:chOff x="9693231" y="6676638"/>
            <a:chExt cx="312003" cy="312003"/>
          </a:xfrm>
        </p:grpSpPr>
        <p:sp>
          <p:nvSpPr>
            <p:cNvPr id="29" name="Oval 28">
              <a:extLst>
                <a:ext uri="{FF2B5EF4-FFF2-40B4-BE49-F238E27FC236}">
                  <a16:creationId xmlns:a16="http://schemas.microsoft.com/office/drawing/2014/main" id="{7C3805B2-7A32-4051-1029-073B6FDB818C}"/>
                </a:ext>
                <a:ext uri="{C183D7F6-B498-43B3-948B-1728B52AA6E4}">
                  <adec:decorative xmlns:adec="http://schemas.microsoft.com/office/drawing/2017/decorative" val="1"/>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A2BD0B22-3C1B-B5E2-883F-D4023A8F88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9003" y="6732171"/>
              <a:ext cx="207758" cy="207758"/>
            </a:xfrm>
            <a:prstGeom prst="rect">
              <a:avLst/>
            </a:prstGeom>
          </p:spPr>
        </p:pic>
      </p:grpSp>
      <p:sp>
        <p:nvSpPr>
          <p:cNvPr id="4" name="TextBox 3">
            <a:extLst>
              <a:ext uri="{FF2B5EF4-FFF2-40B4-BE49-F238E27FC236}">
                <a16:creationId xmlns:a16="http://schemas.microsoft.com/office/drawing/2014/main" id="{D5959B48-6F5F-8367-04FF-C30502629A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06742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Additional Tips</a:t>
            </a:r>
            <a:endParaRPr lang="en-US"/>
          </a:p>
        </p:txBody>
      </p:sp>
    </p:spTree>
    <p:extLst>
      <p:ext uri="{BB962C8B-B14F-4D97-AF65-F5344CB8AC3E}">
        <p14:creationId xmlns:p14="http://schemas.microsoft.com/office/powerpoint/2010/main" val="2722198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06E0-725B-13B2-EC4D-E2B5593B12FE}"/>
              </a:ext>
            </a:extLst>
          </p:cNvPr>
          <p:cNvSpPr>
            <a:spLocks noGrp="1"/>
          </p:cNvSpPr>
          <p:nvPr>
            <p:ph type="title"/>
          </p:nvPr>
        </p:nvSpPr>
        <p:spPr/>
        <p:txBody>
          <a:bodyPr/>
          <a:lstStyle/>
          <a:p>
            <a:r>
              <a:rPr lang="en-US" dirty="0"/>
              <a:t>Roster of Students Missing Doses</a:t>
            </a:r>
          </a:p>
        </p:txBody>
      </p:sp>
      <p:grpSp>
        <p:nvGrpSpPr>
          <p:cNvPr id="6" name="Group 5">
            <a:extLst>
              <a:ext uri="{FF2B5EF4-FFF2-40B4-BE49-F238E27FC236}">
                <a16:creationId xmlns:a16="http://schemas.microsoft.com/office/drawing/2014/main" id="{7A60412A-632C-544D-FC28-39AFBA1AD81C}"/>
              </a:ext>
              <a:ext uri="{C183D7F6-B498-43B3-948B-1728B52AA6E4}">
                <adec:decorative xmlns:adec="http://schemas.microsoft.com/office/drawing/2017/decorative" val="1"/>
              </a:ext>
            </a:extLst>
          </p:cNvPr>
          <p:cNvGrpSpPr/>
          <p:nvPr/>
        </p:nvGrpSpPr>
        <p:grpSpPr>
          <a:xfrm>
            <a:off x="233362" y="1517735"/>
            <a:ext cx="9591675" cy="1903449"/>
            <a:chOff x="233362" y="1517735"/>
            <a:chExt cx="9591675" cy="1903449"/>
          </a:xfrm>
        </p:grpSpPr>
        <p:pic>
          <p:nvPicPr>
            <p:cNvPr id="8" name="Picture 7">
              <a:extLst>
                <a:ext uri="{FF2B5EF4-FFF2-40B4-BE49-F238E27FC236}">
                  <a16:creationId xmlns:a16="http://schemas.microsoft.com/office/drawing/2014/main" id="{468BE48E-9F61-6177-B54D-ADA284D557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3362" y="1517735"/>
              <a:ext cx="9591675" cy="1857375"/>
            </a:xfrm>
            <a:prstGeom prst="rect">
              <a:avLst/>
            </a:prstGeom>
          </p:spPr>
        </p:pic>
        <p:sp>
          <p:nvSpPr>
            <p:cNvPr id="10" name="TextBox 9">
              <a:extLst>
                <a:ext uri="{FF2B5EF4-FFF2-40B4-BE49-F238E27FC236}">
                  <a16:creationId xmlns:a16="http://schemas.microsoft.com/office/drawing/2014/main" id="{4F8AA65E-83A1-5A79-B314-0032CCC1FD90}"/>
                </a:ext>
              </a:extLst>
            </p:cNvPr>
            <p:cNvSpPr txBox="1"/>
            <p:nvPr/>
          </p:nvSpPr>
          <p:spPr>
            <a:xfrm>
              <a:off x="1060939" y="2499821"/>
              <a:ext cx="1881553" cy="369332"/>
            </a:xfrm>
            <a:prstGeom prst="rect">
              <a:avLst/>
            </a:prstGeom>
            <a:noFill/>
          </p:spPr>
          <p:txBody>
            <a:bodyPr wrap="square">
              <a:spAutoFit/>
            </a:bodyPr>
            <a:lstStyle/>
            <a:p>
              <a:pPr algn="l" fontAlgn="b"/>
              <a:r>
                <a:rPr lang="en-US" sz="1800" b="1" i="0" u="none" strike="noStrike" dirty="0">
                  <a:solidFill>
                    <a:srgbClr val="000000"/>
                  </a:solidFill>
                  <a:effectLst/>
                  <a:latin typeface="Calibri"/>
                </a:rPr>
                <a:t>Student Two </a:t>
              </a:r>
            </a:p>
          </p:txBody>
        </p:sp>
        <p:sp>
          <p:nvSpPr>
            <p:cNvPr id="12" name="TextBox 11">
              <a:extLst>
                <a:ext uri="{FF2B5EF4-FFF2-40B4-BE49-F238E27FC236}">
                  <a16:creationId xmlns:a16="http://schemas.microsoft.com/office/drawing/2014/main" id="{88AD5D19-AEB2-6D22-216C-E9F731E16DFB}"/>
                </a:ext>
              </a:extLst>
            </p:cNvPr>
            <p:cNvSpPr txBox="1"/>
            <p:nvPr/>
          </p:nvSpPr>
          <p:spPr>
            <a:xfrm>
              <a:off x="4085493" y="2499821"/>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13" name="TextBox 12">
              <a:extLst>
                <a:ext uri="{FF2B5EF4-FFF2-40B4-BE49-F238E27FC236}">
                  <a16:creationId xmlns:a16="http://schemas.microsoft.com/office/drawing/2014/main" id="{971E418A-BE18-26B3-FA25-91996FD63624}"/>
                </a:ext>
              </a:extLst>
            </p:cNvPr>
            <p:cNvSpPr txBox="1"/>
            <p:nvPr/>
          </p:nvSpPr>
          <p:spPr>
            <a:xfrm>
              <a:off x="8847992" y="2479499"/>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15" name="TextBox 14">
              <a:extLst>
                <a:ext uri="{FF2B5EF4-FFF2-40B4-BE49-F238E27FC236}">
                  <a16:creationId xmlns:a16="http://schemas.microsoft.com/office/drawing/2014/main" id="{5EE4021F-EF11-E7A6-FFDE-D1CFB067A202}"/>
                </a:ext>
              </a:extLst>
            </p:cNvPr>
            <p:cNvSpPr txBox="1"/>
            <p:nvPr/>
          </p:nvSpPr>
          <p:spPr>
            <a:xfrm>
              <a:off x="1060939" y="2752799"/>
              <a:ext cx="1658815" cy="369332"/>
            </a:xfrm>
            <a:prstGeom prst="rect">
              <a:avLst/>
            </a:prstGeom>
            <a:noFill/>
          </p:spPr>
          <p:txBody>
            <a:bodyPr wrap="square">
              <a:spAutoFit/>
            </a:bodyPr>
            <a:lstStyle/>
            <a:p>
              <a:pPr algn="l" fontAlgn="b"/>
              <a:r>
                <a:rPr lang="en-US" sz="1800" b="1" i="0" u="none" strike="noStrike" dirty="0">
                  <a:solidFill>
                    <a:srgbClr val="000000"/>
                  </a:solidFill>
                  <a:effectLst/>
                  <a:latin typeface="Calibri"/>
                </a:rPr>
                <a:t>Student Three </a:t>
              </a:r>
            </a:p>
          </p:txBody>
        </p:sp>
        <p:sp>
          <p:nvSpPr>
            <p:cNvPr id="20" name="TextBox 19">
              <a:extLst>
                <a:ext uri="{FF2B5EF4-FFF2-40B4-BE49-F238E27FC236}">
                  <a16:creationId xmlns:a16="http://schemas.microsoft.com/office/drawing/2014/main" id="{6948DF59-D893-AC2E-76B8-59E8A977B3A4}"/>
                </a:ext>
              </a:extLst>
            </p:cNvPr>
            <p:cNvSpPr txBox="1"/>
            <p:nvPr/>
          </p:nvSpPr>
          <p:spPr>
            <a:xfrm>
              <a:off x="5856385" y="2752799"/>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25" name="TextBox 24">
              <a:extLst>
                <a:ext uri="{FF2B5EF4-FFF2-40B4-BE49-F238E27FC236}">
                  <a16:creationId xmlns:a16="http://schemas.microsoft.com/office/drawing/2014/main" id="{031E94FA-DDC3-FA7C-ADE0-DF5917AB7374}"/>
                </a:ext>
              </a:extLst>
            </p:cNvPr>
            <p:cNvSpPr txBox="1"/>
            <p:nvPr/>
          </p:nvSpPr>
          <p:spPr>
            <a:xfrm>
              <a:off x="7936377" y="2741856"/>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24" name="TextBox 23">
              <a:extLst>
                <a:ext uri="{FF2B5EF4-FFF2-40B4-BE49-F238E27FC236}">
                  <a16:creationId xmlns:a16="http://schemas.microsoft.com/office/drawing/2014/main" id="{848D81FA-AA12-9060-0D08-3A4D32539CD7}"/>
                </a:ext>
              </a:extLst>
            </p:cNvPr>
            <p:cNvSpPr txBox="1"/>
            <p:nvPr/>
          </p:nvSpPr>
          <p:spPr>
            <a:xfrm>
              <a:off x="8880707" y="2772355"/>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17" name="TextBox 16">
              <a:extLst>
                <a:ext uri="{FF2B5EF4-FFF2-40B4-BE49-F238E27FC236}">
                  <a16:creationId xmlns:a16="http://schemas.microsoft.com/office/drawing/2014/main" id="{68975437-5BBC-12D8-D823-38719A81A3B8}"/>
                </a:ext>
              </a:extLst>
            </p:cNvPr>
            <p:cNvSpPr txBox="1"/>
            <p:nvPr/>
          </p:nvSpPr>
          <p:spPr>
            <a:xfrm>
              <a:off x="1060939" y="3051852"/>
              <a:ext cx="1377462" cy="369332"/>
            </a:xfrm>
            <a:prstGeom prst="rect">
              <a:avLst/>
            </a:prstGeom>
            <a:noFill/>
          </p:spPr>
          <p:txBody>
            <a:bodyPr wrap="square">
              <a:spAutoFit/>
            </a:bodyPr>
            <a:lstStyle/>
            <a:p>
              <a:pPr algn="l" fontAlgn="b"/>
              <a:r>
                <a:rPr lang="en-US" sz="1800" b="1" i="0" u="none" strike="noStrike" dirty="0">
                  <a:solidFill>
                    <a:srgbClr val="000000"/>
                  </a:solidFill>
                  <a:effectLst/>
                  <a:latin typeface="Calibri"/>
                </a:rPr>
                <a:t>Student Five</a:t>
              </a:r>
            </a:p>
          </p:txBody>
        </p:sp>
        <p:sp>
          <p:nvSpPr>
            <p:cNvPr id="21" name="TextBox 20">
              <a:extLst>
                <a:ext uri="{FF2B5EF4-FFF2-40B4-BE49-F238E27FC236}">
                  <a16:creationId xmlns:a16="http://schemas.microsoft.com/office/drawing/2014/main" id="{FD906E9B-CFA9-8029-BF8E-8534B8959589}"/>
                </a:ext>
              </a:extLst>
            </p:cNvPr>
            <p:cNvSpPr txBox="1"/>
            <p:nvPr/>
          </p:nvSpPr>
          <p:spPr>
            <a:xfrm>
              <a:off x="5279181" y="3043274"/>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23" name="TextBox 22">
              <a:extLst>
                <a:ext uri="{FF2B5EF4-FFF2-40B4-BE49-F238E27FC236}">
                  <a16:creationId xmlns:a16="http://schemas.microsoft.com/office/drawing/2014/main" id="{697D0879-1345-5C86-102E-431C6488A046}"/>
                </a:ext>
              </a:extLst>
            </p:cNvPr>
            <p:cNvSpPr txBox="1"/>
            <p:nvPr/>
          </p:nvSpPr>
          <p:spPr>
            <a:xfrm>
              <a:off x="6989593" y="3051852"/>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sp>
          <p:nvSpPr>
            <p:cNvPr id="22" name="TextBox 21">
              <a:extLst>
                <a:ext uri="{FF2B5EF4-FFF2-40B4-BE49-F238E27FC236}">
                  <a16:creationId xmlns:a16="http://schemas.microsoft.com/office/drawing/2014/main" id="{CA0CD731-45F1-00DB-EA88-DD0EC2681B81}"/>
                </a:ext>
              </a:extLst>
            </p:cNvPr>
            <p:cNvSpPr txBox="1"/>
            <p:nvPr/>
          </p:nvSpPr>
          <p:spPr>
            <a:xfrm>
              <a:off x="7427361" y="3043274"/>
              <a:ext cx="298938" cy="369332"/>
            </a:xfrm>
            <a:prstGeom prst="rect">
              <a:avLst/>
            </a:prstGeom>
            <a:noFill/>
          </p:spPr>
          <p:txBody>
            <a:bodyPr wrap="square">
              <a:spAutoFit/>
            </a:bodyPr>
            <a:lstStyle/>
            <a:p>
              <a:r>
                <a:rPr lang="en-US" sz="1800" b="1" i="0" u="none" strike="noStrike" dirty="0">
                  <a:solidFill>
                    <a:srgbClr val="000000"/>
                  </a:solidFill>
                  <a:effectLst/>
                  <a:latin typeface="Calibri"/>
                </a:rPr>
                <a:t>X</a:t>
              </a:r>
              <a:endParaRPr lang="en-US" dirty="0"/>
            </a:p>
          </p:txBody>
        </p:sp>
      </p:grpSp>
      <p:sp>
        <p:nvSpPr>
          <p:cNvPr id="4" name="Text Placeholder 3">
            <a:extLst>
              <a:ext uri="{FF2B5EF4-FFF2-40B4-BE49-F238E27FC236}">
                <a16:creationId xmlns:a16="http://schemas.microsoft.com/office/drawing/2014/main" id="{8F574B15-A77C-FEC6-4061-B003C75A530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7AF8D1-BC71-2908-DDAA-67283194DA04}"/>
              </a:ext>
            </a:extLst>
          </p:cNvPr>
          <p:cNvSpPr>
            <a:spLocks noGrp="1"/>
          </p:cNvSpPr>
          <p:nvPr>
            <p:ph type="sldNum" sz="quarter" idx="12"/>
          </p:nvPr>
        </p:nvSpPr>
        <p:spPr/>
        <p:txBody>
          <a:bodyPr/>
          <a:lstStyle/>
          <a:p>
            <a:fld id="{13D703BF-151A-0D40-8508-CABBAD09F9A9}" type="slidenum">
              <a:rPr lang="en-US" smtClean="0"/>
              <a:t>56</a:t>
            </a:fld>
            <a:endParaRPr lang="en-US"/>
          </a:p>
        </p:txBody>
      </p:sp>
      <p:sp>
        <p:nvSpPr>
          <p:cNvPr id="3" name="TextBox 2">
            <a:extLst>
              <a:ext uri="{FF2B5EF4-FFF2-40B4-BE49-F238E27FC236}">
                <a16:creationId xmlns:a16="http://schemas.microsoft.com/office/drawing/2014/main" id="{4A2F6E81-AC77-2D9F-81CA-DF117021E4FE}"/>
              </a:ext>
            </a:extLst>
          </p:cNvPr>
          <p:cNvSpPr txBox="1"/>
          <p:nvPr/>
        </p:nvSpPr>
        <p:spPr>
          <a:xfrm>
            <a:off x="1935126" y="8028617"/>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21178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latin typeface="Century Gothic"/>
              </a:rPr>
              <a:t>Special Situations </a:t>
            </a:r>
            <a:r>
              <a:rPr lang="en-US" sz="2400" dirty="0">
                <a:latin typeface="Century Gothic"/>
              </a:rPr>
              <a:t>(State Preschools)</a:t>
            </a:r>
            <a:endParaRPr lang="en-US" sz="2400" dirty="0"/>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691514" y="1463097"/>
            <a:ext cx="8675371" cy="5184417"/>
          </a:xfrm>
        </p:spPr>
        <p:txBody>
          <a:bodyPr vert="horz" lIns="91440" tIns="45720" rIns="91440" bIns="45720" rtlCol="0" anchor="t">
            <a:noAutofit/>
          </a:bodyPr>
          <a:lstStyle/>
          <a:p>
            <a:pPr marL="0" indent="0">
              <a:spcAft>
                <a:spcPts val="1000"/>
              </a:spcAft>
              <a:buNone/>
            </a:pPr>
            <a:r>
              <a:rPr lang="en" sz="3200" b="1" dirty="0">
                <a:solidFill>
                  <a:schemeClr val="accent5">
                    <a:lumMod val="50000"/>
                  </a:schemeClr>
                </a:solidFill>
                <a:latin typeface="Calibri"/>
                <a:cs typeface="Calibri"/>
              </a:rPr>
              <a:t>For children experiencing homelessness:</a:t>
            </a:r>
            <a:r>
              <a:rPr lang="en" sz="3200" dirty="0">
                <a:solidFill>
                  <a:schemeClr val="accent5">
                    <a:lumMod val="50000"/>
                  </a:schemeClr>
                </a:solidFill>
                <a:latin typeface="Calibri"/>
                <a:cs typeface="Calibri"/>
              </a:rPr>
              <a:t> </a:t>
            </a:r>
          </a:p>
          <a:p>
            <a:pPr marL="1131570" lvl="1" indent="-457200">
              <a:spcAft>
                <a:spcPts val="1000"/>
              </a:spcAft>
            </a:pPr>
            <a:r>
              <a:rPr lang="en-US" sz="2600" dirty="0">
                <a:latin typeface="Calibri"/>
                <a:cs typeface="Calibri"/>
              </a:rPr>
              <a:t>Allow immediate enrollment without immunization records. </a:t>
            </a:r>
            <a:endParaRPr lang="en-US" sz="2600" dirty="0">
              <a:latin typeface="Calibri"/>
              <a:ea typeface="Calibri"/>
              <a:cs typeface="Calibri"/>
            </a:endParaRPr>
          </a:p>
          <a:p>
            <a:pPr marL="1131570" lvl="1" indent="-457200">
              <a:spcAft>
                <a:spcPts val="1000"/>
              </a:spcAft>
            </a:pPr>
            <a:r>
              <a:rPr lang="en-US" sz="2600" dirty="0">
                <a:latin typeface="Calibri"/>
                <a:cs typeface="Calibri"/>
              </a:rPr>
              <a:t>Give a grace period to obtain/provide proof of immunizations. The grace period for obtaining the immunization records can also be considered the 30-day period between the parent signing the application of services and the day the contractor accepts or denies the application.</a:t>
            </a:r>
            <a:endParaRPr lang="en-US"/>
          </a:p>
          <a:p>
            <a:pPr marL="1131570" lvl="1" indent="-457200">
              <a:spcAft>
                <a:spcPts val="1000"/>
              </a:spcAft>
            </a:pPr>
            <a:r>
              <a:rPr lang="en" sz="2600" dirty="0">
                <a:cs typeface="Calibri"/>
              </a:rPr>
              <a:t>Additional guidance at </a:t>
            </a:r>
            <a:r>
              <a:rPr lang="en-US" sz="2600" dirty="0">
                <a:cs typeface="Calibri"/>
                <a:hlinkClick r:id="rId3"/>
              </a:rPr>
              <a:t>CDE.CA.gov/sp/cd/ci/mb1804.asp</a:t>
            </a:r>
            <a:r>
              <a:rPr lang="en-US" sz="2600" dirty="0">
                <a:cs typeface="Calibri"/>
              </a:rPr>
              <a:t>  </a:t>
            </a:r>
          </a:p>
          <a:p>
            <a:pPr marL="1131570" lvl="1" indent="-457200">
              <a:spcAft>
                <a:spcPts val="1000"/>
              </a:spcAft>
            </a:pPr>
            <a:endParaRPr lang="en" sz="2600" dirty="0">
              <a:cs typeface="Calibri"/>
            </a:endParaRPr>
          </a:p>
        </p:txBody>
      </p:sp>
      <p:sp>
        <p:nvSpPr>
          <p:cNvPr id="8" name="Text Placeholder 7">
            <a:extLst>
              <a:ext uri="{FF2B5EF4-FFF2-40B4-BE49-F238E27FC236}">
                <a16:creationId xmlns:a16="http://schemas.microsoft.com/office/drawing/2014/main" id="{B4B881F5-BBF7-1607-5709-BD5733A6903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57</a:t>
            </a:fld>
            <a:endParaRPr lang="en-US"/>
          </a:p>
        </p:txBody>
      </p:sp>
      <p:sp>
        <p:nvSpPr>
          <p:cNvPr id="6" name="TextBox 5">
            <a:extLst>
              <a:ext uri="{FF2B5EF4-FFF2-40B4-BE49-F238E27FC236}">
                <a16:creationId xmlns:a16="http://schemas.microsoft.com/office/drawing/2014/main" id="{B8A879D3-15D1-49AA-CD26-90C3FD841C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365991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solidFill>
                  <a:srgbClr val="2F5597"/>
                </a:solidFill>
                <a:latin typeface="Century Gothic"/>
                <a:cs typeface="Arial"/>
              </a:rPr>
              <a:t>Other Special Situations</a:t>
            </a:r>
            <a:endParaRPr lang="en-US" dirty="0"/>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584863" y="1336097"/>
            <a:ext cx="9219538" cy="5184417"/>
          </a:xfrm>
        </p:spPr>
        <p:txBody>
          <a:bodyPr vert="horz" lIns="91440" tIns="45720" rIns="91440" bIns="45720" rtlCol="0" anchor="t">
            <a:noAutofit/>
          </a:bodyPr>
          <a:lstStyle/>
          <a:p>
            <a:pPr marL="0" indent="0">
              <a:spcAft>
                <a:spcPts val="400"/>
              </a:spcAft>
              <a:buNone/>
            </a:pPr>
            <a:r>
              <a:rPr lang="en" sz="3200" b="1" dirty="0">
                <a:solidFill>
                  <a:schemeClr val="accent5">
                    <a:lumMod val="50000"/>
                  </a:schemeClr>
                </a:solidFill>
                <a:latin typeface="Calibri"/>
                <a:cs typeface="Arial"/>
              </a:rPr>
              <a:t>Dose given too early: </a:t>
            </a:r>
            <a:endParaRPr lang="en" sz="3000" b="1" dirty="0">
              <a:solidFill>
                <a:schemeClr val="accent5">
                  <a:lumMod val="50000"/>
                </a:schemeClr>
              </a:solidFill>
              <a:latin typeface="Calibri"/>
              <a:cs typeface="Arial"/>
            </a:endParaRPr>
          </a:p>
          <a:p>
            <a:pPr lvl="1">
              <a:spcAft>
                <a:spcPts val="400"/>
              </a:spcAft>
            </a:pPr>
            <a:r>
              <a:rPr lang="en" sz="2600" dirty="0">
                <a:latin typeface="Calibri"/>
                <a:cs typeface="Arial"/>
              </a:rPr>
              <a:t>If the dose date is before </a:t>
            </a:r>
            <a:r>
              <a:rPr lang="en" sz="2600" i="1" dirty="0">
                <a:latin typeface="Calibri"/>
                <a:cs typeface="Arial"/>
              </a:rPr>
              <a:t>Earliest Dose </a:t>
            </a:r>
            <a:br>
              <a:rPr lang="en" sz="2600" i="1" dirty="0">
                <a:latin typeface="Calibri"/>
                <a:cs typeface="Arial"/>
              </a:rPr>
            </a:br>
            <a:r>
              <a:rPr lang="en" sz="2600" i="1" dirty="0">
                <a:latin typeface="Calibri"/>
                <a:cs typeface="Arial"/>
              </a:rPr>
              <a:t>May be Given </a:t>
            </a:r>
            <a:r>
              <a:rPr lang="en" sz="2600" dirty="0">
                <a:latin typeface="Calibri"/>
                <a:cs typeface="Arial"/>
              </a:rPr>
              <a:t>date, the dose still counts. </a:t>
            </a:r>
            <a:endParaRPr lang="en-US" sz="2600" dirty="0">
              <a:solidFill>
                <a:srgbClr val="212121"/>
              </a:solidFill>
              <a:latin typeface="Calibri"/>
              <a:cs typeface="Arial"/>
            </a:endParaRPr>
          </a:p>
          <a:p>
            <a:pPr marL="0" indent="0">
              <a:spcAft>
                <a:spcPts val="1000"/>
              </a:spcAft>
              <a:buNone/>
            </a:pPr>
            <a:r>
              <a:rPr lang="en" sz="3200" b="1" dirty="0">
                <a:solidFill>
                  <a:schemeClr val="accent5">
                    <a:lumMod val="50000"/>
                  </a:schemeClr>
                </a:solidFill>
                <a:latin typeface="Calibri"/>
                <a:cs typeface="Arial"/>
              </a:rPr>
              <a:t>Oral polio vaccine (OPV) and international students:</a:t>
            </a:r>
            <a:r>
              <a:rPr lang="en" sz="3000" dirty="0">
                <a:solidFill>
                  <a:schemeClr val="accent5">
                    <a:lumMod val="50000"/>
                  </a:schemeClr>
                </a:solidFill>
                <a:latin typeface="Calibri"/>
                <a:cs typeface="Arial"/>
              </a:rPr>
              <a:t> </a:t>
            </a:r>
          </a:p>
          <a:p>
            <a:pPr lvl="1">
              <a:spcAft>
                <a:spcPts val="1000"/>
              </a:spcAft>
            </a:pPr>
            <a:r>
              <a:rPr lang="en" sz="2600" dirty="0">
                <a:solidFill>
                  <a:srgbClr val="212121"/>
                </a:solidFill>
                <a:latin typeface="Calibri"/>
                <a:cs typeface="Arial"/>
              </a:rPr>
              <a:t>Doses of OPV given on or after April 1, 2016, do not count. </a:t>
            </a:r>
            <a:br>
              <a:rPr lang="en" sz="2600" dirty="0">
                <a:solidFill>
                  <a:srgbClr val="212121"/>
                </a:solidFill>
                <a:latin typeface="Calibri"/>
                <a:cs typeface="Arial"/>
              </a:rPr>
            </a:br>
            <a:r>
              <a:rPr lang="en" sz="2600" dirty="0">
                <a:solidFill>
                  <a:srgbClr val="212121"/>
                </a:solidFill>
                <a:latin typeface="Calibri"/>
                <a:cs typeface="Arial"/>
              </a:rPr>
              <a:t>The student must show proof of inactivated polio vaccine (IPV).</a:t>
            </a:r>
            <a:endParaRPr lang="en-US" sz="2600" dirty="0">
              <a:latin typeface="Calibri"/>
              <a:cs typeface="Arial"/>
            </a:endParaRPr>
          </a:p>
        </p:txBody>
      </p:sp>
      <p:pic>
        <p:nvPicPr>
          <p:cNvPr id="6" name="Picture 5" descr="California Immunization Handbook">
            <a:extLst>
              <a:ext uri="{FF2B5EF4-FFF2-40B4-BE49-F238E27FC236}">
                <a16:creationId xmlns:a16="http://schemas.microsoft.com/office/drawing/2014/main" id="{4BC6EC64-5A2A-421F-0F51-3F98EB1A7F43}"/>
              </a:ext>
            </a:extLst>
          </p:cNvPr>
          <p:cNvPicPr>
            <a:picLocks noChangeAspect="1"/>
          </p:cNvPicPr>
          <p:nvPr/>
        </p:nvPicPr>
        <p:blipFill>
          <a:blip r:embed="rId3"/>
          <a:stretch>
            <a:fillRect/>
          </a:stretch>
        </p:blipFill>
        <p:spPr>
          <a:xfrm>
            <a:off x="7636602" y="265604"/>
            <a:ext cx="1970085" cy="2400070"/>
          </a:xfrm>
          <a:prstGeom prst="rect">
            <a:avLst/>
          </a:prstGeom>
        </p:spPr>
      </p:pic>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58</a:t>
            </a:fld>
            <a:endParaRPr lang="en-US"/>
          </a:p>
        </p:txBody>
      </p:sp>
      <p:sp>
        <p:nvSpPr>
          <p:cNvPr id="7" name="TextBox 6">
            <a:extLst>
              <a:ext uri="{FF2B5EF4-FFF2-40B4-BE49-F238E27FC236}">
                <a16:creationId xmlns:a16="http://schemas.microsoft.com/office/drawing/2014/main" id="{92BD1EFA-F6D5-3884-5054-8A8C3CB6C24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10539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dirty="0">
                <a:latin typeface="Century Gothic"/>
              </a:rPr>
              <a:t>CDPH.ca.gov/</a:t>
            </a:r>
            <a:r>
              <a:rPr lang="en-US" dirty="0" err="1">
                <a:latin typeface="Century Gothic"/>
              </a:rPr>
              <a:t>ShotsForSchool</a:t>
            </a:r>
            <a:endParaRPr lang="en-US" dirty="0"/>
          </a:p>
        </p:txBody>
      </p:sp>
      <p:pic>
        <p:nvPicPr>
          <p:cNvPr id="6" name="Content Placeholder 5" descr="Shots for School website and drop down menu to Implementation tools page">
            <a:extLst>
              <a:ext uri="{FF2B5EF4-FFF2-40B4-BE49-F238E27FC236}">
                <a16:creationId xmlns:a16="http://schemas.microsoft.com/office/drawing/2014/main" id="{9B2775D7-2972-5D0F-1420-BE5CCF2D9944}"/>
              </a:ext>
            </a:extLst>
          </p:cNvPr>
          <p:cNvPicPr>
            <a:picLocks noGrp="1" noChangeAspect="1"/>
          </p:cNvPicPr>
          <p:nvPr>
            <p:ph idx="4294967295"/>
          </p:nvPr>
        </p:nvPicPr>
        <p:blipFill rotWithShape="1">
          <a:blip r:embed="rId3"/>
          <a:srcRect l="1378" t="1260" r="1060" b="7651"/>
          <a:stretch/>
        </p:blipFill>
        <p:spPr>
          <a:xfrm>
            <a:off x="777151" y="1537810"/>
            <a:ext cx="8624887" cy="5359400"/>
          </a:xfrm>
          <a:ln>
            <a:solidFill>
              <a:schemeClr val="bg1">
                <a:lumMod val="50000"/>
              </a:schemeClr>
            </a:solidFill>
          </a:ln>
        </p:spPr>
      </p:pic>
      <p:sp>
        <p:nvSpPr>
          <p:cNvPr id="8" name="Arrow: Right 7">
            <a:extLst>
              <a:ext uri="{FF2B5EF4-FFF2-40B4-BE49-F238E27FC236}">
                <a16:creationId xmlns:a16="http://schemas.microsoft.com/office/drawing/2014/main" id="{5BE96D0B-71DE-8EFD-AF9D-121156A2D8EE}"/>
              </a:ext>
              <a:ext uri="{C183D7F6-B498-43B3-948B-1728B52AA6E4}">
                <adec:decorative xmlns:adec="http://schemas.microsoft.com/office/drawing/2017/decorative" val="1"/>
              </a:ext>
            </a:extLst>
          </p:cNvPr>
          <p:cNvSpPr/>
          <p:nvPr/>
        </p:nvSpPr>
        <p:spPr>
          <a:xfrm>
            <a:off x="350301" y="372529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B86F15-E656-110A-5AF4-4380B1E7A8DF}"/>
              </a:ext>
              <a:ext uri="{C183D7F6-B498-43B3-948B-1728B52AA6E4}">
                <adec:decorative xmlns:adec="http://schemas.microsoft.com/office/drawing/2017/decorative" val="1"/>
              </a:ext>
            </a:extLst>
          </p:cNvPr>
          <p:cNvSpPr/>
          <p:nvPr/>
        </p:nvSpPr>
        <p:spPr>
          <a:xfrm>
            <a:off x="2102442" y="369884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59</a:t>
            </a:fld>
            <a:endParaRPr lang="en-US"/>
          </a:p>
        </p:txBody>
      </p:sp>
      <p:sp>
        <p:nvSpPr>
          <p:cNvPr id="3" name="TextBox 2">
            <a:extLst>
              <a:ext uri="{FF2B5EF4-FFF2-40B4-BE49-F238E27FC236}">
                <a16:creationId xmlns:a16="http://schemas.microsoft.com/office/drawing/2014/main" id="{38A2A319-F0E4-B760-2B8C-0DA12D837F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71367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652-E370-5E22-9181-072A1BD6C3F0}"/>
              </a:ext>
            </a:extLst>
          </p:cNvPr>
          <p:cNvSpPr>
            <a:spLocks noGrp="1"/>
          </p:cNvSpPr>
          <p:nvPr>
            <p:ph type="title"/>
          </p:nvPr>
        </p:nvSpPr>
        <p:spPr/>
        <p:txBody>
          <a:bodyPr/>
          <a:lstStyle/>
          <a:p>
            <a:r>
              <a:rPr lang="en-US"/>
              <a:t>Steps for Processing Records</a:t>
            </a:r>
          </a:p>
        </p:txBody>
      </p:sp>
      <p:sp>
        <p:nvSpPr>
          <p:cNvPr id="3" name="Content Placeholder 2">
            <a:extLst>
              <a:ext uri="{FF2B5EF4-FFF2-40B4-BE49-F238E27FC236}">
                <a16:creationId xmlns:a16="http://schemas.microsoft.com/office/drawing/2014/main" id="{301839CB-7769-4893-2640-F29E9BED5191}"/>
              </a:ext>
            </a:extLst>
          </p:cNvPr>
          <p:cNvSpPr>
            <a:spLocks noGrp="1"/>
          </p:cNvSpPr>
          <p:nvPr>
            <p:ph idx="1"/>
          </p:nvPr>
        </p:nvSpPr>
        <p:spPr/>
        <p:txBody>
          <a:bodyPr vert="horz" lIns="91440" tIns="45720" rIns="91440" bIns="45720" rtlCol="0" anchor="t">
            <a:normAutofit/>
          </a:bodyPr>
          <a:lstStyle/>
          <a:p>
            <a:pPr marL="514350" indent="-514350">
              <a:lnSpc>
                <a:spcPct val="150000"/>
              </a:lnSpc>
              <a:buFont typeface="+mj-lt"/>
              <a:buAutoNum type="arabicPeriod"/>
            </a:pPr>
            <a:r>
              <a:rPr lang="en-US" sz="3600" dirty="0"/>
              <a:t>Ask for child’s immunization record.</a:t>
            </a:r>
            <a:endParaRPr lang="en-US" sz="3600" dirty="0">
              <a:cs typeface="Calibri"/>
            </a:endParaRPr>
          </a:p>
          <a:p>
            <a:pPr marL="514350" indent="-514350">
              <a:lnSpc>
                <a:spcPct val="150000"/>
              </a:lnSpc>
              <a:buFont typeface="+mj-lt"/>
              <a:buAutoNum type="arabicPeriod"/>
            </a:pPr>
            <a:r>
              <a:rPr lang="en-US" sz="3600" dirty="0"/>
              <a:t>Transfer dates for doses to a Blue Card.</a:t>
            </a:r>
            <a:endParaRPr lang="en-US" sz="3600" dirty="0">
              <a:cs typeface="Calibri"/>
            </a:endParaRPr>
          </a:p>
          <a:p>
            <a:pPr marL="514350" indent="-514350">
              <a:lnSpc>
                <a:spcPct val="150000"/>
              </a:lnSpc>
              <a:buAutoNum type="arabicPeriod"/>
            </a:pPr>
            <a:r>
              <a:rPr lang="en-US" sz="3600" dirty="0"/>
              <a:t>Determine if requirements are met.</a:t>
            </a:r>
            <a:endParaRPr lang="en-US" sz="3600" dirty="0">
              <a:cs typeface="Calibri" panose="020F0502020204030204"/>
            </a:endParaRPr>
          </a:p>
          <a:p>
            <a:pPr lvl="1">
              <a:lnSpc>
                <a:spcPct val="150000"/>
              </a:lnSpc>
            </a:pPr>
            <a:r>
              <a:rPr lang="en-US" sz="3200" dirty="0"/>
              <a:t>Can the child be admitted?</a:t>
            </a:r>
            <a:endParaRPr lang="en-US" sz="3200" dirty="0">
              <a:cs typeface="Calibri"/>
            </a:endParaRPr>
          </a:p>
          <a:p>
            <a:pPr marL="514350" indent="-514350">
              <a:lnSpc>
                <a:spcPct val="150000"/>
              </a:lnSpc>
              <a:buFont typeface="+mj-lt"/>
              <a:buAutoNum type="arabicPeriod"/>
            </a:pPr>
            <a:r>
              <a:rPr lang="en-US" sz="3600" dirty="0"/>
              <a:t>Complete Status of Requirements section.</a:t>
            </a:r>
            <a:endParaRPr lang="en-US" sz="3600" dirty="0">
              <a:cs typeface="Calibri" panose="020F0502020204030204"/>
            </a:endParaRPr>
          </a:p>
          <a:p>
            <a:endParaRPr lang="en-US" dirty="0"/>
          </a:p>
        </p:txBody>
      </p:sp>
      <p:sp>
        <p:nvSpPr>
          <p:cNvPr id="4" name="Text Placeholder 3">
            <a:extLst>
              <a:ext uri="{FF2B5EF4-FFF2-40B4-BE49-F238E27FC236}">
                <a16:creationId xmlns:a16="http://schemas.microsoft.com/office/drawing/2014/main" id="{D3886728-14F5-718C-413C-AEA3E036E95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482BAD9-1B1F-53C0-8091-6CA77CD34789}"/>
              </a:ext>
            </a:extLst>
          </p:cNvPr>
          <p:cNvSpPr>
            <a:spLocks noGrp="1"/>
          </p:cNvSpPr>
          <p:nvPr>
            <p:ph type="sldNum" sz="quarter" idx="12"/>
          </p:nvPr>
        </p:nvSpPr>
        <p:spPr/>
        <p:txBody>
          <a:bodyPr/>
          <a:lstStyle/>
          <a:p>
            <a:fld id="{13D703BF-151A-0D40-8508-CABBAD09F9A9}" type="slidenum">
              <a:rPr lang="en-US" smtClean="0"/>
              <a:t>6</a:t>
            </a:fld>
            <a:endParaRPr lang="en-US"/>
          </a:p>
        </p:txBody>
      </p:sp>
    </p:spTree>
    <p:extLst>
      <p:ext uri="{BB962C8B-B14F-4D97-AF65-F5344CB8AC3E}">
        <p14:creationId xmlns:p14="http://schemas.microsoft.com/office/powerpoint/2010/main" val="3002645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Resources</a:t>
            </a:r>
            <a:endParaRPr lang="en-US"/>
          </a:p>
        </p:txBody>
      </p:sp>
      <p:pic>
        <p:nvPicPr>
          <p:cNvPr id="3" name="Picture 2" descr="Communicating about School Immunization Requirements job aid">
            <a:extLst>
              <a:ext uri="{FF2B5EF4-FFF2-40B4-BE49-F238E27FC236}">
                <a16:creationId xmlns:a16="http://schemas.microsoft.com/office/drawing/2014/main" id="{0692DBD8-6005-6915-3130-94708C5BE6CF}"/>
              </a:ext>
            </a:extLst>
          </p:cNvPr>
          <p:cNvPicPr>
            <a:picLocks noChangeAspect="1"/>
          </p:cNvPicPr>
          <p:nvPr/>
        </p:nvPicPr>
        <p:blipFill>
          <a:blip r:embed="rId3"/>
          <a:stretch>
            <a:fillRect/>
          </a:stretch>
        </p:blipFill>
        <p:spPr>
          <a:xfrm>
            <a:off x="351112" y="1328767"/>
            <a:ext cx="4257307" cy="5363379"/>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60</a:t>
            </a:fld>
            <a:endParaRPr lang="en-US"/>
          </a:p>
        </p:txBody>
      </p:sp>
      <p:sp>
        <p:nvSpPr>
          <p:cNvPr id="6" name="TextBox 5">
            <a:extLst>
              <a:ext uri="{FF2B5EF4-FFF2-40B4-BE49-F238E27FC236}">
                <a16:creationId xmlns:a16="http://schemas.microsoft.com/office/drawing/2014/main" id="{49BFA0A9-914F-2CEF-E2D1-73B06772E03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pic>
        <p:nvPicPr>
          <p:cNvPr id="9" name="Picture 8">
            <a:extLst>
              <a:ext uri="{FF2B5EF4-FFF2-40B4-BE49-F238E27FC236}">
                <a16:creationId xmlns:a16="http://schemas.microsoft.com/office/drawing/2014/main" id="{3B9B54FF-B467-1865-8134-3D8600509C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912" y="1328767"/>
            <a:ext cx="4469729" cy="3455268"/>
          </a:xfrm>
          <a:prstGeom prst="rect">
            <a:avLst/>
          </a:prstGeom>
          <a:ln>
            <a:solidFill>
              <a:schemeClr val="bg1">
                <a:lumMod val="50000"/>
              </a:schemeClr>
            </a:solidFill>
          </a:ln>
        </p:spPr>
      </p:pic>
    </p:spTree>
    <p:extLst>
      <p:ext uri="{BB962C8B-B14F-4D97-AF65-F5344CB8AC3E}">
        <p14:creationId xmlns:p14="http://schemas.microsoft.com/office/powerpoint/2010/main" val="3465511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Answers</a:t>
            </a:r>
            <a:endParaRPr lang="en-US"/>
          </a:p>
        </p:txBody>
      </p:sp>
      <p:pic>
        <p:nvPicPr>
          <p:cNvPr id="6" name="Picture 5" descr="California Immunization Handbook">
            <a:extLst>
              <a:ext uri="{FF2B5EF4-FFF2-40B4-BE49-F238E27FC236}">
                <a16:creationId xmlns:a16="http://schemas.microsoft.com/office/drawing/2014/main" id="{C75B3414-CD04-A95B-2356-517738F54322}"/>
              </a:ext>
            </a:extLst>
          </p:cNvPr>
          <p:cNvPicPr>
            <a:picLocks noChangeAspect="1"/>
          </p:cNvPicPr>
          <p:nvPr/>
        </p:nvPicPr>
        <p:blipFill>
          <a:blip r:embed="rId3"/>
          <a:stretch>
            <a:fillRect/>
          </a:stretch>
        </p:blipFill>
        <p:spPr>
          <a:xfrm>
            <a:off x="721641" y="1398479"/>
            <a:ext cx="2680934" cy="3458880"/>
          </a:xfrm>
          <a:prstGeom prst="rect">
            <a:avLst/>
          </a:prstGeom>
        </p:spPr>
      </p:pic>
      <p:grpSp>
        <p:nvGrpSpPr>
          <p:cNvPr id="11" name="Group 10">
            <a:extLst>
              <a:ext uri="{FF2B5EF4-FFF2-40B4-BE49-F238E27FC236}">
                <a16:creationId xmlns:a16="http://schemas.microsoft.com/office/drawing/2014/main" id="{05B33AB0-C31F-DCB9-4AA4-2529485513F7}"/>
              </a:ext>
              <a:ext uri="{C183D7F6-B498-43B3-948B-1728B52AA6E4}">
                <adec:decorative xmlns:adec="http://schemas.microsoft.com/office/drawing/2017/decorative" val="1"/>
              </a:ext>
            </a:extLst>
          </p:cNvPr>
          <p:cNvGrpSpPr/>
          <p:nvPr/>
        </p:nvGrpSpPr>
        <p:grpSpPr>
          <a:xfrm>
            <a:off x="3906863" y="2250570"/>
            <a:ext cx="5696585" cy="3840150"/>
            <a:chOff x="1370005" y="2039950"/>
            <a:chExt cx="5696585" cy="3840150"/>
          </a:xfrm>
        </p:grpSpPr>
        <p:pic>
          <p:nvPicPr>
            <p:cNvPr id="13" name="Picture 12" descr="Shots for School website drop down menu to Laws and Requirements FAQs page">
              <a:extLst>
                <a:ext uri="{FF2B5EF4-FFF2-40B4-BE49-F238E27FC236}">
                  <a16:creationId xmlns:a16="http://schemas.microsoft.com/office/drawing/2014/main" id="{08187404-ECDF-60B4-BDCB-8F8CE3CCE508}"/>
                </a:ext>
              </a:extLst>
            </p:cNvPr>
            <p:cNvPicPr>
              <a:picLocks noChangeAspect="1"/>
            </p:cNvPicPr>
            <p:nvPr/>
          </p:nvPicPr>
          <p:blipFill rotWithShape="1">
            <a:blip r:embed="rId4"/>
            <a:srcRect l="-1" r="26499" b="-5860"/>
            <a:stretch/>
          </p:blipFill>
          <p:spPr>
            <a:xfrm>
              <a:off x="1935126" y="2039950"/>
              <a:ext cx="5131464" cy="3840150"/>
            </a:xfrm>
            <a:prstGeom prst="rect">
              <a:avLst/>
            </a:prstGeom>
            <a:ln>
              <a:solidFill>
                <a:schemeClr val="bg1">
                  <a:lumMod val="50000"/>
                </a:schemeClr>
              </a:solidFill>
            </a:ln>
          </p:spPr>
        </p:pic>
        <p:sp>
          <p:nvSpPr>
            <p:cNvPr id="14" name="Arrow: Right 9">
              <a:extLst>
                <a:ext uri="{FF2B5EF4-FFF2-40B4-BE49-F238E27FC236}">
                  <a16:creationId xmlns:a16="http://schemas.microsoft.com/office/drawing/2014/main" id="{97A06982-4408-951A-1E85-22FF82AAC5B6}"/>
                </a:ext>
                <a:ext uri="{C183D7F6-B498-43B3-948B-1728B52AA6E4}">
                  <adec:decorative xmlns:adec="http://schemas.microsoft.com/office/drawing/2017/decorative" val="1"/>
                </a:ext>
              </a:extLst>
            </p:cNvPr>
            <p:cNvSpPr/>
            <p:nvPr/>
          </p:nvSpPr>
          <p:spPr>
            <a:xfrm>
              <a:off x="1370005" y="384093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1">
              <a:extLst>
                <a:ext uri="{FF2B5EF4-FFF2-40B4-BE49-F238E27FC236}">
                  <a16:creationId xmlns:a16="http://schemas.microsoft.com/office/drawing/2014/main" id="{9A1EFA5F-5EAF-2D55-ADBB-ECB46E137FFC}"/>
                </a:ext>
                <a:ext uri="{C183D7F6-B498-43B3-948B-1728B52AA6E4}">
                  <adec:decorative xmlns:adec="http://schemas.microsoft.com/office/drawing/2017/decorative" val="1"/>
                </a:ext>
              </a:extLst>
            </p:cNvPr>
            <p:cNvSpPr/>
            <p:nvPr/>
          </p:nvSpPr>
          <p:spPr>
            <a:xfrm>
              <a:off x="2665547" y="435028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E27A990-9A72-2F71-19F4-20B40AF0669B}"/>
              </a:ext>
            </a:extLst>
          </p:cNvPr>
          <p:cNvSpPr txBox="1"/>
          <p:nvPr/>
        </p:nvSpPr>
        <p:spPr>
          <a:xfrm>
            <a:off x="691514" y="6477000"/>
            <a:ext cx="7757569" cy="584775"/>
          </a:xfrm>
          <a:prstGeom prst="rect">
            <a:avLst/>
          </a:prstGeom>
          <a:noFill/>
        </p:spPr>
        <p:txBody>
          <a:bodyPr wrap="square" rtlCol="0">
            <a:spAutoFit/>
          </a:bodyPr>
          <a:lstStyle/>
          <a:p>
            <a:pPr marL="285750" indent="-285750" algn="l">
              <a:buFont typeface="Arial" panose="020B0604020202020204" pitchFamily="34" charset="0"/>
              <a:buChar char="•"/>
            </a:pPr>
            <a:r>
              <a:rPr lang="en-US" sz="3200" dirty="0"/>
              <a:t>Send questions to [insert your email]</a:t>
            </a:r>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61</a:t>
            </a:fld>
            <a:endParaRPr lang="en-US"/>
          </a:p>
        </p:txBody>
      </p:sp>
      <p:sp>
        <p:nvSpPr>
          <p:cNvPr id="3" name="TextBox 2">
            <a:extLst>
              <a:ext uri="{FF2B5EF4-FFF2-40B4-BE49-F238E27FC236}">
                <a16:creationId xmlns:a16="http://schemas.microsoft.com/office/drawing/2014/main" id="{3062987D-F99A-7B80-BDFB-57D0C289BB6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819123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FAB4-4E8F-74DE-0F52-859A27B2B21B}"/>
              </a:ext>
            </a:extLst>
          </p:cNvPr>
          <p:cNvSpPr>
            <a:spLocks noGrp="1"/>
          </p:cNvSpPr>
          <p:nvPr>
            <p:ph type="title"/>
          </p:nvPr>
        </p:nvSpPr>
        <p:spPr/>
        <p:txBody>
          <a:bodyPr/>
          <a:lstStyle/>
          <a:p>
            <a:r>
              <a:rPr lang="en-US" dirty="0"/>
              <a:t>Other Helpful Websites</a:t>
            </a:r>
          </a:p>
        </p:txBody>
      </p:sp>
      <p:sp>
        <p:nvSpPr>
          <p:cNvPr id="6" name="Content Placeholder 5">
            <a:extLst>
              <a:ext uri="{FF2B5EF4-FFF2-40B4-BE49-F238E27FC236}">
                <a16:creationId xmlns:a16="http://schemas.microsoft.com/office/drawing/2014/main" id="{5965977C-B8CE-C9DD-6A6E-B3A1A49D018F}"/>
              </a:ext>
            </a:extLst>
          </p:cNvPr>
          <p:cNvSpPr txBox="1">
            <a:spLocks noGrp="1"/>
          </p:cNvSpPr>
          <p:nvPr>
            <p:ph idx="1"/>
          </p:nvPr>
        </p:nvSpPr>
        <p:spPr>
          <a:xfrm>
            <a:off x="691516" y="1616932"/>
            <a:ext cx="8675370" cy="4213782"/>
          </a:xfrm>
          <a:prstGeom prst="rect">
            <a:avLst/>
          </a:prstGeom>
          <a:noFill/>
        </p:spPr>
        <p:txBody>
          <a:bodyPr wrap="square" rtlCol="0">
            <a:spAutoFit/>
          </a:bodyPr>
          <a:lstStyle/>
          <a:p>
            <a:pPr algn="l"/>
            <a:r>
              <a:rPr lang="en-US" b="1" dirty="0"/>
              <a:t>Check medical exemptions at:</a:t>
            </a:r>
            <a:br>
              <a:rPr lang="en-US" b="1" dirty="0"/>
            </a:br>
            <a:r>
              <a:rPr lang="en-US" b="1" u="sng" dirty="0">
                <a:solidFill>
                  <a:schemeClr val="accent5">
                    <a:lumMod val="50000"/>
                  </a:schemeClr>
                </a:solidFill>
              </a:rPr>
              <a:t>CAIR-</a:t>
            </a:r>
            <a:r>
              <a:rPr lang="en-US" b="1" u="sng" dirty="0" err="1">
                <a:solidFill>
                  <a:schemeClr val="accent5">
                    <a:lumMod val="50000"/>
                  </a:schemeClr>
                </a:solidFill>
              </a:rPr>
              <a:t>ME.CDPH.CA.gov</a:t>
            </a:r>
            <a:br>
              <a:rPr lang="en-US" b="1" u="sng" dirty="0">
                <a:solidFill>
                  <a:schemeClr val="accent5">
                    <a:lumMod val="50000"/>
                  </a:schemeClr>
                </a:solidFill>
              </a:rPr>
            </a:br>
            <a:endParaRPr lang="en-US" b="1" u="sng" dirty="0">
              <a:solidFill>
                <a:schemeClr val="accent5">
                  <a:lumMod val="50000"/>
                </a:schemeClr>
              </a:solidFill>
            </a:endParaRPr>
          </a:p>
          <a:p>
            <a:pPr algn="l"/>
            <a:r>
              <a:rPr lang="en-US" b="1" dirty="0"/>
              <a:t>Determine if a student meets all immunization requirements using the School &amp; Child Care Roster Lookup (SCRL):</a:t>
            </a:r>
            <a:br>
              <a:rPr lang="en-US" b="1" dirty="0"/>
            </a:br>
            <a:r>
              <a:rPr lang="en-US" b="1" u="sng" dirty="0">
                <a:solidFill>
                  <a:schemeClr val="accent5">
                    <a:lumMod val="50000"/>
                  </a:schemeClr>
                </a:solidFill>
              </a:rPr>
              <a:t>CAIRhub.CDPH.CA.gov</a:t>
            </a:r>
            <a:br>
              <a:rPr lang="en-US" b="1" dirty="0"/>
            </a:br>
            <a:endParaRPr lang="en-US" b="1" dirty="0"/>
          </a:p>
          <a:p>
            <a:pPr algn="l"/>
            <a:endParaRPr lang="en-US" b="1" u="sng" dirty="0">
              <a:solidFill>
                <a:schemeClr val="accent5">
                  <a:lumMod val="50000"/>
                </a:schemeClr>
              </a:solidFill>
            </a:endParaRPr>
          </a:p>
        </p:txBody>
      </p:sp>
      <p:pic>
        <p:nvPicPr>
          <p:cNvPr id="2056" name="Picture 8">
            <a:extLst>
              <a:ext uri="{FF2B5EF4-FFF2-40B4-BE49-F238E27FC236}">
                <a16:creationId xmlns:a16="http://schemas.microsoft.com/office/drawing/2014/main" id="{D9B08646-6A34-628E-7F71-858F2BB1F0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659" y="5081154"/>
            <a:ext cx="1786805" cy="1903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60D4A46-0C54-2E00-D4EC-E653E8A2647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84085A2-EAFC-6E30-4D50-DA269A31B2DD}"/>
              </a:ext>
            </a:extLst>
          </p:cNvPr>
          <p:cNvSpPr>
            <a:spLocks noGrp="1"/>
          </p:cNvSpPr>
          <p:nvPr>
            <p:ph type="sldNum" sz="quarter" idx="12"/>
          </p:nvPr>
        </p:nvSpPr>
        <p:spPr/>
        <p:txBody>
          <a:bodyPr/>
          <a:lstStyle/>
          <a:p>
            <a:fld id="{13D703BF-151A-0D40-8508-CABBAD09F9A9}" type="slidenum">
              <a:rPr lang="en-US" smtClean="0"/>
              <a:t>62</a:t>
            </a:fld>
            <a:endParaRPr lang="en-US"/>
          </a:p>
        </p:txBody>
      </p:sp>
    </p:spTree>
    <p:extLst>
      <p:ext uri="{BB962C8B-B14F-4D97-AF65-F5344CB8AC3E}">
        <p14:creationId xmlns:p14="http://schemas.microsoft.com/office/powerpoint/2010/main" val="1350048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0BB3-4791-3EC7-215D-B811E21BA71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91025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p:txBody>
          <a:bodyPr>
            <a:normAutofit/>
          </a:bodyPr>
          <a:lstStyle/>
          <a:p>
            <a:r>
              <a:rPr lang="en-US" dirty="0">
                <a:latin typeface="Century Gothic"/>
              </a:rPr>
              <a:t>Can A Student Attend Pre-K?</a:t>
            </a:r>
            <a:endParaRPr lang="en-US" dirty="0"/>
          </a:p>
        </p:txBody>
      </p:sp>
      <p:grpSp>
        <p:nvGrpSpPr>
          <p:cNvPr id="18" name="Group 17" descr="Green circle with checkmark">
            <a:extLst>
              <a:ext uri="{FF2B5EF4-FFF2-40B4-BE49-F238E27FC236}">
                <a16:creationId xmlns:a16="http://schemas.microsoft.com/office/drawing/2014/main" id="{F1B61DBF-B254-1A8E-B91D-502E71CA67B8}"/>
              </a:ext>
              <a:ext uri="{C183D7F6-B498-43B3-948B-1728B52AA6E4}">
                <adec:decorative xmlns:adec="http://schemas.microsoft.com/office/drawing/2017/decorative" val="0"/>
              </a:ext>
            </a:extLst>
          </p:cNvPr>
          <p:cNvGrpSpPr/>
          <p:nvPr/>
        </p:nvGrpSpPr>
        <p:grpSpPr>
          <a:xfrm>
            <a:off x="599949" y="1440542"/>
            <a:ext cx="456001" cy="456001"/>
            <a:chOff x="599949" y="1440542"/>
            <a:chExt cx="456001" cy="456001"/>
          </a:xfrm>
        </p:grpSpPr>
        <p:sp>
          <p:nvSpPr>
            <p:cNvPr id="7" name="Oval 6">
              <a:extLst>
                <a:ext uri="{FF2B5EF4-FFF2-40B4-BE49-F238E27FC236}">
                  <a16:creationId xmlns:a16="http://schemas.microsoft.com/office/drawing/2014/main" id="{C3FBCC42-A3B0-86BF-6F8D-B16AF0D88357}"/>
                </a:ext>
              </a:extLst>
            </p:cNvPr>
            <p:cNvSpPr/>
            <p:nvPr/>
          </p:nvSpPr>
          <p:spPr>
            <a:xfrm>
              <a:off x="599949" y="1440542"/>
              <a:ext cx="456001" cy="45600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72FF8C55-9FF1-9F99-847C-3C547CB05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93" y="1521704"/>
              <a:ext cx="303644" cy="303644"/>
            </a:xfrm>
            <a:prstGeom prst="rect">
              <a:avLst/>
            </a:prstGeom>
          </p:spPr>
        </p:pic>
      </p:gr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1214580" y="1440542"/>
            <a:ext cx="8573656" cy="2092367"/>
          </a:xfrm>
        </p:spPr>
        <p:txBody>
          <a:bodyPr vert="horz" lIns="91440" tIns="45720" rIns="91440" bIns="45720" rtlCol="0" anchor="t">
            <a:normAutofit fontScale="92500" lnSpcReduction="10000"/>
          </a:bodyPr>
          <a:lstStyle/>
          <a:p>
            <a:pPr marL="0" indent="0">
              <a:buNone/>
            </a:pPr>
            <a:r>
              <a:rPr lang="en-US" sz="3050" b="1" dirty="0"/>
              <a:t>Unconditional Admission</a:t>
            </a:r>
          </a:p>
          <a:p>
            <a:pPr marL="514350" indent="-514350">
              <a:buFont typeface="+mj-lt"/>
              <a:buAutoNum type="arabicPeriod"/>
            </a:pPr>
            <a:r>
              <a:rPr lang="en-US" sz="2600" dirty="0"/>
              <a:t>Has all required doses (age 18+ months) OR </a:t>
            </a:r>
            <a:endParaRPr lang="en-US" sz="2600" dirty="0">
              <a:cs typeface="Calibri"/>
            </a:endParaRPr>
          </a:p>
          <a:p>
            <a:pPr marL="514350" indent="-514350">
              <a:buFont typeface="+mj-lt"/>
              <a:buAutoNum type="arabicPeriod"/>
            </a:pPr>
            <a:r>
              <a:rPr lang="en-US" sz="2600" dirty="0"/>
              <a:t>Permanent medical exemption (PME) for missing doses (age 18+ months) OR</a:t>
            </a:r>
            <a:endParaRPr lang="en-US" sz="2600" dirty="0">
              <a:cs typeface="Calibri" panose="020F0502020204030204"/>
            </a:endParaRPr>
          </a:p>
          <a:p>
            <a:pPr marL="514350" indent="-514350">
              <a:buAutoNum type="arabicPeriod"/>
            </a:pPr>
            <a:r>
              <a:rPr lang="en-US" sz="2600" dirty="0">
                <a:cs typeface="Calibri" panose="020F0502020204030204"/>
              </a:rPr>
              <a:t>Other: Individualized Education Program (IEP) Services</a:t>
            </a:r>
          </a:p>
        </p:txBody>
      </p:sp>
      <p:grpSp>
        <p:nvGrpSpPr>
          <p:cNvPr id="9" name="Group 8" descr="Yellow circle with check mark">
            <a:extLst>
              <a:ext uri="{FF2B5EF4-FFF2-40B4-BE49-F238E27FC236}">
                <a16:creationId xmlns:a16="http://schemas.microsoft.com/office/drawing/2014/main" id="{812FE273-A940-64A8-0DA2-62E0595A094B}"/>
              </a:ext>
            </a:extLst>
          </p:cNvPr>
          <p:cNvGrpSpPr/>
          <p:nvPr/>
        </p:nvGrpSpPr>
        <p:grpSpPr>
          <a:xfrm>
            <a:off x="602377" y="3645182"/>
            <a:ext cx="456001" cy="456001"/>
            <a:chOff x="9298883" y="413811"/>
            <a:chExt cx="456001" cy="456001"/>
          </a:xfrm>
        </p:grpSpPr>
        <p:sp>
          <p:nvSpPr>
            <p:cNvPr id="10" name="Oval 9">
              <a:extLst>
                <a:ext uri="{FF2B5EF4-FFF2-40B4-BE49-F238E27FC236}">
                  <a16:creationId xmlns:a16="http://schemas.microsoft.com/office/drawing/2014/main" id="{3A9E1C48-5E78-1348-2778-10E7A04B5A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descr="Checkmark with solid fill">
              <a:extLst>
                <a:ext uri="{FF2B5EF4-FFF2-40B4-BE49-F238E27FC236}">
                  <a16:creationId xmlns:a16="http://schemas.microsoft.com/office/drawing/2014/main" id="{0A872EAA-E6CE-0874-7570-846A96024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4878" y="494974"/>
              <a:ext cx="303644" cy="303644"/>
            </a:xfrm>
            <a:prstGeom prst="rect">
              <a:avLst/>
            </a:prstGeom>
          </p:spPr>
        </p:pic>
      </p:grpSp>
      <p:sp>
        <p:nvSpPr>
          <p:cNvPr id="13" name="Content Placeholder 2">
            <a:extLst>
              <a:ext uri="{FF2B5EF4-FFF2-40B4-BE49-F238E27FC236}">
                <a16:creationId xmlns:a16="http://schemas.microsoft.com/office/drawing/2014/main" id="{2EF9DDC8-7FBC-F3D4-D79F-F09C3ABF8869}"/>
              </a:ext>
            </a:extLst>
          </p:cNvPr>
          <p:cNvSpPr txBox="1">
            <a:spLocks/>
          </p:cNvSpPr>
          <p:nvPr/>
        </p:nvSpPr>
        <p:spPr>
          <a:xfrm>
            <a:off x="1214580" y="3645182"/>
            <a:ext cx="8438574" cy="2387904"/>
          </a:xfrm>
          <a:prstGeom prst="rect">
            <a:avLst/>
          </a:prstGeom>
        </p:spPr>
        <p:txBody>
          <a:bodyPr vert="horz" lIns="91440" tIns="45720" rIns="91440" bIns="45720" rtlCol="0" anchor="t">
            <a:normAutofit fontScale="92500" lnSpcReduction="1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3050" b="1" dirty="0"/>
              <a:t>Conditional Admission</a:t>
            </a:r>
          </a:p>
          <a:p>
            <a:pPr marL="514350" indent="-514350">
              <a:buFont typeface="+mj-lt"/>
              <a:buAutoNum type="arabicPeriod" startAt="4"/>
            </a:pPr>
            <a:r>
              <a:rPr lang="en-US" sz="2600" dirty="0"/>
              <a:t>Missing doses are not due yet and has at least 1 dose of every required vaccine </a:t>
            </a:r>
            <a:r>
              <a:rPr lang="en-US" sz="2600" dirty="0">
                <a:cs typeface="Calibri" panose="020F0502020204030204"/>
              </a:rPr>
              <a:t>OR</a:t>
            </a:r>
          </a:p>
          <a:p>
            <a:pPr marL="514350" indent="-514350">
              <a:buFont typeface="+mj-lt"/>
              <a:buAutoNum type="arabicPeriod" startAt="4"/>
            </a:pPr>
            <a:r>
              <a:rPr lang="en-US" sz="2600" dirty="0"/>
              <a:t>Younger than 18 months old and has all required vaccines for their age OR</a:t>
            </a:r>
          </a:p>
          <a:p>
            <a:pPr marL="514350" indent="-514350">
              <a:buFont typeface="+mj-lt"/>
              <a:buAutoNum type="arabicPeriod" startAt="4"/>
            </a:pPr>
            <a:r>
              <a:rPr lang="en-US" sz="2600" dirty="0"/>
              <a:t>Temporary medical exemption (TME) for missing doses</a:t>
            </a: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p:txBody>
      </p:sp>
      <p:sp>
        <p:nvSpPr>
          <p:cNvPr id="12" name="Oval 11" descr="Red Circle with X">
            <a:extLst>
              <a:ext uri="{FF2B5EF4-FFF2-40B4-BE49-F238E27FC236}">
                <a16:creationId xmlns:a16="http://schemas.microsoft.com/office/drawing/2014/main" id="{B710130E-8A21-9F72-F944-D1991044F86F}"/>
              </a:ext>
            </a:extLst>
          </p:cNvPr>
          <p:cNvSpPr/>
          <p:nvPr/>
        </p:nvSpPr>
        <p:spPr>
          <a:xfrm>
            <a:off x="599949" y="6042918"/>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solidFill>
                  <a:schemeClr val="bg1"/>
                </a:solidFill>
                <a:cs typeface="Calibri"/>
              </a:rPr>
              <a:t>X</a:t>
            </a:r>
            <a:endParaRPr lang="en-US" dirty="0">
              <a:solidFill>
                <a:schemeClr val="bg1"/>
              </a:solidFill>
              <a:cs typeface="Calibri"/>
            </a:endParaRPr>
          </a:p>
        </p:txBody>
      </p:sp>
      <p:sp>
        <p:nvSpPr>
          <p:cNvPr id="14" name="Content Placeholder 2">
            <a:extLst>
              <a:ext uri="{FF2B5EF4-FFF2-40B4-BE49-F238E27FC236}">
                <a16:creationId xmlns:a16="http://schemas.microsoft.com/office/drawing/2014/main" id="{EC098970-194A-07CB-69CE-F56BC364C2A1}"/>
              </a:ext>
            </a:extLst>
          </p:cNvPr>
          <p:cNvSpPr txBox="1">
            <a:spLocks/>
          </p:cNvSpPr>
          <p:nvPr/>
        </p:nvSpPr>
        <p:spPr>
          <a:xfrm>
            <a:off x="1214580" y="6059630"/>
            <a:ext cx="8276942" cy="12594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2800" b="1" dirty="0"/>
              <a:t>Do Not Admit</a:t>
            </a:r>
            <a:endParaRPr lang="en-US" sz="2600" dirty="0"/>
          </a:p>
          <a:p>
            <a:pPr marL="0" indent="0">
              <a:buNone/>
            </a:pPr>
            <a:r>
              <a:rPr lang="en-US" sz="2600" dirty="0"/>
              <a:t>7.    Missing doses are overdue</a:t>
            </a:r>
            <a:endParaRPr lang="en-US" dirty="0"/>
          </a:p>
          <a:p>
            <a:pPr marL="514350" indent="-514350">
              <a:buFont typeface="Arial" panose="020B0604020202020204" pitchFamily="34" charset="0"/>
              <a:buAutoNum type="arabicPeriod" startAt="5"/>
            </a:pP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a:p>
            <a:pPr marL="0" indent="0">
              <a:buFont typeface="Arial" panose="020B0604020202020204" pitchFamily="34" charset="0"/>
              <a:buNone/>
            </a:pPr>
            <a:endParaRPr lang="en-US" sz="2600" dirty="0">
              <a:cs typeface="Calibri" panose="020F0502020204030204"/>
            </a:endParaRPr>
          </a:p>
        </p:txBody>
      </p:sp>
      <p:sp>
        <p:nvSpPr>
          <p:cNvPr id="4" name="Text Placeholder 3">
            <a:extLst>
              <a:ext uri="{FF2B5EF4-FFF2-40B4-BE49-F238E27FC236}">
                <a16:creationId xmlns:a16="http://schemas.microsoft.com/office/drawing/2014/main" id="{C3266DAE-36AF-161C-5C77-0DA3B9DA3DE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p:txBody>
          <a:bodyPr/>
          <a:lstStyle/>
          <a:p>
            <a:fld id="{13D703BF-151A-0D40-8508-CABBAD09F9A9}" type="slidenum">
              <a:rPr lang="en-US" smtClean="0"/>
              <a:t>7</a:t>
            </a:fld>
            <a:endParaRPr lang="en-US"/>
          </a:p>
        </p:txBody>
      </p:sp>
    </p:spTree>
    <p:extLst>
      <p:ext uri="{BB962C8B-B14F-4D97-AF65-F5344CB8AC3E}">
        <p14:creationId xmlns:p14="http://schemas.microsoft.com/office/powerpoint/2010/main" val="153504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9C41-3633-9CD1-A584-9AD91F42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39A94-71C7-4034-8598-C3E217E7EA5E}"/>
              </a:ext>
            </a:extLst>
          </p:cNvPr>
          <p:cNvSpPr>
            <a:spLocks noGrp="1"/>
          </p:cNvSpPr>
          <p:nvPr>
            <p:ph type="ctrTitle"/>
          </p:nvPr>
        </p:nvSpPr>
        <p:spPr/>
        <p:txBody>
          <a:bodyPr/>
          <a:lstStyle/>
          <a:p>
            <a:r>
              <a:rPr lang="en-US"/>
              <a:t>Let’s Practice</a:t>
            </a:r>
          </a:p>
        </p:txBody>
      </p:sp>
      <p:sp>
        <p:nvSpPr>
          <p:cNvPr id="3" name="Subtitle 2">
            <a:extLst>
              <a:ext uri="{FF2B5EF4-FFF2-40B4-BE49-F238E27FC236}">
                <a16:creationId xmlns:a16="http://schemas.microsoft.com/office/drawing/2014/main" id="{9DE2E4D3-8F5B-030B-F55B-0C91CCB3EFBD}"/>
              </a:ext>
            </a:extLst>
          </p:cNvPr>
          <p:cNvSpPr>
            <a:spLocks noGrp="1"/>
          </p:cNvSpPr>
          <p:nvPr>
            <p:ph type="subTitle" idx="1"/>
          </p:nvPr>
        </p:nvSpPr>
        <p:spPr/>
        <p:txBody>
          <a:bodyPr vert="horz" lIns="91440" tIns="45720" rIns="91440" bIns="45720" rtlCol="0" anchor="t">
            <a:normAutofit/>
          </a:bodyPr>
          <a:lstStyle/>
          <a:p>
            <a:r>
              <a:rPr lang="en-US" sz="3600" dirty="0"/>
              <a:t>Pre-K Admission</a:t>
            </a:r>
          </a:p>
          <a:p>
            <a:r>
              <a:rPr lang="en-US" sz="3600" dirty="0">
                <a:cs typeface="Calibri"/>
              </a:rPr>
              <a:t>August 15, 2024</a:t>
            </a:r>
          </a:p>
        </p:txBody>
      </p:sp>
    </p:spTree>
    <p:extLst>
      <p:ext uri="{BB962C8B-B14F-4D97-AF65-F5344CB8AC3E}">
        <p14:creationId xmlns:p14="http://schemas.microsoft.com/office/powerpoint/2010/main" val="49083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a:xfrm>
            <a:off x="691515" y="413811"/>
            <a:ext cx="8675370" cy="723614"/>
          </a:xfrm>
        </p:spPr>
        <p:txBody>
          <a:bodyPr/>
          <a:lstStyle/>
          <a:p>
            <a:r>
              <a:rPr lang="en-US"/>
              <a:t>Student 1</a:t>
            </a:r>
          </a:p>
        </p:txBody>
      </p:sp>
      <p:sp>
        <p:nvSpPr>
          <p:cNvPr id="24" name="Text Placeholder 23">
            <a:extLst>
              <a:ext uri="{FF2B5EF4-FFF2-40B4-BE49-F238E27FC236}">
                <a16:creationId xmlns:a16="http://schemas.microsoft.com/office/drawing/2014/main" id="{0FDA3E1E-D8B2-00EC-8138-848A0357ADD2}"/>
              </a:ext>
            </a:extLst>
          </p:cNvPr>
          <p:cNvSpPr>
            <a:spLocks noGrp="1"/>
          </p:cNvSpPr>
          <p:nvPr>
            <p:ph type="body" sz="quarter" idx="14"/>
          </p:nvPr>
        </p:nvSpPr>
        <p:spPr>
          <a:xfrm>
            <a:off x="691514" y="1390372"/>
            <a:ext cx="8675370" cy="1816081"/>
          </a:xfrm>
        </p:spPr>
        <p:txBody>
          <a:bodyPr/>
          <a:lstStyle/>
          <a:p>
            <a:r>
              <a:rPr lang="en-US" dirty="0"/>
              <a:t>2 Years Old</a:t>
            </a:r>
          </a:p>
        </p:txBody>
      </p:sp>
      <p:pic>
        <p:nvPicPr>
          <p:cNvPr id="4" name="Picture 3" descr="Immunization Record (yellow card)cover. spaces to fill in child name, birth date, sex, and if applicable allergies and vaccine reactions.">
            <a:extLst>
              <a:ext uri="{FF2B5EF4-FFF2-40B4-BE49-F238E27FC236}">
                <a16:creationId xmlns:a16="http://schemas.microsoft.com/office/drawing/2014/main" id="{3FEFF02E-B866-38AD-FDA8-5A419359A34C}"/>
              </a:ext>
            </a:extLst>
          </p:cNvPr>
          <p:cNvPicPr>
            <a:picLocks noChangeAspect="1"/>
          </p:cNvPicPr>
          <p:nvPr/>
        </p:nvPicPr>
        <p:blipFill rotWithShape="1">
          <a:blip r:embed="rId3">
            <a:extLst>
              <a:ext uri="{28A0092B-C50C-407E-A947-70E740481C1C}">
                <a14:useLocalDpi xmlns:a14="http://schemas.microsoft.com/office/drawing/2010/main" val="0"/>
              </a:ext>
            </a:extLst>
          </a:blip>
          <a:srcRect b="16130"/>
          <a:stretch/>
        </p:blipFill>
        <p:spPr>
          <a:xfrm>
            <a:off x="1578263" y="2032114"/>
            <a:ext cx="6926469" cy="4697172"/>
          </a:xfrm>
          <a:prstGeom prst="rect">
            <a:avLst/>
          </a:prstGeom>
          <a:ln>
            <a:solidFill>
              <a:schemeClr val="tx1"/>
            </a:solidFill>
          </a:ln>
        </p:spPr>
      </p:pic>
      <p:sp>
        <p:nvSpPr>
          <p:cNvPr id="104" name="Text Placeholder 8">
            <a:extLst>
              <a:ext uri="{FF2B5EF4-FFF2-40B4-BE49-F238E27FC236}">
                <a16:creationId xmlns:a16="http://schemas.microsoft.com/office/drawing/2014/main" id="{5715EC16-C152-1823-E6EB-79F9CA23C5AF}"/>
              </a:ext>
            </a:extLst>
          </p:cNvPr>
          <p:cNvSpPr txBox="1">
            <a:spLocks/>
          </p:cNvSpPr>
          <p:nvPr/>
        </p:nvSpPr>
        <p:spPr>
          <a:xfrm>
            <a:off x="2542649" y="3677666"/>
            <a:ext cx="1778814"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000" b="1"/>
              <a:t>Student One</a:t>
            </a:r>
          </a:p>
        </p:txBody>
      </p:sp>
      <p:sp>
        <p:nvSpPr>
          <p:cNvPr id="105" name="Text Placeholder 8">
            <a:extLst>
              <a:ext uri="{FF2B5EF4-FFF2-40B4-BE49-F238E27FC236}">
                <a16:creationId xmlns:a16="http://schemas.microsoft.com/office/drawing/2014/main" id="{BD99389F-EDAA-052B-FB78-9103F9E529B6}"/>
              </a:ext>
            </a:extLst>
          </p:cNvPr>
          <p:cNvSpPr txBox="1">
            <a:spLocks/>
          </p:cNvSpPr>
          <p:nvPr/>
        </p:nvSpPr>
        <p:spPr>
          <a:xfrm>
            <a:off x="3380848"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dirty="0"/>
              <a:t>09/27/2021</a:t>
            </a:r>
            <a:endParaRPr lang="en-US" sz="2000" b="1" dirty="0"/>
          </a:p>
        </p:txBody>
      </p:sp>
      <p:sp>
        <p:nvSpPr>
          <p:cNvPr id="106" name="Text Placeholder 8">
            <a:extLst>
              <a:ext uri="{FF2B5EF4-FFF2-40B4-BE49-F238E27FC236}">
                <a16:creationId xmlns:a16="http://schemas.microsoft.com/office/drawing/2014/main" id="{A18757EC-382A-9C5E-D44D-C21727C9F957}"/>
              </a:ext>
            </a:extLst>
          </p:cNvPr>
          <p:cNvSpPr txBox="1">
            <a:spLocks/>
          </p:cNvSpPr>
          <p:nvPr/>
        </p:nvSpPr>
        <p:spPr>
          <a:xfrm>
            <a:off x="6461505"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Female</a:t>
            </a:r>
            <a:endParaRPr lang="en-US" sz="2000" b="1"/>
          </a:p>
        </p:txBody>
      </p:sp>
      <p:sp>
        <p:nvSpPr>
          <p:cNvPr id="107" name="Text Placeholder 8">
            <a:extLst>
              <a:ext uri="{FF2B5EF4-FFF2-40B4-BE49-F238E27FC236}">
                <a16:creationId xmlns:a16="http://schemas.microsoft.com/office/drawing/2014/main" id="{3E77B3CE-632A-E19C-7459-5837C45FAFAE}"/>
              </a:ext>
            </a:extLst>
          </p:cNvPr>
          <p:cNvSpPr txBox="1">
            <a:spLocks/>
          </p:cNvSpPr>
          <p:nvPr/>
        </p:nvSpPr>
        <p:spPr>
          <a:xfrm>
            <a:off x="2695047" y="4655005"/>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108" name="Text Placeholder 8">
            <a:extLst>
              <a:ext uri="{FF2B5EF4-FFF2-40B4-BE49-F238E27FC236}">
                <a16:creationId xmlns:a16="http://schemas.microsoft.com/office/drawing/2014/main" id="{C2FB1266-0183-E5AD-6E70-61867A6C07A5}"/>
              </a:ext>
            </a:extLst>
          </p:cNvPr>
          <p:cNvSpPr txBox="1">
            <a:spLocks/>
          </p:cNvSpPr>
          <p:nvPr/>
        </p:nvSpPr>
        <p:spPr>
          <a:xfrm>
            <a:off x="4001332" y="5185547"/>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5" name="Text Placeholder 4">
            <a:extLst>
              <a:ext uri="{FF2B5EF4-FFF2-40B4-BE49-F238E27FC236}">
                <a16:creationId xmlns:a16="http://schemas.microsoft.com/office/drawing/2014/main" id="{B0050B02-EFE1-B558-F081-287C33FA63DB}"/>
              </a:ext>
            </a:extLst>
          </p:cNvPr>
          <p:cNvSpPr>
            <a:spLocks noGrp="1"/>
          </p:cNvSpPr>
          <p:nvPr>
            <p:ph type="body" sz="quarter" idx="13"/>
          </p:nvPr>
        </p:nvSpPr>
        <p:spPr>
          <a:xfrm>
            <a:off x="692150" y="6889750"/>
            <a:ext cx="7812582" cy="568325"/>
          </a:xfrm>
        </p:spPr>
        <p:txBody>
          <a:bodyPr>
            <a:normAutofit/>
          </a:bodyPr>
          <a:lstStyle/>
          <a:p>
            <a:pPr marL="0" indent="0">
              <a:buNone/>
            </a:pPr>
            <a:r>
              <a:rPr lang="en-US"/>
              <a:t>Required: </a:t>
            </a:r>
            <a:r>
              <a:rPr lang="en-US" b="0"/>
              <a:t>Name, Birthdate, Vaccine, Date Given, Health Care Provider</a:t>
            </a:r>
          </a:p>
        </p:txBody>
      </p:sp>
      <p:sp>
        <p:nvSpPr>
          <p:cNvPr id="2" name="TextBox 1">
            <a:extLst>
              <a:ext uri="{FF2B5EF4-FFF2-40B4-BE49-F238E27FC236}">
                <a16:creationId xmlns:a16="http://schemas.microsoft.com/office/drawing/2014/main" id="{4F5710E0-0C3D-C37E-0D74-70782F9CAAF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8606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434BA093413478BC3AB1DDBCD27AE" ma:contentTypeVersion="2" ma:contentTypeDescription="Create a new document." ma:contentTypeScope="" ma:versionID="121ee757fa67a4cbab9e377da653cabe">
  <xsd:schema xmlns:xsd="http://www.w3.org/2001/XMLSchema" xmlns:xs="http://www.w3.org/2001/XMLSchema" xmlns:p="http://schemas.microsoft.com/office/2006/metadata/properties" xmlns:ns1="http://schemas.microsoft.com/sharepoint/v3" targetNamespace="http://schemas.microsoft.com/office/2006/metadata/properties" ma:root="true" ma:fieldsID="b7d0c715141d03e7c3fe65ab0fa3c9e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ADBA3E-0E51-49C5-83A7-DF769E04C429}">
  <ds:schemaRefs>
    <ds:schemaRef ds:uri="http://schemas.microsoft.com/sharepoint/v3/contenttype/forms"/>
  </ds:schemaRefs>
</ds:datastoreItem>
</file>

<file path=customXml/itemProps2.xml><?xml version="1.0" encoding="utf-8"?>
<ds:datastoreItem xmlns:ds="http://schemas.openxmlformats.org/officeDocument/2006/customXml" ds:itemID="{AF56505E-DCC6-4F8E-A9EF-2FCD6368210C}"/>
</file>

<file path=customXml/itemProps3.xml><?xml version="1.0" encoding="utf-8"?>
<ds:datastoreItem xmlns:ds="http://schemas.openxmlformats.org/officeDocument/2006/customXml" ds:itemID="{51B2D9F3-18F8-4527-BECD-A178CD0C36AD}">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purl.org/dc/elements/1.1/"/>
    <ds:schemaRef ds:uri="http://schemas.microsoft.com/office/infopath/2007/PartnerControls"/>
    <ds:schemaRef ds:uri="788402eb-f690-434c-84d9-a8cb3f4acf67"/>
    <ds:schemaRef ds:uri="098de488-6b8f-4f90-9f3b-fbe023b1a54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42818</TotalTime>
  <Words>7514</Words>
  <Application>Microsoft Office PowerPoint</Application>
  <PresentationFormat>Custom</PresentationFormat>
  <Paragraphs>1555</Paragraphs>
  <Slides>63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Arial,Sans-Serif</vt:lpstr>
      <vt:lpstr>Calibri</vt:lpstr>
      <vt:lpstr>Century Gothic</vt:lpstr>
      <vt:lpstr>Helvetica Neue</vt:lpstr>
      <vt:lpstr>Tahoma</vt:lpstr>
      <vt:lpstr>Times New Roman</vt:lpstr>
      <vt:lpstr>Office Theme</vt:lpstr>
      <vt:lpstr>California  Pre-Kindergarten (Child Care)  Immunization Requirements</vt:lpstr>
      <vt:lpstr>Becoming Immunization Champions</vt:lpstr>
      <vt:lpstr>It’s the Law</vt:lpstr>
      <vt:lpstr>Pre-K (Child Care) Guide</vt:lpstr>
      <vt:lpstr>Blue Card</vt:lpstr>
      <vt:lpstr>Steps for Processing Records</vt:lpstr>
      <vt:lpstr>Can A Student Attend Pre-K?</vt:lpstr>
      <vt:lpstr>Let’s Practice</vt:lpstr>
      <vt:lpstr>Student 1</vt:lpstr>
      <vt:lpstr>Student 1: Immunization Record</vt:lpstr>
      <vt:lpstr>Student 1: Check Requirements</vt:lpstr>
      <vt:lpstr>Has All Required Vaccine Doses: Unconditional</vt:lpstr>
      <vt:lpstr>Student 2</vt:lpstr>
      <vt:lpstr>Student 2 (PME)</vt:lpstr>
      <vt:lpstr>Student 2: Immunization Record (page 1) Birth date: 04/21/2020</vt:lpstr>
      <vt:lpstr>Student 2: Immunization Record (page 2)</vt:lpstr>
      <vt:lpstr>Student 2: Check Requirements</vt:lpstr>
      <vt:lpstr>PME + All Other Doses: Unconditional</vt:lpstr>
      <vt:lpstr>Student 3</vt:lpstr>
      <vt:lpstr>Student 3 (TME)</vt:lpstr>
      <vt:lpstr>Student 3 (Immunization Record page 1)</vt:lpstr>
      <vt:lpstr>Student 3 (Immunization Record page 2)</vt:lpstr>
      <vt:lpstr>Student 3: Check Requirements</vt:lpstr>
      <vt:lpstr>TME + All Other Doses: Conditional</vt:lpstr>
      <vt:lpstr>Student 4</vt:lpstr>
      <vt:lpstr>Student 4 (Immunization Record – 3 months)</vt:lpstr>
      <vt:lpstr>Student 4: Age 3 months</vt:lpstr>
      <vt:lpstr>Student 4: Age 3 months - What’s next?</vt:lpstr>
      <vt:lpstr>Student 4: Conditional at 3 months</vt:lpstr>
      <vt:lpstr>Send a Reminder for Next Checkpoint</vt:lpstr>
      <vt:lpstr>Student 4 (Immunization Record – 4 months)</vt:lpstr>
      <vt:lpstr>Student 4: Age 4 months</vt:lpstr>
      <vt:lpstr>Student 4: Age 4 months - What’s next?</vt:lpstr>
      <vt:lpstr>Student 4: Conditional at 4 months</vt:lpstr>
      <vt:lpstr>Student 4: Age 6 months</vt:lpstr>
      <vt:lpstr>Student 4: Age 6 months - What’s next?</vt:lpstr>
      <vt:lpstr>Student 5</vt:lpstr>
      <vt:lpstr>Student 5: Immunization Record DOB: 02/11/2022</vt:lpstr>
      <vt:lpstr>Student 5: Immunization Record (page 2)</vt:lpstr>
      <vt:lpstr>Student 5: Blue Card (August)</vt:lpstr>
      <vt:lpstr>Student 5: Check Due Date</vt:lpstr>
      <vt:lpstr>Student 5: Set Follow-Up Date</vt:lpstr>
      <vt:lpstr>Missing Doses Not Due: Conditional</vt:lpstr>
      <vt:lpstr>Send a Reminder</vt:lpstr>
      <vt:lpstr>Student 5: Blue Card (September)</vt:lpstr>
      <vt:lpstr>Student 5: Check Due Date, DTaP #4</vt:lpstr>
      <vt:lpstr>Student 5: Set Follow-Up Date, DTaP #4</vt:lpstr>
      <vt:lpstr>Receive Final Dose: Unconditional</vt:lpstr>
      <vt:lpstr>Student 6</vt:lpstr>
      <vt:lpstr>Student 6: Immunization Record (Birth date: 01/11/2023)</vt:lpstr>
      <vt:lpstr>Student 6: Check Requirements</vt:lpstr>
      <vt:lpstr>Student 6: Check Due Date</vt:lpstr>
      <vt:lpstr>Missing Doses Overdue: Don’t Admit</vt:lpstr>
      <vt:lpstr>Receive Overdue Doses - Unconditional</vt:lpstr>
      <vt:lpstr>Additional Tips</vt:lpstr>
      <vt:lpstr>Roster of Students Missing Doses</vt:lpstr>
      <vt:lpstr>Special Situations (State Preschools)</vt:lpstr>
      <vt:lpstr>Other Special Situations</vt:lpstr>
      <vt:lpstr>CDPH.ca.gov/ShotsForSchool</vt:lpstr>
      <vt:lpstr>Resources</vt:lpstr>
      <vt:lpstr>Answers</vt:lpstr>
      <vt:lpstr>Other Helpful Websites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School Immunization Requirements</dc:title>
  <dc:creator>Henry, Kerdlyn@CDPH</dc:creator>
  <cp:lastModifiedBy>Henry, Kerdlyn@CDPH</cp:lastModifiedBy>
  <cp:revision>236</cp:revision>
  <cp:lastPrinted>2024-08-02T17:53:44Z</cp:lastPrinted>
  <dcterms:created xsi:type="dcterms:W3CDTF">2021-07-08T23:43:51Z</dcterms:created>
  <dcterms:modified xsi:type="dcterms:W3CDTF">2024-09-11T16:11:46Z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0x01010093F434BA093413478BC3AB1DDBCD27AE</vt:lpwstr>
  </property>
  <property fmtid="{D5CDD505-2E9C-101B-9397-08002B2CF9AE}" pid="3" name="ArticulateGUID">
    <vt:lpwstr>C05E0E60-5835-4D4A-9114-DCD9EB073016</vt:lpwstr>
  </property>
  <property fmtid="{D5CDD505-2E9C-101B-9397-08002B2CF9AE}" pid="4" name="ArticulatePath">
    <vt:lpwstr>Enrollment Kit PM July 12-Troy</vt:lpwstr>
  </property>
  <property fmtid="{D5CDD505-2E9C-101B-9397-08002B2CF9AE}" pid="5" name="MediaServiceImageTags">
    <vt:lpwstr/>
  </property>
  <property fmtid="{D5CDD505-2E9C-101B-9397-08002B2CF9AE}" pid="6" name="e703b7d8b6284097bcc8d89d108ab72a">
    <vt:lpwstr>English|25e340a5-d50c-48d7-adc0-a905fb7bff5c</vt:lpwstr>
  </property>
  <property fmtid="{D5CDD505-2E9C-101B-9397-08002B2CF9AE}" pid="7" name="TaxCatchAll">
    <vt:lpwstr>97;#English|25e340a5-d50c-48d7-adc0-a905fb7bff5c</vt:lpwstr>
  </property>
  <property fmtid="{D5CDD505-2E9C-101B-9397-08002B2CF9AE}" pid="8" name="Content Language">
    <vt:lpwstr>97;#English|25e340a5-d50c-48d7-adc0-a905fb7bff5c</vt:lpwstr>
  </property>
</Properties>
</file>